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1" r:id="rId3"/>
    <p:sldId id="268" r:id="rId4"/>
    <p:sldId id="272" r:id="rId5"/>
    <p:sldId id="270" r:id="rId6"/>
    <p:sldId id="263" r:id="rId7"/>
    <p:sldId id="258" r:id="rId8"/>
    <p:sldId id="259" r:id="rId9"/>
    <p:sldId id="257" r:id="rId10"/>
    <p:sldId id="264" r:id="rId11"/>
    <p:sldId id="261" r:id="rId12"/>
    <p:sldId id="265" r:id="rId13"/>
    <p:sldId id="266" r:id="rId14"/>
    <p:sldId id="267" r:id="rId15"/>
    <p:sldId id="269" r:id="rId16"/>
    <p:sldId id="262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EA232"/>
    <a:srgbClr val="2E3048"/>
    <a:srgbClr val="4A5AA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185" autoAdjust="0"/>
    <p:restoredTop sz="94660"/>
  </p:normalViewPr>
  <p:slideViewPr>
    <p:cSldViewPr snapToGrid="0">
      <p:cViewPr varScale="1">
        <p:scale>
          <a:sx n="81" d="100"/>
          <a:sy n="81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jlaparicio\Downloads\Encuesta_Nacional_de_Ninos_Adolescentes_y_Jovenes.xls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Users\jlaparicio\Downloads\Encuesta_Nacional_de_Ninos_Adolescentes_y_Jovenes.xls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160" b="0" i="0" u="none" strike="noStrike" kern="1200" cap="none" spc="2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s-ES"/>
              <a:t>¿Qué instituciones cree usted que ayudarían a los niños en México en caso de que tuvieran que resolver situaciones como las siguientes? Cuando tienen alguna adicción (alcohol, drogas, etc.)</a:t>
            </a:r>
            <a:endParaRPr lang="es-MX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160" b="0" i="0" u="none" strike="noStrike" kern="1200" cap="none" spc="2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MX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Hoja2!$D$3</c:f>
              <c:strCache>
                <c:ptCount val="1"/>
                <c:pt idx="0">
                  <c:v>Total Nacional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lumMod val="110000"/>
                    <a:satMod val="105000"/>
                    <a:tint val="67000"/>
                  </a:schemeClr>
                </a:gs>
                <a:gs pos="50000">
                  <a:schemeClr val="accent2">
                    <a:lumMod val="105000"/>
                    <a:satMod val="103000"/>
                    <a:tint val="73000"/>
                  </a:schemeClr>
                </a:gs>
                <a:gs pos="100000">
                  <a:schemeClr val="accent2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2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Hoja2!$C$4:$C$14</c:f>
              <c:strCache>
                <c:ptCount val="11"/>
                <c:pt idx="0">
                  <c:v>NS</c:v>
                </c:pt>
                <c:pt idx="1">
                  <c:v>DIF</c:v>
                </c:pt>
                <c:pt idx="2">
                  <c:v>OSC</c:v>
                </c:pt>
                <c:pt idx="3">
                  <c:v>Gobiernos</c:v>
                </c:pt>
                <c:pt idx="4">
                  <c:v>NC</c:v>
                </c:pt>
                <c:pt idx="5">
                  <c:v>Ninguna</c:v>
                </c:pt>
                <c:pt idx="6">
                  <c:v>Sector salud</c:v>
                </c:pt>
                <c:pt idx="7">
                  <c:v>Secretaria de Seguridad Publica (SSP)</c:v>
                </c:pt>
                <c:pt idx="8">
                  <c:v>Centros de Readaptación Social del Gobierno</c:v>
                </c:pt>
                <c:pt idx="9">
                  <c:v>Procuradurías de Justicia  (PGR,PGJ, MP)</c:v>
                </c:pt>
                <c:pt idx="10">
                  <c:v>Otra</c:v>
                </c:pt>
              </c:strCache>
            </c:strRef>
          </c:cat>
          <c:val>
            <c:numRef>
              <c:f>Hoja2!$D$4:$D$14</c:f>
              <c:numCache>
                <c:formatCode>###0.0</c:formatCode>
                <c:ptCount val="11"/>
                <c:pt idx="0">
                  <c:v>36.016625705296072</c:v>
                </c:pt>
                <c:pt idx="1">
                  <c:v>20.98242669630174</c:v>
                </c:pt>
                <c:pt idx="2">
                  <c:v>18.667683511905565</c:v>
                </c:pt>
                <c:pt idx="3">
                  <c:v>8.2893787972433319</c:v>
                </c:pt>
                <c:pt idx="4">
                  <c:v>6.5764479189078866</c:v>
                </c:pt>
                <c:pt idx="5">
                  <c:v>5.2892121989256573</c:v>
                </c:pt>
                <c:pt idx="6">
                  <c:v>1.697594011099923</c:v>
                </c:pt>
                <c:pt idx="7" formatCode="####.0">
                  <c:v>0.80245691551771503</c:v>
                </c:pt>
                <c:pt idx="8" formatCode="####.0">
                  <c:v>0.74541659814854622</c:v>
                </c:pt>
                <c:pt idx="9" formatCode="####.0">
                  <c:v>0.42950870384128514</c:v>
                </c:pt>
                <c:pt idx="10" formatCode="####.0">
                  <c:v>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E8B-4B2F-8975-3E1270FCB767}"/>
            </c:ext>
          </c:extLst>
        </c:ser>
        <c:ser>
          <c:idx val="1"/>
          <c:order val="1"/>
          <c:tx>
            <c:strRef>
              <c:f>Hoja2!$E$3</c:f>
              <c:strCache>
                <c:ptCount val="1"/>
                <c:pt idx="0">
                  <c:v> Hombre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lumMod val="110000"/>
                    <a:satMod val="105000"/>
                    <a:tint val="67000"/>
                  </a:schemeClr>
                </a:gs>
                <a:gs pos="50000">
                  <a:schemeClr val="accent4">
                    <a:lumMod val="105000"/>
                    <a:satMod val="103000"/>
                    <a:tint val="73000"/>
                  </a:schemeClr>
                </a:gs>
                <a:gs pos="100000">
                  <a:schemeClr val="accent4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4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accent4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Hoja2!$C$4:$C$14</c:f>
              <c:strCache>
                <c:ptCount val="11"/>
                <c:pt idx="0">
                  <c:v>NS</c:v>
                </c:pt>
                <c:pt idx="1">
                  <c:v>DIF</c:v>
                </c:pt>
                <c:pt idx="2">
                  <c:v>OSC</c:v>
                </c:pt>
                <c:pt idx="3">
                  <c:v>Gobiernos</c:v>
                </c:pt>
                <c:pt idx="4">
                  <c:v>NC</c:v>
                </c:pt>
                <c:pt idx="5">
                  <c:v>Ninguna</c:v>
                </c:pt>
                <c:pt idx="6">
                  <c:v>Sector salud</c:v>
                </c:pt>
                <c:pt idx="7">
                  <c:v>Secretaria de Seguridad Publica (SSP)</c:v>
                </c:pt>
                <c:pt idx="8">
                  <c:v>Centros de Readaptación Social del Gobierno</c:v>
                </c:pt>
                <c:pt idx="9">
                  <c:v>Procuradurías de Justicia  (PGR,PGJ, MP)</c:v>
                </c:pt>
                <c:pt idx="10">
                  <c:v>Otra</c:v>
                </c:pt>
              </c:strCache>
            </c:strRef>
          </c:cat>
          <c:val>
            <c:numRef>
              <c:f>Hoja2!$E$4:$E$14</c:f>
              <c:numCache>
                <c:formatCode>###0.0</c:formatCode>
                <c:ptCount val="11"/>
                <c:pt idx="0">
                  <c:v>40.539487193552262</c:v>
                </c:pt>
                <c:pt idx="1">
                  <c:v>19.173407875416366</c:v>
                </c:pt>
                <c:pt idx="2">
                  <c:v>17.602894362178361</c:v>
                </c:pt>
                <c:pt idx="3">
                  <c:v>9.7706492972677204</c:v>
                </c:pt>
                <c:pt idx="4">
                  <c:v>5.3273188462794794</c:v>
                </c:pt>
                <c:pt idx="5">
                  <c:v>3.6540848005966344</c:v>
                </c:pt>
                <c:pt idx="6">
                  <c:v>1.6664842117107717</c:v>
                </c:pt>
                <c:pt idx="7" formatCode="####.0">
                  <c:v>0.47911046313168465</c:v>
                </c:pt>
                <c:pt idx="8" formatCode="####.0">
                  <c:v>0.65560467340880091</c:v>
                </c:pt>
                <c:pt idx="9" formatCode="####.0">
                  <c:v>0.52950348779225132</c:v>
                </c:pt>
                <c:pt idx="10" formatCode="####.0">
                  <c:v>0.6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E8B-4B2F-8975-3E1270FCB767}"/>
            </c:ext>
          </c:extLst>
        </c:ser>
        <c:ser>
          <c:idx val="2"/>
          <c:order val="2"/>
          <c:tx>
            <c:strRef>
              <c:f>Hoja2!$F$3</c:f>
              <c:strCache>
                <c:ptCount val="1"/>
                <c:pt idx="0">
                  <c:v> Mujer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lumMod val="110000"/>
                    <a:satMod val="105000"/>
                    <a:tint val="67000"/>
                  </a:schemeClr>
                </a:gs>
                <a:gs pos="50000">
                  <a:schemeClr val="accent6">
                    <a:lumMod val="105000"/>
                    <a:satMod val="103000"/>
                    <a:tint val="73000"/>
                  </a:schemeClr>
                </a:gs>
                <a:gs pos="100000">
                  <a:schemeClr val="accent6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6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accent6">
                        <a:lumMod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MX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Hoja2!$C$4:$C$14</c:f>
              <c:strCache>
                <c:ptCount val="11"/>
                <c:pt idx="0">
                  <c:v>NS</c:v>
                </c:pt>
                <c:pt idx="1">
                  <c:v>DIF</c:v>
                </c:pt>
                <c:pt idx="2">
                  <c:v>OSC</c:v>
                </c:pt>
                <c:pt idx="3">
                  <c:v>Gobiernos</c:v>
                </c:pt>
                <c:pt idx="4">
                  <c:v>NC</c:v>
                </c:pt>
                <c:pt idx="5">
                  <c:v>Ninguna</c:v>
                </c:pt>
                <c:pt idx="6">
                  <c:v>Sector salud</c:v>
                </c:pt>
                <c:pt idx="7">
                  <c:v>Secretaria de Seguridad Publica (SSP)</c:v>
                </c:pt>
                <c:pt idx="8">
                  <c:v>Centros de Readaptación Social del Gobierno</c:v>
                </c:pt>
                <c:pt idx="9">
                  <c:v>Procuradurías de Justicia  (PGR,PGJ, MP)</c:v>
                </c:pt>
                <c:pt idx="10">
                  <c:v>Otra</c:v>
                </c:pt>
              </c:strCache>
            </c:strRef>
          </c:cat>
          <c:val>
            <c:numRef>
              <c:f>Hoja2!$F$4:$F$14</c:f>
              <c:numCache>
                <c:formatCode>###0.0</c:formatCode>
                <c:ptCount val="11"/>
                <c:pt idx="0">
                  <c:v>31.832751767878992</c:v>
                </c:pt>
                <c:pt idx="1">
                  <c:v>22.655859923618511</c:v>
                </c:pt>
                <c:pt idx="2">
                  <c:v>19.65266693091046</c:v>
                </c:pt>
                <c:pt idx="3">
                  <c:v>6.9191292206403903</c:v>
                </c:pt>
                <c:pt idx="4">
                  <c:v>7.7319550209958052</c:v>
                </c:pt>
                <c:pt idx="5">
                  <c:v>6.8017871305234499</c:v>
                </c:pt>
                <c:pt idx="6">
                  <c:v>1.7263721373371532</c:v>
                </c:pt>
                <c:pt idx="7">
                  <c:v>1.1015686169056296</c:v>
                </c:pt>
                <c:pt idx="8" formatCode="####.0">
                  <c:v>0.82849713735222652</c:v>
                </c:pt>
                <c:pt idx="9" formatCode="####.0">
                  <c:v>0.33700850865812426</c:v>
                </c:pt>
                <c:pt idx="10" formatCode="General">
                  <c:v>0.4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E8B-4B2F-8975-3E1270FCB76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436101024"/>
        <c:axId val="436092496"/>
      </c:barChart>
      <c:catAx>
        <c:axId val="4361010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436092496"/>
        <c:crosses val="autoZero"/>
        <c:auto val="1"/>
        <c:lblAlgn val="ctr"/>
        <c:lblOffset val="100"/>
        <c:noMultiLvlLbl val="0"/>
      </c:catAx>
      <c:valAx>
        <c:axId val="436092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436101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800">
          <a:solidFill>
            <a:schemeClr val="tx1"/>
          </a:solidFill>
        </a:defRPr>
      </a:pPr>
      <a:endParaRPr lang="es-MX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917073935283473E-2"/>
          <c:y val="3.8550137898541684E-2"/>
          <c:w val="0.94748475820084821"/>
          <c:h val="0.4418901371483268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Hoja4!$B$11</c:f>
              <c:strCache>
                <c:ptCount val="1"/>
                <c:pt idx="0">
                  <c:v>Total Nacional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Hoja4!$C$10:$M$10</c:f>
              <c:strCache>
                <c:ptCount val="11"/>
                <c:pt idx="0">
                  <c:v>Adicciones (alcoholismo, tabaquismo y drogas)</c:v>
                </c:pt>
                <c:pt idx="1">
                  <c:v>Enfermedades de transmisión sexual/ VIH-SIDA</c:v>
                </c:pt>
                <c:pt idx="2">
                  <c:v>Trastornos mentales y del comportamiento / Depresión, intentos de suicidio</c:v>
                </c:pt>
                <c:pt idx="3">
                  <c:v>Desórdenes alimenticios / anorexia y bulimia</c:v>
                </c:pt>
                <c:pt idx="4">
                  <c:v>Mala alimentación / desnutrición, obesidad</c:v>
                </c:pt>
                <c:pt idx="5">
                  <c:v>Diabetes</c:v>
                </c:pt>
                <c:pt idx="6">
                  <c:v>Embarazos</c:v>
                </c:pt>
                <c:pt idx="7">
                  <c:v>Accidentes</c:v>
                </c:pt>
                <c:pt idx="8">
                  <c:v>Otras enfermedades y trastornos</c:v>
                </c:pt>
                <c:pt idx="9">
                  <c:v>NS</c:v>
                </c:pt>
                <c:pt idx="10">
                  <c:v>NC</c:v>
                </c:pt>
              </c:strCache>
            </c:strRef>
          </c:cat>
          <c:val>
            <c:numRef>
              <c:f>Hoja4!$C$11:$M$11</c:f>
              <c:numCache>
                <c:formatCode>#,##0.0</c:formatCode>
                <c:ptCount val="11"/>
                <c:pt idx="0">
                  <c:v>68.323344155492251</c:v>
                </c:pt>
                <c:pt idx="1">
                  <c:v>19.712891352715957</c:v>
                </c:pt>
                <c:pt idx="2">
                  <c:v>16.475321881951128</c:v>
                </c:pt>
                <c:pt idx="3">
                  <c:v>4.7562158309300182</c:v>
                </c:pt>
                <c:pt idx="4">
                  <c:v>7.2865571306592027</c:v>
                </c:pt>
                <c:pt idx="5" formatCode="#,###.0">
                  <c:v>0.60375500412304128</c:v>
                </c:pt>
                <c:pt idx="6">
                  <c:v>3.5596478391151969</c:v>
                </c:pt>
                <c:pt idx="7" formatCode="#,###.0">
                  <c:v>0.81764619219261891</c:v>
                </c:pt>
                <c:pt idx="8">
                  <c:v>3.2335321649117863</c:v>
                </c:pt>
                <c:pt idx="9">
                  <c:v>18.537817426721034</c:v>
                </c:pt>
                <c:pt idx="10">
                  <c:v>2.349482614093604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652-4F12-AD33-94D54F75702E}"/>
            </c:ext>
          </c:extLst>
        </c:ser>
        <c:ser>
          <c:idx val="1"/>
          <c:order val="1"/>
          <c:tx>
            <c:strRef>
              <c:f>Hoja4!$B$12</c:f>
              <c:strCache>
                <c:ptCount val="1"/>
                <c:pt idx="0">
                  <c:v> Hombre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Hoja4!$C$10:$M$10</c:f>
              <c:strCache>
                <c:ptCount val="11"/>
                <c:pt idx="0">
                  <c:v>Adicciones (alcoholismo, tabaquismo y drogas)</c:v>
                </c:pt>
                <c:pt idx="1">
                  <c:v>Enfermedades de transmisión sexual/ VIH-SIDA</c:v>
                </c:pt>
                <c:pt idx="2">
                  <c:v>Trastornos mentales y del comportamiento / Depresión, intentos de suicidio</c:v>
                </c:pt>
                <c:pt idx="3">
                  <c:v>Desórdenes alimenticios / anorexia y bulimia</c:v>
                </c:pt>
                <c:pt idx="4">
                  <c:v>Mala alimentación / desnutrición, obesidad</c:v>
                </c:pt>
                <c:pt idx="5">
                  <c:v>Diabetes</c:v>
                </c:pt>
                <c:pt idx="6">
                  <c:v>Embarazos</c:v>
                </c:pt>
                <c:pt idx="7">
                  <c:v>Accidentes</c:v>
                </c:pt>
                <c:pt idx="8">
                  <c:v>Otras enfermedades y trastornos</c:v>
                </c:pt>
                <c:pt idx="9">
                  <c:v>NS</c:v>
                </c:pt>
                <c:pt idx="10">
                  <c:v>NC</c:v>
                </c:pt>
              </c:strCache>
            </c:strRef>
          </c:cat>
          <c:val>
            <c:numRef>
              <c:f>Hoja4!$C$12:$M$12</c:f>
              <c:numCache>
                <c:formatCode>#,##0.0</c:formatCode>
                <c:ptCount val="11"/>
                <c:pt idx="0">
                  <c:v>68.625536914830548</c:v>
                </c:pt>
                <c:pt idx="1">
                  <c:v>17.337317171606159</c:v>
                </c:pt>
                <c:pt idx="2">
                  <c:v>8.0327331741629759</c:v>
                </c:pt>
                <c:pt idx="3">
                  <c:v>7.7009482568461092</c:v>
                </c:pt>
                <c:pt idx="4">
                  <c:v>10.909813860885176</c:v>
                </c:pt>
                <c:pt idx="5" formatCode="#,###.0">
                  <c:v>0.43119078902859859</c:v>
                </c:pt>
                <c:pt idx="6">
                  <c:v>1.9954529913909591</c:v>
                </c:pt>
                <c:pt idx="7">
                  <c:v>1.8478346238816192</c:v>
                </c:pt>
                <c:pt idx="8">
                  <c:v>4.6688747644132684</c:v>
                </c:pt>
                <c:pt idx="9">
                  <c:v>22.206040507309506</c:v>
                </c:pt>
                <c:pt idx="10">
                  <c:v>1.1565166834675982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652-4F12-AD33-94D54F75702E}"/>
            </c:ext>
          </c:extLst>
        </c:ser>
        <c:ser>
          <c:idx val="2"/>
          <c:order val="2"/>
          <c:tx>
            <c:strRef>
              <c:f>Hoja4!$B$13</c:f>
              <c:strCache>
                <c:ptCount val="1"/>
                <c:pt idx="0">
                  <c:v> Mujer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Hoja4!$C$10:$M$10</c:f>
              <c:strCache>
                <c:ptCount val="11"/>
                <c:pt idx="0">
                  <c:v>Adicciones (alcoholismo, tabaquismo y drogas)</c:v>
                </c:pt>
                <c:pt idx="1">
                  <c:v>Enfermedades de transmisión sexual/ VIH-SIDA</c:v>
                </c:pt>
                <c:pt idx="2">
                  <c:v>Trastornos mentales y del comportamiento / Depresión, intentos de suicidio</c:v>
                </c:pt>
                <c:pt idx="3">
                  <c:v>Desórdenes alimenticios / anorexia y bulimia</c:v>
                </c:pt>
                <c:pt idx="4">
                  <c:v>Mala alimentación / desnutrición, obesidad</c:v>
                </c:pt>
                <c:pt idx="5">
                  <c:v>Diabetes</c:v>
                </c:pt>
                <c:pt idx="6">
                  <c:v>Embarazos</c:v>
                </c:pt>
                <c:pt idx="7">
                  <c:v>Accidentes</c:v>
                </c:pt>
                <c:pt idx="8">
                  <c:v>Otras enfermedades y trastornos</c:v>
                </c:pt>
                <c:pt idx="9">
                  <c:v>NS</c:v>
                </c:pt>
                <c:pt idx="10">
                  <c:v>NC</c:v>
                </c:pt>
              </c:strCache>
            </c:strRef>
          </c:cat>
          <c:val>
            <c:numRef>
              <c:f>Hoja4!$C$13:$M$13</c:f>
              <c:numCache>
                <c:formatCode>#,##0.0</c:formatCode>
                <c:ptCount val="11"/>
                <c:pt idx="0">
                  <c:v>68.083497976501434</c:v>
                </c:pt>
                <c:pt idx="1">
                  <c:v>21.598351452739585</c:v>
                </c:pt>
                <c:pt idx="2">
                  <c:v>23.17608680692101</c:v>
                </c:pt>
                <c:pt idx="3">
                  <c:v>2.4190227689492052</c:v>
                </c:pt>
                <c:pt idx="4">
                  <c:v>4.4108287904094095</c:v>
                </c:pt>
                <c:pt idx="5" formatCode="#,###.0">
                  <c:v>0.74071681522525934</c:v>
                </c:pt>
                <c:pt idx="6">
                  <c:v>4.8011274769637575</c:v>
                </c:pt>
                <c:pt idx="7" formatCode="General">
                  <c:v>0</c:v>
                </c:pt>
                <c:pt idx="8">
                  <c:v>2.0943207596253632</c:v>
                </c:pt>
                <c:pt idx="9">
                  <c:v>15.626399921246955</c:v>
                </c:pt>
                <c:pt idx="10">
                  <c:v>3.2963230372506218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652-4F12-AD33-94D54F75702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36099384"/>
        <c:axId val="436094464"/>
      </c:barChart>
      <c:catAx>
        <c:axId val="4360993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436094464"/>
        <c:crosses val="autoZero"/>
        <c:auto val="1"/>
        <c:lblAlgn val="ctr"/>
        <c:lblOffset val="100"/>
        <c:noMultiLvlLbl val="0"/>
      </c:catAx>
      <c:valAx>
        <c:axId val="4360944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MX"/>
          </a:p>
        </c:txPr>
        <c:crossAx val="43609938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MX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50"/>
      </a:pPr>
      <a:endParaRPr lang="es-MX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6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8.jp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Imagem 14" descr="Uma imagem com preto&#10;&#10;Descrição gerada automaticamente">
            <a:extLst>
              <a:ext uri="{FF2B5EF4-FFF2-40B4-BE49-F238E27FC236}">
                <a16:creationId xmlns:a16="http://schemas.microsoft.com/office/drawing/2014/main" id="{475E2A3E-1281-460A-988E-C25E807AF91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7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7500729" y="-2"/>
            <a:ext cx="4691271" cy="4691271"/>
          </a:xfrm>
          <a:prstGeom prst="rect">
            <a:avLst/>
          </a:prstGeom>
        </p:spPr>
      </p:pic>
      <p:pic>
        <p:nvPicPr>
          <p:cNvPr id="13" name="Imagem 12" descr="Uma imagem com texto&#10;&#10;Descrição gerada automaticamente">
            <a:extLst>
              <a:ext uri="{FF2B5EF4-FFF2-40B4-BE49-F238E27FC236}">
                <a16:creationId xmlns:a16="http://schemas.microsoft.com/office/drawing/2014/main" id="{429D03DC-30AB-4CC0-9490-2F37B9682709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0" y="5311840"/>
            <a:ext cx="1331843" cy="1331843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8B4D68D-9525-4B98-B3A7-AABDE6C9CFA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7165" y="3173247"/>
            <a:ext cx="9144000" cy="1655763"/>
          </a:xfrm>
        </p:spPr>
        <p:txBody>
          <a:bodyPr anchor="b">
            <a:normAutofit/>
          </a:bodyPr>
          <a:lstStyle>
            <a:lvl1pPr algn="l">
              <a:defRPr sz="5400" b="1">
                <a:solidFill>
                  <a:schemeClr val="bg1"/>
                </a:solidFill>
                <a:latin typeface="DM Sans Medium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9D99BAA-D4BC-4BE4-9F4E-CC9ECB9453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7165" y="4921086"/>
            <a:ext cx="9144000" cy="791058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  <a:latin typeface="DM Sans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GB" dirty="0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0D13E018-7251-4351-8810-FF0A600AC84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9" t="2190" r="51595" b="79803"/>
          <a:stretch/>
        </p:blipFill>
        <p:spPr>
          <a:xfrm>
            <a:off x="740229" y="655712"/>
            <a:ext cx="5451565" cy="2029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1807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m texto, símbolo&#10;&#10;Descrição gerada automaticamente">
            <a:extLst>
              <a:ext uri="{FF2B5EF4-FFF2-40B4-BE49-F238E27FC236}">
                <a16:creationId xmlns:a16="http://schemas.microsoft.com/office/drawing/2014/main" id="{E6FD62FC-2C48-4183-B257-248650E170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522" y="5825781"/>
            <a:ext cx="803412" cy="80341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5EA4BA4-C8C3-4A17-AF0B-DFD70E392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1926"/>
            <a:ext cx="10515600" cy="103470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9964B0F-78D7-418C-B1C2-9BD420F9B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664805"/>
            <a:ext cx="10515599" cy="385120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 dirty="0"/>
          </a:p>
        </p:txBody>
      </p:sp>
      <p:cxnSp>
        <p:nvCxnSpPr>
          <p:cNvPr id="14" name="Conexão reta 13">
            <a:extLst>
              <a:ext uri="{FF2B5EF4-FFF2-40B4-BE49-F238E27FC236}">
                <a16:creationId xmlns:a16="http://schemas.microsoft.com/office/drawing/2014/main" id="{B33EEF43-6CD5-4CC1-9DE2-E0BF54094495}"/>
              </a:ext>
            </a:extLst>
          </p:cNvPr>
          <p:cNvCxnSpPr>
            <a:cxnSpLocks/>
          </p:cNvCxnSpPr>
          <p:nvPr userDrawn="1"/>
        </p:nvCxnSpPr>
        <p:spPr>
          <a:xfrm>
            <a:off x="168965" y="5709896"/>
            <a:ext cx="11815969" cy="0"/>
          </a:xfrm>
          <a:prstGeom prst="line">
            <a:avLst/>
          </a:prstGeom>
          <a:ln>
            <a:solidFill>
              <a:srgbClr val="2E30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7505FC14-E324-43A5-A4F1-95913DD26E4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35" t="2197" r="-781" b="79796"/>
          <a:stretch/>
        </p:blipFill>
        <p:spPr>
          <a:xfrm>
            <a:off x="207067" y="5822300"/>
            <a:ext cx="2475174" cy="92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3890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m 7" descr="Uma imagem com texto, símbolo&#10;&#10;Descrição gerada automaticamente">
            <a:extLst>
              <a:ext uri="{FF2B5EF4-FFF2-40B4-BE49-F238E27FC236}">
                <a16:creationId xmlns:a16="http://schemas.microsoft.com/office/drawing/2014/main" id="{E6FD62FC-2C48-4183-B257-248650E170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522" y="175903"/>
            <a:ext cx="803412" cy="80341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5EA4BA4-C8C3-4A17-AF0B-DFD70E392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775" y="1426265"/>
            <a:ext cx="11092069" cy="103470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9964B0F-78D7-418C-B1C2-9BD420F9B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775" y="2589144"/>
            <a:ext cx="11092068" cy="385120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 dirty="0"/>
          </a:p>
        </p:txBody>
      </p:sp>
      <p:cxnSp>
        <p:nvCxnSpPr>
          <p:cNvPr id="14" name="Conexão reta 13">
            <a:extLst>
              <a:ext uri="{FF2B5EF4-FFF2-40B4-BE49-F238E27FC236}">
                <a16:creationId xmlns:a16="http://schemas.microsoft.com/office/drawing/2014/main" id="{B33EEF43-6CD5-4CC1-9DE2-E0BF54094495}"/>
              </a:ext>
            </a:extLst>
          </p:cNvPr>
          <p:cNvCxnSpPr>
            <a:cxnSpLocks/>
          </p:cNvCxnSpPr>
          <p:nvPr userDrawn="1"/>
        </p:nvCxnSpPr>
        <p:spPr>
          <a:xfrm>
            <a:off x="168965" y="1124613"/>
            <a:ext cx="11815969" cy="0"/>
          </a:xfrm>
          <a:prstGeom prst="line">
            <a:avLst/>
          </a:prstGeom>
          <a:ln>
            <a:solidFill>
              <a:srgbClr val="2E304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Imagem 6">
            <a:extLst>
              <a:ext uri="{FF2B5EF4-FFF2-40B4-BE49-F238E27FC236}">
                <a16:creationId xmlns:a16="http://schemas.microsoft.com/office/drawing/2014/main" id="{74CC5258-5DFC-439E-8E0B-F9C1ABCF0B5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35" t="2478" r="-781" b="79515"/>
          <a:stretch/>
        </p:blipFill>
        <p:spPr>
          <a:xfrm>
            <a:off x="207067" y="167048"/>
            <a:ext cx="2353253" cy="875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3551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096B0A2-737C-4CA9-AE7F-3BC0A0C6E80F}"/>
              </a:ext>
            </a:extLst>
          </p:cNvPr>
          <p:cNvSpPr/>
          <p:nvPr userDrawn="1"/>
        </p:nvSpPr>
        <p:spPr>
          <a:xfrm>
            <a:off x="0" y="0"/>
            <a:ext cx="12192000" cy="1416326"/>
          </a:xfrm>
          <a:prstGeom prst="rect">
            <a:avLst/>
          </a:prstGeom>
          <a:solidFill>
            <a:srgbClr val="4A5A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5EA4BA4-C8C3-4A17-AF0B-DFD70E392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0176"/>
            <a:ext cx="10515600" cy="103470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9964B0F-78D7-418C-B1C2-9BD420F9B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813055"/>
            <a:ext cx="10515599" cy="3687136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 dirty="0"/>
          </a:p>
        </p:txBody>
      </p:sp>
      <p:pic>
        <p:nvPicPr>
          <p:cNvPr id="7" name="Imagem 6" descr="Uma imagem com preto&#10;&#10;Descrição gerada automaticamente">
            <a:extLst>
              <a:ext uri="{FF2B5EF4-FFF2-40B4-BE49-F238E27FC236}">
                <a16:creationId xmlns:a16="http://schemas.microsoft.com/office/drawing/2014/main" id="{3BB7F7BE-FD5F-4A9A-A4D2-4B544E2A95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7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24413">
            <a:off x="4747920" y="-2063654"/>
            <a:ext cx="4665765" cy="4665765"/>
          </a:xfrm>
          <a:prstGeom prst="rect">
            <a:avLst/>
          </a:prstGeom>
        </p:spPr>
      </p:pic>
      <p:pic>
        <p:nvPicPr>
          <p:cNvPr id="6" name="Imagem 5" descr="Uma imagem com texto&#10;&#10;Descrição gerada automaticamente">
            <a:extLst>
              <a:ext uri="{FF2B5EF4-FFF2-40B4-BE49-F238E27FC236}">
                <a16:creationId xmlns:a16="http://schemas.microsoft.com/office/drawing/2014/main" id="{82288B3A-0ADE-434B-87B7-7F6749EDBB3D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6227" y="152799"/>
            <a:ext cx="1110728" cy="1110728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A173EF18-65FB-4EA6-9AA3-520444A133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5" t="2650" r="51929" b="79343"/>
          <a:stretch/>
        </p:blipFill>
        <p:spPr>
          <a:xfrm>
            <a:off x="207067" y="152799"/>
            <a:ext cx="2789804" cy="10383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276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0096B0A2-737C-4CA9-AE7F-3BC0A0C6E80F}"/>
              </a:ext>
            </a:extLst>
          </p:cNvPr>
          <p:cNvSpPr/>
          <p:nvPr userDrawn="1"/>
        </p:nvSpPr>
        <p:spPr>
          <a:xfrm rot="16200000">
            <a:off x="-2720838" y="2720836"/>
            <a:ext cx="6858001" cy="1416326"/>
          </a:xfrm>
          <a:prstGeom prst="rect">
            <a:avLst/>
          </a:prstGeom>
          <a:solidFill>
            <a:srgbClr val="4A5A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5EA4BA4-C8C3-4A17-AF0B-DFD70E392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8496" y="794609"/>
            <a:ext cx="8179904" cy="1034706"/>
          </a:xfrm>
        </p:spPr>
        <p:txBody>
          <a:bodyPr>
            <a:no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C9964B0F-78D7-418C-B1C2-9BD420F9BC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8496" y="2067620"/>
            <a:ext cx="9452113" cy="440275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GB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5C1D3E2B-8E3F-4F60-92C8-262DBDE6975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89" t="3977" r="248" b="75298"/>
          <a:stretch/>
        </p:blipFill>
        <p:spPr>
          <a:xfrm>
            <a:off x="10336696" y="241662"/>
            <a:ext cx="1716157" cy="1081418"/>
          </a:xfrm>
          <a:prstGeom prst="rect">
            <a:avLst/>
          </a:prstGeom>
        </p:spPr>
      </p:pic>
      <p:pic>
        <p:nvPicPr>
          <p:cNvPr id="7" name="Imagem 6" descr="Uma imagem com preto&#10;&#10;Descrição gerada automaticamente">
            <a:extLst>
              <a:ext uri="{FF2B5EF4-FFF2-40B4-BE49-F238E27FC236}">
                <a16:creationId xmlns:a16="http://schemas.microsoft.com/office/drawing/2014/main" id="{3BB7F7BE-FD5F-4A9A-A4D2-4B544E2A95C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204311">
            <a:off x="-1187982" y="1347451"/>
            <a:ext cx="3353149" cy="3353149"/>
          </a:xfrm>
          <a:prstGeom prst="rect">
            <a:avLst/>
          </a:prstGeom>
        </p:spPr>
      </p:pic>
      <p:pic>
        <p:nvPicPr>
          <p:cNvPr id="6" name="Imagem 5" descr="Uma imagem com texto&#10;&#10;Descrição gerada automaticamente">
            <a:extLst>
              <a:ext uri="{FF2B5EF4-FFF2-40B4-BE49-F238E27FC236}">
                <a16:creationId xmlns:a16="http://schemas.microsoft.com/office/drawing/2014/main" id="{82288B3A-0ADE-434B-87B7-7F6749EDBB3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335" y="5515994"/>
            <a:ext cx="1110728" cy="1110728"/>
          </a:xfrm>
          <a:prstGeom prst="rect">
            <a:avLst/>
          </a:prstGeom>
        </p:spPr>
      </p:pic>
      <p:pic>
        <p:nvPicPr>
          <p:cNvPr id="8" name="Imagem 7" descr="Uma imagem com gráficos de vetor, aeronaves&#10;&#10;Descrição gerada automaticamente">
            <a:extLst>
              <a:ext uri="{FF2B5EF4-FFF2-40B4-BE49-F238E27FC236}">
                <a16:creationId xmlns:a16="http://schemas.microsoft.com/office/drawing/2014/main" id="{7B08D38E-5918-40AF-BCA0-41D83AB7AEB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49" y="186145"/>
            <a:ext cx="1281826" cy="1281826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AE8C222A-FCD5-4DA1-9427-D50C9F651D21}"/>
              </a:ext>
            </a:extLst>
          </p:cNvPr>
          <p:cNvSpPr/>
          <p:nvPr userDrawn="1"/>
        </p:nvSpPr>
        <p:spPr>
          <a:xfrm>
            <a:off x="10217426" y="337930"/>
            <a:ext cx="52019" cy="765313"/>
          </a:xfrm>
          <a:prstGeom prst="rect">
            <a:avLst/>
          </a:prstGeom>
          <a:solidFill>
            <a:srgbClr val="EEA2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8288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bg>
      <p:bgPr>
        <a:solidFill>
          <a:srgbClr val="2E304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m 10" descr="Uma imagem com objeto de exterior, aranha, céu noturno&#10;&#10;Descrição gerada automaticamente">
            <a:extLst>
              <a:ext uri="{FF2B5EF4-FFF2-40B4-BE49-F238E27FC236}">
                <a16:creationId xmlns:a16="http://schemas.microsoft.com/office/drawing/2014/main" id="{BEA19007-6DF1-45F9-9309-0E821A68D5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3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0304784A-8F17-4D7F-B728-F29A4AD57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988" y="2179669"/>
            <a:ext cx="8372612" cy="1498638"/>
          </a:xfrm>
        </p:spPr>
        <p:txBody>
          <a:bodyPr anchor="b"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C0A68566-E568-4AB1-B769-F6578A52B7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99988" y="3886200"/>
            <a:ext cx="8372612" cy="135717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pic>
        <p:nvPicPr>
          <p:cNvPr id="12" name="Imagem 11" descr="Uma imagem com preto&#10;&#10;Descrição gerada automaticamente">
            <a:extLst>
              <a:ext uri="{FF2B5EF4-FFF2-40B4-BE49-F238E27FC236}">
                <a16:creationId xmlns:a16="http://schemas.microsoft.com/office/drawing/2014/main" id="{45316A45-16BF-4132-B83B-DC02F10BA3E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114226">
            <a:off x="8365760" y="792728"/>
            <a:ext cx="5809261" cy="5809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20006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21A81D-65D2-403F-91F5-5E2703BE85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2450" y="365125"/>
            <a:ext cx="1114425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GB" dirty="0"/>
          </a:p>
        </p:txBody>
      </p:sp>
      <p:pic>
        <p:nvPicPr>
          <p:cNvPr id="6" name="Imagem 5" descr="Uma imagem com texto, símbolo&#10;&#10;Descrição gerada automaticamente">
            <a:extLst>
              <a:ext uri="{FF2B5EF4-FFF2-40B4-BE49-F238E27FC236}">
                <a16:creationId xmlns:a16="http://schemas.microsoft.com/office/drawing/2014/main" id="{1E21273E-9578-4E90-BC36-F0D4599F7DB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1522" y="5795653"/>
            <a:ext cx="803412" cy="803412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C7CF6647-05EC-4F9C-A366-EADC403EAA1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035" t="2687" r="-781" b="79306"/>
          <a:stretch/>
        </p:blipFill>
        <p:spPr>
          <a:xfrm>
            <a:off x="207067" y="5822300"/>
            <a:ext cx="2475174" cy="921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24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9875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apositivo de Título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 descr="Uma imagem com texto&#10;&#10;Descrição gerada automaticamente">
            <a:extLst>
              <a:ext uri="{FF2B5EF4-FFF2-40B4-BE49-F238E27FC236}">
                <a16:creationId xmlns:a16="http://schemas.microsoft.com/office/drawing/2014/main" id="{429D03DC-30AB-4CC0-9490-2F37B968270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5479" y="357440"/>
            <a:ext cx="1331843" cy="1331843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5B3D1B1-1F67-4314-9677-7F7A5089343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275" b="23054"/>
          <a:stretch/>
        </p:blipFill>
        <p:spPr>
          <a:xfrm>
            <a:off x="-145156" y="4601816"/>
            <a:ext cx="12589598" cy="225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1282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3049E296-B996-490E-AC76-57D2716CDD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  <a:endParaRPr lang="en-GB"/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2D64BA33-72C5-421F-AC1A-81D803359F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  <a:endParaRPr lang="en-GB"/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E0F3D98D-FFF0-463D-97D2-1F268F34563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2E3048"/>
                </a:solidFill>
                <a:latin typeface="DM Sans" pitchFamily="2" charset="0"/>
              </a:defRPr>
            </a:lvl1pPr>
          </a:lstStyle>
          <a:p>
            <a:fld id="{98EB18C6-3AF1-45C0-A7B1-4BE2DA4FCF08}" type="datetimeFigureOut">
              <a:rPr lang="en-GB" smtClean="0"/>
              <a:pPr/>
              <a:t>02/06/2021</a:t>
            </a:fld>
            <a:endParaRPr lang="en-GB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34DA18C7-6515-400E-A22E-92817F75E3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2E3048"/>
                </a:solidFill>
                <a:latin typeface="DM Sans" pitchFamily="2" charset="0"/>
              </a:defRPr>
            </a:lvl1pPr>
          </a:lstStyle>
          <a:p>
            <a:endParaRPr lang="en-GB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A0E95381-ED49-4693-A3EE-C746F6283C5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E3048"/>
                </a:solidFill>
                <a:latin typeface="DM Sans" pitchFamily="2" charset="0"/>
              </a:defRPr>
            </a:lvl1pPr>
          </a:lstStyle>
          <a:p>
            <a:fld id="{415E17F8-D1B1-4A77-AF90-7C2394AEE4BC}" type="slidenum">
              <a:rPr lang="en-GB" smtClean="0"/>
              <a:pPr/>
              <a:t>‹Nº›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1911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8" r:id="rId4"/>
    <p:sldLayoutId id="2147483659" r:id="rId5"/>
    <p:sldLayoutId id="2147483651" r:id="rId6"/>
    <p:sldLayoutId id="2147483654" r:id="rId7"/>
    <p:sldLayoutId id="2147483655" r:id="rId8"/>
    <p:sldLayoutId id="2147483661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rgbClr val="2E3048"/>
          </a:solidFill>
          <a:latin typeface="DM Sans Medium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2E3048"/>
          </a:solidFill>
          <a:latin typeface="DM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2E3048"/>
          </a:solidFill>
          <a:latin typeface="DM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2E3048"/>
          </a:solidFill>
          <a:latin typeface="DM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E3048"/>
          </a:solidFill>
          <a:latin typeface="DM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E3048"/>
          </a:solidFill>
          <a:latin typeface="DM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3B2357-05BB-437B-85FA-A9D7FC547A6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63622" y="4348904"/>
            <a:ext cx="9144000" cy="1655763"/>
          </a:xfrm>
        </p:spPr>
        <p:txBody>
          <a:bodyPr>
            <a:normAutofit fontScale="90000"/>
          </a:bodyPr>
          <a:lstStyle/>
          <a:p>
            <a:r>
              <a:rPr lang="en-GB"/>
              <a:t>Hacia una evaluación de alto impacto en la legalización de la CANNABIS frente a las enfermedades crónicas no transmitibles en México</a:t>
            </a:r>
          </a:p>
        </p:txBody>
      </p:sp>
    </p:spTree>
    <p:extLst>
      <p:ext uri="{BB962C8B-B14F-4D97-AF65-F5344CB8AC3E}">
        <p14:creationId xmlns:p14="http://schemas.microsoft.com/office/powerpoint/2010/main" val="40100432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578632F-5888-4A91-AE5C-09C80D003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8496" y="105292"/>
            <a:ext cx="8179904" cy="1034706"/>
          </a:xfrm>
        </p:spPr>
        <p:txBody>
          <a:bodyPr/>
          <a:lstStyle/>
          <a:p>
            <a:r>
              <a:rPr lang="en-US"/>
              <a:t>MIR </a:t>
            </a:r>
            <a:r>
              <a:rPr lang="en-US" err="1"/>
              <a:t>E025</a:t>
            </a:r>
            <a:r>
              <a:rPr lang="en-US"/>
              <a:t> (</a:t>
            </a:r>
            <a:r>
              <a:rPr lang="en-US" err="1"/>
              <a:t>Componente</a:t>
            </a:r>
            <a:r>
              <a:rPr lang="en-US"/>
              <a:t>)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5C173235-FF97-42A6-85FB-2EFCD4E714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677591"/>
              </p:ext>
            </p:extLst>
          </p:nvPr>
        </p:nvGraphicFramePr>
        <p:xfrm>
          <a:off x="1597142" y="1139998"/>
          <a:ext cx="10313504" cy="5859945"/>
        </p:xfrm>
        <a:graphic>
          <a:graphicData uri="http://schemas.openxmlformats.org/drawingml/2006/table">
            <a:tbl>
              <a:tblPr/>
              <a:tblGrid>
                <a:gridCol w="727781">
                  <a:extLst>
                    <a:ext uri="{9D8B030D-6E8A-4147-A177-3AD203B41FA5}">
                      <a16:colId xmlns:a16="http://schemas.microsoft.com/office/drawing/2014/main" val="2417023511"/>
                    </a:ext>
                  </a:extLst>
                </a:gridCol>
                <a:gridCol w="3907178">
                  <a:extLst>
                    <a:ext uri="{9D8B030D-6E8A-4147-A177-3AD203B41FA5}">
                      <a16:colId xmlns:a16="http://schemas.microsoft.com/office/drawing/2014/main" val="583775515"/>
                    </a:ext>
                  </a:extLst>
                </a:gridCol>
                <a:gridCol w="5678545">
                  <a:extLst>
                    <a:ext uri="{9D8B030D-6E8A-4147-A177-3AD203B41FA5}">
                      <a16:colId xmlns:a16="http://schemas.microsoft.com/office/drawing/2014/main" val="3060616482"/>
                    </a:ext>
                  </a:extLst>
                </a:gridCol>
              </a:tblGrid>
              <a:tr h="123166"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es-MX" sz="1200" b="1" i="0" u="none" strike="noStrike">
                          <a:effectLst/>
                          <a:latin typeface="Soberana Sans" panose="02000000000000000000" pitchFamily="50" charset="0"/>
                        </a:rPr>
                        <a:t>NIVEL</a:t>
                      </a:r>
                    </a:p>
                  </a:txBody>
                  <a:tcPr marL="865" marR="865" marT="8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effectLst/>
                          <a:latin typeface="Soberana Sans" panose="02000000000000000000" pitchFamily="50" charset="0"/>
                        </a:rPr>
                        <a:t>INDICADORES</a:t>
                      </a:r>
                    </a:p>
                  </a:txBody>
                  <a:tcPr marL="865" marR="865" marT="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4994505"/>
                  </a:ext>
                </a:extLst>
              </a:tr>
              <a:tr h="123166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effectLst/>
                          <a:latin typeface="Soberana Sans" panose="02000000000000000000" pitchFamily="50" charset="0"/>
                        </a:rPr>
                        <a:t>Denominación</a:t>
                      </a:r>
                    </a:p>
                  </a:txBody>
                  <a:tcPr marL="865" marR="865" marT="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200" b="1" i="0" u="none" strike="noStrike">
                          <a:effectLst/>
                          <a:latin typeface="Soberana Sans" panose="02000000000000000000" pitchFamily="50" charset="0"/>
                        </a:rPr>
                        <a:t>Método de cálculo</a:t>
                      </a:r>
                    </a:p>
                  </a:txBody>
                  <a:tcPr marL="865" marR="865" marT="8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2501854"/>
                  </a:ext>
                </a:extLst>
              </a:tr>
              <a:tr h="225083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>
                          <a:effectLst/>
                          <a:latin typeface="Soberana Sans" panose="02000000000000000000" pitchFamily="50" charset="0"/>
                        </a:rPr>
                        <a:t>Componente</a:t>
                      </a:r>
                    </a:p>
                  </a:txBody>
                  <a:tcPr marL="865" marR="865" marT="86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>
                          <a:effectLst/>
                          <a:latin typeface="Soberana Sans" panose="02000000000000000000" pitchFamily="50" charset="0"/>
                        </a:rPr>
                        <a:t>Porcentaje de egresos por mejoría en adicciones en consulta externa</a:t>
                      </a:r>
                      <a:br>
                        <a:rPr lang="es-ES" sz="1200" b="0" i="1" u="none" strike="noStrike">
                          <a:solidFill>
                            <a:srgbClr val="0066CC"/>
                          </a:solidFill>
                          <a:effectLst/>
                          <a:latin typeface="Soberana Sans" panose="02000000000000000000" pitchFamily="50" charset="0"/>
                        </a:rPr>
                      </a:br>
                      <a:endParaRPr lang="es-ES" sz="1200" b="0" i="0" u="none" strike="noStrike">
                        <a:effectLst/>
                        <a:latin typeface="Soberana Sans" panose="02000000000000000000" pitchFamily="50" charset="0"/>
                      </a:endParaRPr>
                    </a:p>
                  </a:txBody>
                  <a:tcPr marL="865" marR="865" marT="86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s-ES" sz="1200" b="0" i="0" u="none" strike="noStrike">
                          <a:effectLst/>
                          <a:latin typeface="Soberana Sans" panose="02000000000000000000" pitchFamily="50" charset="0"/>
                        </a:rPr>
                        <a:t>(Número de egresos por mejoría en las Unidades de Consulta Externa de Centros de Integración Juvenil A.C. / Total de egresos en Consulta Externa registrados en el periodo del reporte en las mismas unidades de Consulta Externa) X 100</a:t>
                      </a:r>
                    </a:p>
                  </a:txBody>
                  <a:tcPr marL="865" marR="865" marT="865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44804941"/>
                  </a:ext>
                </a:extLst>
              </a:tr>
              <a:tr h="435567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>
                          <a:effectLst/>
                          <a:latin typeface="Soberana Sans" panose="02000000000000000000" pitchFamily="50" charset="0"/>
                        </a:rPr>
                        <a:t> </a:t>
                      </a:r>
                    </a:p>
                  </a:txBody>
                  <a:tcPr marL="865" marR="865" marT="86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>
                          <a:effectLst/>
                          <a:latin typeface="Soberana Sans" panose="02000000000000000000" pitchFamily="50" charset="0"/>
                        </a:rPr>
                        <a:t>Porcentaje de </a:t>
                      </a:r>
                      <a:r>
                        <a:rPr lang="es-ES" sz="1200" b="1" i="0" u="none" strike="noStrike">
                          <a:effectLst/>
                          <a:latin typeface="Soberana Sans" panose="02000000000000000000" pitchFamily="50" charset="0"/>
                        </a:rPr>
                        <a:t>consultas de primera vez otorgadas </a:t>
                      </a:r>
                      <a:r>
                        <a:rPr lang="es-ES" sz="1200" b="0" i="0" u="none" strike="noStrike">
                          <a:effectLst/>
                          <a:latin typeface="Soberana Sans" panose="02000000000000000000" pitchFamily="50" charset="0"/>
                        </a:rPr>
                        <a:t>con respecto a las consultas programadas en las Unidades de Especialidades Médicas-Centros de Atención Primaria en Adicciones (</a:t>
                      </a:r>
                      <a:r>
                        <a:rPr lang="es-ES" sz="1200" b="0" i="0" u="none" strike="noStrike" err="1">
                          <a:effectLst/>
                          <a:latin typeface="Soberana Sans" panose="02000000000000000000" pitchFamily="50" charset="0"/>
                        </a:rPr>
                        <a:t>UNEME</a:t>
                      </a:r>
                      <a:r>
                        <a:rPr lang="es-ES" sz="1200" b="0" i="0" u="none" strike="noStrike">
                          <a:effectLst/>
                          <a:latin typeface="Soberana Sans" panose="02000000000000000000" pitchFamily="50" charset="0"/>
                        </a:rPr>
                        <a:t>-CAPA)</a:t>
                      </a:r>
                      <a:br>
                        <a:rPr lang="es-ES" sz="1200" b="0" i="1" u="none" strike="noStrike">
                          <a:solidFill>
                            <a:srgbClr val="0066CC"/>
                          </a:solidFill>
                          <a:effectLst/>
                          <a:latin typeface="Soberana Sans" panose="02000000000000000000" pitchFamily="50" charset="0"/>
                        </a:rPr>
                      </a:br>
                      <a:endParaRPr lang="es-ES" sz="1200" b="0" i="0" u="none" strike="noStrike">
                        <a:effectLst/>
                        <a:latin typeface="Soberana Sans" panose="02000000000000000000" pitchFamily="50" charset="0"/>
                      </a:endParaRPr>
                    </a:p>
                  </a:txBody>
                  <a:tcPr marL="865" marR="865" marT="8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s-ES" sz="1200" b="0" i="0" u="none" strike="noStrike">
                          <a:effectLst/>
                          <a:latin typeface="Soberana Sans" panose="02000000000000000000" pitchFamily="50" charset="0"/>
                        </a:rPr>
                        <a:t>((Número de consultas de primera vez brindadas en el año en curso) / (Número de consultas de primera vez programadas)) * 100</a:t>
                      </a:r>
                    </a:p>
                  </a:txBody>
                  <a:tcPr marL="865" marR="865" marT="8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268885"/>
                  </a:ext>
                </a:extLst>
              </a:tr>
              <a:tr h="346852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>
                          <a:effectLst/>
                          <a:latin typeface="Soberana Sans" panose="02000000000000000000" pitchFamily="50" charset="0"/>
                        </a:rPr>
                        <a:t> </a:t>
                      </a:r>
                    </a:p>
                  </a:txBody>
                  <a:tcPr marL="865" marR="865" marT="86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>
                          <a:effectLst/>
                          <a:latin typeface="Soberana Sans" panose="02000000000000000000" pitchFamily="50" charset="0"/>
                        </a:rPr>
                        <a:t>Porcentaje de </a:t>
                      </a:r>
                      <a:r>
                        <a:rPr lang="es-ES" sz="1200" b="1" i="0" u="none" strike="noStrike">
                          <a:effectLst/>
                          <a:latin typeface="Soberana Sans" panose="02000000000000000000" pitchFamily="50" charset="0"/>
                        </a:rPr>
                        <a:t>egresos hospitalarios por mejoría en adicciones.</a:t>
                      </a:r>
                      <a:br>
                        <a:rPr lang="es-ES" sz="1200" b="1" i="1" u="none" strike="noStrike">
                          <a:solidFill>
                            <a:srgbClr val="0066CC"/>
                          </a:solidFill>
                          <a:effectLst/>
                          <a:latin typeface="Soberana Sans" panose="02000000000000000000" pitchFamily="50" charset="0"/>
                        </a:rPr>
                      </a:br>
                      <a:endParaRPr lang="es-ES" sz="1200" b="1" i="0" u="none" strike="noStrike">
                        <a:effectLst/>
                        <a:latin typeface="Soberana Sans" panose="02000000000000000000" pitchFamily="50" charset="0"/>
                      </a:endParaRPr>
                    </a:p>
                  </a:txBody>
                  <a:tcPr marL="865" marR="865" marT="8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s-ES" sz="1200" b="0" i="0" u="none" strike="noStrike">
                          <a:effectLst/>
                          <a:latin typeface="Soberana Sans" panose="02000000000000000000" pitchFamily="50" charset="0"/>
                        </a:rPr>
                        <a:t>(Número de egresos por mejoría en las Unidades de Hospitalización de Centros de Integración Juvenil, A.C. / Total de egresos hospitalarios registrados en el periodo del reporte en las mismas unidades de hospitalización) X 100</a:t>
                      </a:r>
                    </a:p>
                  </a:txBody>
                  <a:tcPr marL="865" marR="865" marT="8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8560529"/>
                  </a:ext>
                </a:extLst>
              </a:tr>
              <a:tr h="402258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>
                          <a:effectLst/>
                          <a:latin typeface="Soberana Sans" panose="02000000000000000000" pitchFamily="50" charset="0"/>
                        </a:rPr>
                        <a:t> </a:t>
                      </a:r>
                    </a:p>
                  </a:txBody>
                  <a:tcPr marL="865" marR="865" marT="86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>
                          <a:effectLst/>
                          <a:latin typeface="Soberana Sans" panose="02000000000000000000" pitchFamily="50" charset="0"/>
                        </a:rPr>
                        <a:t>Porcentaje de </a:t>
                      </a:r>
                      <a:r>
                        <a:rPr lang="es-ES" sz="1200" b="1" i="0" u="none" strike="noStrike">
                          <a:effectLst/>
                          <a:latin typeface="Soberana Sans" panose="02000000000000000000" pitchFamily="50" charset="0"/>
                        </a:rPr>
                        <a:t>ocupación hospitalaria en adicciones</a:t>
                      </a:r>
                      <a:br>
                        <a:rPr lang="es-ES" sz="1200" b="0" i="1" u="none" strike="noStrike">
                          <a:solidFill>
                            <a:srgbClr val="0066CC"/>
                          </a:solidFill>
                          <a:effectLst/>
                          <a:latin typeface="Soberana Sans" panose="02000000000000000000" pitchFamily="50" charset="0"/>
                        </a:rPr>
                      </a:br>
                      <a:endParaRPr lang="es-ES" sz="1200" b="0" i="0" u="none" strike="noStrike">
                        <a:effectLst/>
                        <a:latin typeface="Soberana Sans" panose="02000000000000000000" pitchFamily="50" charset="0"/>
                      </a:endParaRPr>
                    </a:p>
                  </a:txBody>
                  <a:tcPr marL="865" marR="865" marT="8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s-ES" sz="1200" b="0" i="0" u="none" strike="noStrike">
                          <a:effectLst/>
                          <a:latin typeface="Soberana Sans" panose="02000000000000000000" pitchFamily="50" charset="0"/>
                        </a:rPr>
                        <a:t>(Días paciente en Unidades de Hospitalización de Centros de Integración Juvenil, A.C. durante el periodo de reporte / Días cama censables en las mismas unidades, durante el mismo periodo) X 100</a:t>
                      </a:r>
                    </a:p>
                  </a:txBody>
                  <a:tcPr marL="865" marR="865" marT="8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355599"/>
                  </a:ext>
                </a:extLst>
              </a:tr>
              <a:tr h="327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>
                          <a:effectLst/>
                          <a:latin typeface="Soberana Sans" panose="02000000000000000000" pitchFamily="50" charset="0"/>
                        </a:rPr>
                        <a:t> </a:t>
                      </a:r>
                    </a:p>
                  </a:txBody>
                  <a:tcPr marL="865" marR="865" marT="86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>
                          <a:effectLst/>
                          <a:latin typeface="Soberana Sans" panose="02000000000000000000" pitchFamily="50" charset="0"/>
                        </a:rPr>
                        <a:t>Porcentaje de personas que recibieron </a:t>
                      </a:r>
                      <a:r>
                        <a:rPr lang="es-ES" sz="1200" b="1" i="0" u="none" strike="noStrike">
                          <a:effectLst/>
                          <a:latin typeface="Soberana Sans" panose="02000000000000000000" pitchFamily="50" charset="0"/>
                        </a:rPr>
                        <a:t>capacitación en materia de prevención y tratamiento de adicciones </a:t>
                      </a:r>
                      <a:r>
                        <a:rPr lang="es-ES" sz="1200" b="0" i="0" u="none" strike="noStrike">
                          <a:effectLst/>
                          <a:latin typeface="Soberana Sans" panose="02000000000000000000" pitchFamily="50" charset="0"/>
                        </a:rPr>
                        <a:t>respecto a la demanda programada</a:t>
                      </a:r>
                      <a:br>
                        <a:rPr lang="es-ES" sz="1200" b="0" i="1" u="none" strike="noStrike">
                          <a:solidFill>
                            <a:srgbClr val="0066CC"/>
                          </a:solidFill>
                          <a:effectLst/>
                          <a:latin typeface="Soberana Sans" panose="02000000000000000000" pitchFamily="50" charset="0"/>
                        </a:rPr>
                      </a:br>
                      <a:endParaRPr lang="es-ES" sz="1200" b="0" i="0" u="none" strike="noStrike">
                        <a:effectLst/>
                        <a:latin typeface="Soberana Sans" panose="02000000000000000000" pitchFamily="50" charset="0"/>
                      </a:endParaRPr>
                    </a:p>
                  </a:txBody>
                  <a:tcPr marL="865" marR="865" marT="8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s-ES" sz="1200" b="0" i="0" u="none" strike="noStrike">
                          <a:effectLst/>
                          <a:latin typeface="Soberana Sans" panose="02000000000000000000" pitchFamily="50" charset="0"/>
                        </a:rPr>
                        <a:t>((Número de personas capacitadas del año en curso) / (Número de personas programadas para ser capacitadas)) X 100</a:t>
                      </a:r>
                    </a:p>
                  </a:txBody>
                  <a:tcPr marL="865" marR="865" marT="8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9011094"/>
                  </a:ext>
                </a:extLst>
              </a:tr>
              <a:tr h="428918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>
                          <a:effectLst/>
                          <a:latin typeface="Soberana Sans" panose="02000000000000000000" pitchFamily="50" charset="0"/>
                        </a:rPr>
                        <a:t> </a:t>
                      </a:r>
                    </a:p>
                  </a:txBody>
                  <a:tcPr marL="865" marR="865" marT="86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>
                          <a:effectLst/>
                          <a:latin typeface="Soberana Sans" panose="02000000000000000000" pitchFamily="50" charset="0"/>
                        </a:rPr>
                        <a:t>Porcentaje de la población de 6 a 11 años de edad y de 18 en adelante, que recibe </a:t>
                      </a:r>
                      <a:r>
                        <a:rPr lang="es-ES" sz="1200" b="1" i="0" u="none" strike="noStrike">
                          <a:effectLst/>
                          <a:latin typeface="Soberana Sans" panose="02000000000000000000" pitchFamily="50" charset="0"/>
                        </a:rPr>
                        <a:t>acciones de prevención</a:t>
                      </a:r>
                      <a:r>
                        <a:rPr lang="es-ES" sz="1200" b="0" i="0" u="none" strike="noStrike">
                          <a:effectLst/>
                          <a:latin typeface="Soberana Sans" panose="02000000000000000000" pitchFamily="50" charset="0"/>
                        </a:rPr>
                        <a:t>, del total de la población en esos rangos de edad, en donde tiene presencia Centros de Integración Juvenil, A.C.</a:t>
                      </a:r>
                      <a:br>
                        <a:rPr lang="es-ES" sz="1200" b="0" i="1" u="none" strike="noStrike">
                          <a:solidFill>
                            <a:srgbClr val="0066CC"/>
                          </a:solidFill>
                          <a:effectLst/>
                          <a:latin typeface="Soberana Sans" panose="02000000000000000000" pitchFamily="50" charset="0"/>
                        </a:rPr>
                      </a:br>
                      <a:endParaRPr lang="es-ES" sz="1200" b="0" i="0" u="none" strike="noStrike">
                        <a:effectLst/>
                        <a:latin typeface="Soberana Sans" panose="02000000000000000000" pitchFamily="50" charset="0"/>
                      </a:endParaRPr>
                    </a:p>
                  </a:txBody>
                  <a:tcPr marL="865" marR="865" marT="8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s-ES" sz="1200" b="0" i="0" u="none" strike="noStrike">
                          <a:effectLst/>
                          <a:latin typeface="Soberana Sans" panose="02000000000000000000" pitchFamily="50" charset="0"/>
                        </a:rPr>
                        <a:t>(Número de personas que reciben acciones de prevención en rangos de 6 a 11 años de edad y de 18 en adelante, en municipios o delegaciones  donde tiene presencia Centros de Integración Juvenil, A.C.  / Total de población en esos rangos de edad, en esos municipios o delegaciones) X 100</a:t>
                      </a:r>
                    </a:p>
                  </a:txBody>
                  <a:tcPr marL="865" marR="865" marT="8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1090261"/>
                  </a:ext>
                </a:extLst>
              </a:tr>
              <a:tr h="327000">
                <a:tc>
                  <a:txBody>
                    <a:bodyPr/>
                    <a:lstStyle/>
                    <a:p>
                      <a:pPr algn="l" fontAlgn="t"/>
                      <a:r>
                        <a:rPr lang="es-MX" sz="1200" b="1" i="0" u="none" strike="noStrike">
                          <a:effectLst/>
                          <a:latin typeface="Soberana Sans" panose="02000000000000000000" pitchFamily="50" charset="0"/>
                        </a:rPr>
                        <a:t> </a:t>
                      </a:r>
                    </a:p>
                  </a:txBody>
                  <a:tcPr marL="865" marR="865" marT="86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200" b="0" i="0" u="none" strike="noStrike">
                          <a:effectLst/>
                          <a:latin typeface="Soberana Sans" panose="02000000000000000000" pitchFamily="50" charset="0"/>
                        </a:rPr>
                        <a:t>Porcentaje de </a:t>
                      </a:r>
                      <a:r>
                        <a:rPr lang="es-ES" sz="1200" b="1" i="0" u="none" strike="noStrike">
                          <a:effectLst/>
                          <a:latin typeface="Soberana Sans" panose="02000000000000000000" pitchFamily="50" charset="0"/>
                        </a:rPr>
                        <a:t>adolescentes que inician tratamiento </a:t>
                      </a:r>
                      <a:r>
                        <a:rPr lang="es-ES" sz="1200" b="0" i="0" u="none" strike="noStrike">
                          <a:effectLst/>
                          <a:latin typeface="Soberana Sans" panose="02000000000000000000" pitchFamily="50" charset="0"/>
                        </a:rPr>
                        <a:t>en las Unidades de Especialidades Médicas - Centros de Atención Primaria en Adicciones (</a:t>
                      </a:r>
                      <a:r>
                        <a:rPr lang="es-ES" sz="1200" b="0" i="0" u="none" strike="noStrike" err="1">
                          <a:effectLst/>
                          <a:latin typeface="Soberana Sans" panose="02000000000000000000" pitchFamily="50" charset="0"/>
                        </a:rPr>
                        <a:t>UNEME</a:t>
                      </a:r>
                      <a:r>
                        <a:rPr lang="es-ES" sz="1200" b="0" i="0" u="none" strike="noStrike">
                          <a:effectLst/>
                          <a:latin typeface="Soberana Sans" panose="02000000000000000000" pitchFamily="50" charset="0"/>
                        </a:rPr>
                        <a:t>-CAPA)</a:t>
                      </a:r>
                      <a:br>
                        <a:rPr lang="es-ES" sz="1200" b="0" i="1" u="none" strike="noStrike">
                          <a:solidFill>
                            <a:srgbClr val="0066CC"/>
                          </a:solidFill>
                          <a:effectLst/>
                          <a:latin typeface="Soberana Sans" panose="02000000000000000000" pitchFamily="50" charset="0"/>
                        </a:rPr>
                      </a:br>
                      <a:endParaRPr lang="es-ES" sz="1200" b="0" i="0" u="none" strike="noStrike">
                        <a:effectLst/>
                        <a:latin typeface="Soberana Sans" panose="02000000000000000000" pitchFamily="50" charset="0"/>
                      </a:endParaRPr>
                    </a:p>
                  </a:txBody>
                  <a:tcPr marL="865" marR="865" marT="8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s-ES" sz="1200" b="0" i="0" u="none" strike="noStrike">
                          <a:effectLst/>
                          <a:latin typeface="Soberana Sans" panose="02000000000000000000" pitchFamily="50" charset="0"/>
                        </a:rPr>
                        <a:t>((Adolescentes de 12 a 17 años que inician tratamiento en las </a:t>
                      </a:r>
                      <a:r>
                        <a:rPr lang="es-ES" sz="1200" b="0" i="0" u="none" strike="noStrike" err="1">
                          <a:effectLst/>
                          <a:latin typeface="Soberana Sans" panose="02000000000000000000" pitchFamily="50" charset="0"/>
                        </a:rPr>
                        <a:t>UNEME</a:t>
                      </a:r>
                      <a:r>
                        <a:rPr lang="es-ES" sz="1200" b="0" i="0" u="none" strike="noStrike">
                          <a:effectLst/>
                          <a:latin typeface="Soberana Sans" panose="02000000000000000000" pitchFamily="50" charset="0"/>
                        </a:rPr>
                        <a:t>-CAPA/Adolescentes de 12 a 17 años programados para iniciar tratamiento en las </a:t>
                      </a:r>
                      <a:r>
                        <a:rPr lang="es-ES" sz="1200" b="0" i="0" u="none" strike="noStrike" err="1">
                          <a:effectLst/>
                          <a:latin typeface="Soberana Sans" panose="02000000000000000000" pitchFamily="50" charset="0"/>
                        </a:rPr>
                        <a:t>UNEME</a:t>
                      </a:r>
                      <a:r>
                        <a:rPr lang="es-ES" sz="1200" b="0" i="0" u="none" strike="noStrike">
                          <a:effectLst/>
                          <a:latin typeface="Soberana Sans" panose="02000000000000000000" pitchFamily="50" charset="0"/>
                        </a:rPr>
                        <a:t>-CAPA)) X 100 </a:t>
                      </a:r>
                    </a:p>
                  </a:txBody>
                  <a:tcPr marL="865" marR="865" marT="8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4358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773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A3B29B0-ECF5-49F4-8F4D-8E888B74DA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Evaluación</a:t>
            </a:r>
            <a:r>
              <a:rPr lang="en-GB"/>
              <a:t> del PP E025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FFF318-C752-488D-92D8-9B4DCA7C20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1908452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69ED09-6615-484D-9ACC-09C670D2E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MODELO SINTÉTICO DE INFORMACIÓN DEL DESEMPEÑO (</a:t>
            </a:r>
            <a:r>
              <a:rPr lang="es-ES" err="1"/>
              <a:t>MSD</a:t>
            </a:r>
            <a:r>
              <a:rPr lang="es-ES"/>
              <a:t>) Ejercicio fiscal 2018</a:t>
            </a:r>
            <a:endParaRPr lang="es-MX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E5D4555-377C-4BF6-8C58-E8B96E1081F9}"/>
              </a:ext>
            </a:extLst>
          </p:cNvPr>
          <p:cNvSpPr txBox="1"/>
          <p:nvPr/>
        </p:nvSpPr>
        <p:spPr>
          <a:xfrm>
            <a:off x="5918981" y="6177025"/>
            <a:ext cx="60983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i="1"/>
              <a:t>https://www.transparenciapresupuestaria.gob.mx/work/models/PTP/programas/documentos/msd/2018_12E025.pdf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E8401013-501C-4E77-B76E-EFD24D666E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844816"/>
            <a:ext cx="4912673" cy="3332209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D8A8650E-2D49-40A2-A484-6C9A5BD131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49988" y="3382207"/>
            <a:ext cx="4181475" cy="2257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7847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69ED09-6615-484D-9ACC-09C670D2E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MODELO SINTÉTICO DE INFORMACIÓN DEL DESEMPEÑO (</a:t>
            </a:r>
            <a:r>
              <a:rPr lang="es-ES" err="1"/>
              <a:t>MSD</a:t>
            </a:r>
            <a:r>
              <a:rPr lang="es-ES"/>
              <a:t>) Ejercicio fiscal 2018</a:t>
            </a:r>
            <a:endParaRPr lang="es-MX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E5D4555-377C-4BF6-8C58-E8B96E1081F9}"/>
              </a:ext>
            </a:extLst>
          </p:cNvPr>
          <p:cNvSpPr txBox="1"/>
          <p:nvPr/>
        </p:nvSpPr>
        <p:spPr>
          <a:xfrm>
            <a:off x="5918981" y="6177025"/>
            <a:ext cx="60983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i="1"/>
              <a:t>https://www.transparenciapresupuestaria.gob.mx/work/models/PTP/programas/documentos/msd/2018_12E025.pdf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8D3B76-75C4-4007-B883-608EFF541E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218" y="2835516"/>
            <a:ext cx="8391525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9934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69ED09-6615-484D-9ACC-09C670D2E0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MODELO SINTÉTICO DE INFORMACIÓN DEL DESEMPEÑO (</a:t>
            </a:r>
            <a:r>
              <a:rPr lang="es-ES" err="1"/>
              <a:t>MSD</a:t>
            </a:r>
            <a:r>
              <a:rPr lang="es-ES"/>
              <a:t>) Ejercicio fiscal 2018</a:t>
            </a:r>
            <a:endParaRPr lang="es-MX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E5D4555-377C-4BF6-8C58-E8B96E1081F9}"/>
              </a:ext>
            </a:extLst>
          </p:cNvPr>
          <p:cNvSpPr txBox="1"/>
          <p:nvPr/>
        </p:nvSpPr>
        <p:spPr>
          <a:xfrm>
            <a:off x="5918981" y="6177025"/>
            <a:ext cx="609834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400" i="1"/>
              <a:t>https://www.transparenciapresupuestaria.gob.mx/work/models/PTP/programas/documentos/msd/2018_12E025.pdf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767EFB0-365C-4A14-A8B5-D300044116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8925" y="3368916"/>
            <a:ext cx="6534150" cy="2124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4639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F9A45B9A-3511-4FB7-A811-974569FD62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50176"/>
            <a:ext cx="10515600" cy="1034706"/>
          </a:xfrm>
        </p:spPr>
        <p:txBody>
          <a:bodyPr/>
          <a:lstStyle/>
          <a:p>
            <a:r>
              <a:rPr lang="en-US"/>
              <a:t>Resultados del desempeño E025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5231D7F9-3DBE-42CE-9957-A725AEE018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3197583"/>
            <a:ext cx="10515599" cy="2918079"/>
          </a:xfrm>
          <a:prstGeom prst="rect">
            <a:avLst/>
          </a:prstGeom>
          <a:noFill/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A7592209-09A8-4411-B384-96CB1691A27B}"/>
              </a:ext>
            </a:extLst>
          </p:cNvPr>
          <p:cNvSpPr txBox="1"/>
          <p:nvPr/>
        </p:nvSpPr>
        <p:spPr>
          <a:xfrm>
            <a:off x="5660572" y="6351364"/>
            <a:ext cx="6096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200" i="1"/>
              <a:t>https://nptp.hacienda.gob.mx/programas/jsp/programas/fichaPrograma.jsp?id=12E025</a:t>
            </a:r>
          </a:p>
        </p:txBody>
      </p:sp>
    </p:spTree>
    <p:extLst>
      <p:ext uri="{BB962C8B-B14F-4D97-AF65-F5344CB8AC3E}">
        <p14:creationId xmlns:p14="http://schemas.microsoft.com/office/powerpoint/2010/main" val="27424294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29CF0381-3C91-42C7-9732-81785FC8A846}"/>
              </a:ext>
            </a:extLst>
          </p:cNvPr>
          <p:cNvSpPr txBox="1"/>
          <p:nvPr/>
        </p:nvSpPr>
        <p:spPr>
          <a:xfrm>
            <a:off x="1698172" y="2006937"/>
            <a:ext cx="920957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6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72 Black" panose="020B0A04030603020204" pitchFamily="34" charset="0"/>
                <a:cs typeface="72 Black" panose="020B0A04030603020204" pitchFamily="34" charset="0"/>
              </a:rPr>
              <a:t>Gracias por su atención</a:t>
            </a:r>
          </a:p>
        </p:txBody>
      </p:sp>
    </p:spTree>
    <p:extLst>
      <p:ext uri="{BB962C8B-B14F-4D97-AF65-F5344CB8AC3E}">
        <p14:creationId xmlns:p14="http://schemas.microsoft.com/office/powerpoint/2010/main" val="31724805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891046-A67E-4097-A0E2-2AF28B5D24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9988" y="3587555"/>
            <a:ext cx="8372612" cy="1498638"/>
          </a:xfrm>
        </p:spPr>
        <p:txBody>
          <a:bodyPr>
            <a:normAutofit/>
          </a:bodyPr>
          <a:lstStyle/>
          <a:p>
            <a:r>
              <a:rPr lang="es-MX" sz="4800"/>
              <a:t>Encuesta Nacional de Niños, Adolescentes y Jóvenes, 2015</a:t>
            </a:r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91358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86856329-A06E-4A9C-A3A2-D3FCAA2BE2C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19252321"/>
              </p:ext>
            </p:extLst>
          </p:nvPr>
        </p:nvGraphicFramePr>
        <p:xfrm>
          <a:off x="181428" y="1480457"/>
          <a:ext cx="11829143" cy="48913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6CCF1CAB-8F03-4BB1-8845-68508F894F45}"/>
              </a:ext>
            </a:extLst>
          </p:cNvPr>
          <p:cNvSpPr txBox="1"/>
          <p:nvPr/>
        </p:nvSpPr>
        <p:spPr>
          <a:xfrm>
            <a:off x="0" y="6211669"/>
            <a:ext cx="11480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200">
                <a:solidFill>
                  <a:schemeClr val="tx1">
                    <a:lumMod val="50000"/>
                    <a:lumOff val="50000"/>
                  </a:schemeClr>
                </a:solidFill>
              </a:rPr>
              <a:t>Fuente: " Los mexicanos vistos por sí mismos. Los grandes temas nacionales"</a:t>
            </a:r>
          </a:p>
          <a:p>
            <a:r>
              <a:rPr lang="es-MX" sz="1200">
                <a:solidFill>
                  <a:schemeClr val="tx1">
                    <a:lumMod val="50000"/>
                    <a:lumOff val="50000"/>
                  </a:schemeClr>
                </a:solidFill>
              </a:rPr>
              <a:t>Área de Investigación Aplicada y Opinión, IIJ-UNAM, 2015.</a:t>
            </a:r>
          </a:p>
          <a:p>
            <a:r>
              <a:rPr lang="es-MX" sz="1200">
                <a:solidFill>
                  <a:schemeClr val="tx1">
                    <a:lumMod val="50000"/>
                    <a:lumOff val="50000"/>
                  </a:schemeClr>
                </a:solidFill>
              </a:rPr>
              <a:t>*Tabla correspondiente a la pregunta   10 de la Encuesta Nacional de Niños, Adolescentes y Jóvenes.</a:t>
            </a:r>
          </a:p>
        </p:txBody>
      </p:sp>
    </p:spTree>
    <p:extLst>
      <p:ext uri="{BB962C8B-B14F-4D97-AF65-F5344CB8AC3E}">
        <p14:creationId xmlns:p14="http://schemas.microsoft.com/office/powerpoint/2010/main" val="2832398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6CCF1CAB-8F03-4BB1-8845-68508F894F45}"/>
              </a:ext>
            </a:extLst>
          </p:cNvPr>
          <p:cNvSpPr txBox="1"/>
          <p:nvPr/>
        </p:nvSpPr>
        <p:spPr>
          <a:xfrm>
            <a:off x="0" y="6211669"/>
            <a:ext cx="11480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200">
                <a:solidFill>
                  <a:schemeClr val="tx1">
                    <a:lumMod val="50000"/>
                    <a:lumOff val="50000"/>
                  </a:schemeClr>
                </a:solidFill>
              </a:rPr>
              <a:t>Fuente: " Los mexicanos vistos por sí mismos. Los grandes temas nacionales"</a:t>
            </a:r>
          </a:p>
          <a:p>
            <a:r>
              <a:rPr lang="es-MX" sz="1200">
                <a:solidFill>
                  <a:schemeClr val="tx1">
                    <a:lumMod val="50000"/>
                    <a:lumOff val="50000"/>
                  </a:schemeClr>
                </a:solidFill>
              </a:rPr>
              <a:t>Área de Investigación Aplicada y Opinión, IIJ-UNAM, 2015.</a:t>
            </a:r>
          </a:p>
          <a:p>
            <a:r>
              <a:rPr lang="es-MX" sz="1200">
                <a:solidFill>
                  <a:schemeClr val="tx1">
                    <a:lumMod val="50000"/>
                    <a:lumOff val="50000"/>
                  </a:schemeClr>
                </a:solidFill>
              </a:rPr>
              <a:t>*Tabla correspondiente a la pregunta   10 de la Encuesta Nacional de Niños, Adolescentes y Jóvenes.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B9571539-1767-4438-BC03-92EBCF7EB4D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76238843"/>
              </p:ext>
            </p:extLst>
          </p:nvPr>
        </p:nvGraphicFramePr>
        <p:xfrm>
          <a:off x="391886" y="2452746"/>
          <a:ext cx="11088914" cy="37589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E27B6554-4517-4C7E-ADA4-F27842BED84B}"/>
              </a:ext>
            </a:extLst>
          </p:cNvPr>
          <p:cNvSpPr txBox="1"/>
          <p:nvPr/>
        </p:nvSpPr>
        <p:spPr>
          <a:xfrm>
            <a:off x="914400" y="1621749"/>
            <a:ext cx="105664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2400"/>
              <a:t>¿Qué problemas de salud particulares tienen los  adolescentes distintos a los de otros grupos de población?</a:t>
            </a:r>
          </a:p>
        </p:txBody>
      </p:sp>
    </p:spTree>
    <p:extLst>
      <p:ext uri="{BB962C8B-B14F-4D97-AF65-F5344CB8AC3E}">
        <p14:creationId xmlns:p14="http://schemas.microsoft.com/office/powerpoint/2010/main" val="2533632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E28609-B291-44A9-8D36-0AD23691CA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E025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BC6FBC1-4A36-4E02-AC0D-2539C398965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6562083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CBBC6B-2AF2-437E-8531-223BBCC9B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Alineación</a:t>
            </a:r>
            <a:r>
              <a:rPr lang="en-GB"/>
              <a:t> </a:t>
            </a:r>
            <a:r>
              <a:rPr lang="en-GB" err="1"/>
              <a:t>presupuestal</a:t>
            </a:r>
            <a:endParaRPr lang="en-GB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2D19475-7295-469C-AB91-583AA52D5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MX" b="1"/>
              <a:t>Fin</a:t>
            </a:r>
            <a:r>
              <a:rPr lang="es-MX"/>
              <a:t> 1 Desarrollo Social</a:t>
            </a:r>
          </a:p>
          <a:p>
            <a:r>
              <a:rPr lang="es-MX" b="1"/>
              <a:t>Función</a:t>
            </a:r>
            <a:r>
              <a:rPr lang="es-MX"/>
              <a:t> 2. Salud</a:t>
            </a:r>
          </a:p>
          <a:p>
            <a:pPr lvl="1"/>
            <a:r>
              <a:rPr lang="es-MX" sz="2400" b="1"/>
              <a:t>Subfunción</a:t>
            </a:r>
            <a:r>
              <a:rPr lang="es-MX" sz="2400"/>
              <a:t> 3 Prestación de servicios de salud a la comunidad</a:t>
            </a:r>
          </a:p>
          <a:p>
            <a:pPr lvl="2"/>
            <a:r>
              <a:rPr lang="es-MX" sz="2400" b="1"/>
              <a:t>Actividad</a:t>
            </a:r>
            <a:r>
              <a:rPr lang="es-MX" sz="2400"/>
              <a:t> </a:t>
            </a:r>
            <a:r>
              <a:rPr lang="es-MX" sz="2400" b="1"/>
              <a:t>institucional</a:t>
            </a:r>
            <a:r>
              <a:rPr lang="es-MX" sz="2400"/>
              <a:t> 015 Promoción de la salud y prevención y control de enfermedades fortalecidas e integradas sectorial e intersectorialmente</a:t>
            </a:r>
          </a:p>
          <a:p>
            <a:pPr lvl="3"/>
            <a:r>
              <a:rPr lang="es-MX" sz="2400" b="1" err="1"/>
              <a:t>E025</a:t>
            </a:r>
            <a:r>
              <a:rPr lang="es-MX" sz="2400"/>
              <a:t> “Prevención y atención contra las adicciones”</a:t>
            </a:r>
          </a:p>
          <a:p>
            <a:pPr lvl="3"/>
            <a:r>
              <a:rPr lang="es-MX" sz="2400" err="1"/>
              <a:t>P018</a:t>
            </a:r>
            <a:r>
              <a:rPr lang="es-MX" sz="2400"/>
              <a:t> “Prevención y control de enfermedades”</a:t>
            </a:r>
          </a:p>
          <a:p>
            <a:pPr lvl="3"/>
            <a:r>
              <a:rPr lang="es-MX" sz="2400" err="1"/>
              <a:t>S200</a:t>
            </a:r>
            <a:r>
              <a:rPr lang="es-MX" sz="2400"/>
              <a:t> “Fortalecimiento a la atención médica”</a:t>
            </a:r>
          </a:p>
          <a:p>
            <a:pPr lvl="3"/>
            <a:r>
              <a:rPr lang="es-MX" sz="2400" err="1"/>
              <a:t>U008</a:t>
            </a:r>
            <a:r>
              <a:rPr lang="es-MX" sz="2400"/>
              <a:t> “Prevención y control de sobrepeso, obesidad y diabetes”</a:t>
            </a:r>
          </a:p>
          <a:p>
            <a:pPr lvl="3"/>
            <a:endParaRPr lang="es-MX" sz="2400"/>
          </a:p>
          <a:p>
            <a:pPr lvl="3"/>
            <a:endParaRPr lang="es-MX" sz="2400"/>
          </a:p>
          <a:p>
            <a:pPr lvl="2"/>
            <a:endParaRPr lang="es-MX" sz="2400"/>
          </a:p>
        </p:txBody>
      </p:sp>
    </p:spTree>
    <p:extLst>
      <p:ext uri="{BB962C8B-B14F-4D97-AF65-F5344CB8AC3E}">
        <p14:creationId xmlns:p14="http://schemas.microsoft.com/office/powerpoint/2010/main" val="6491670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CBBC6B-2AF2-437E-8531-223BBCC9B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E025 “Prevención y atención contra las adicciones”</a:t>
            </a:r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32D19475-7295-469C-AB91-583AA52D50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s-MX"/>
              <a:t>Ramo 12 Salud</a:t>
            </a:r>
          </a:p>
          <a:p>
            <a:r>
              <a:rPr lang="es-MX" err="1"/>
              <a:t>UR</a:t>
            </a:r>
            <a:r>
              <a:rPr lang="es-MX"/>
              <a:t>: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5F3001C-A2C4-406D-BC54-88DA20D1E4C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9238"/>
          <a:stretch/>
        </p:blipFill>
        <p:spPr>
          <a:xfrm>
            <a:off x="1309063" y="4076826"/>
            <a:ext cx="9276289" cy="1406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9607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CBBC6B-2AF2-437E-8531-223BBCC9BC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E025 “Prevención y atención contra las adicciones”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CDF27AAE-9506-4E6E-B5C0-B9E5D12D29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70151051"/>
              </p:ext>
            </p:extLst>
          </p:nvPr>
        </p:nvGraphicFramePr>
        <p:xfrm>
          <a:off x="573157" y="2391554"/>
          <a:ext cx="11092068" cy="4315752"/>
        </p:xfrm>
        <a:graphic>
          <a:graphicData uri="http://schemas.openxmlformats.org/drawingml/2006/table">
            <a:tbl>
              <a:tblPr/>
              <a:tblGrid>
                <a:gridCol w="1756971">
                  <a:extLst>
                    <a:ext uri="{9D8B030D-6E8A-4147-A177-3AD203B41FA5}">
                      <a16:colId xmlns:a16="http://schemas.microsoft.com/office/drawing/2014/main" val="2346598742"/>
                    </a:ext>
                  </a:extLst>
                </a:gridCol>
                <a:gridCol w="9335097">
                  <a:extLst>
                    <a:ext uri="{9D8B030D-6E8A-4147-A177-3AD203B41FA5}">
                      <a16:colId xmlns:a16="http://schemas.microsoft.com/office/drawing/2014/main" val="7937590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2000" b="1" i="0" u="none" strike="noStrike">
                          <a:effectLst/>
                          <a:latin typeface="Soberana Sans" panose="02000000000000000000" pitchFamily="50" charset="0"/>
                        </a:rPr>
                        <a:t>NIVEL</a:t>
                      </a:r>
                    </a:p>
                  </a:txBody>
                  <a:tcPr marL="6069" marR="6069" marT="6069" marB="0" anchor="ctr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just" fontAlgn="ctr"/>
                      <a:r>
                        <a:rPr lang="es-MX" sz="2000" b="1" i="0" u="none" strike="noStrike">
                          <a:effectLst/>
                          <a:latin typeface="Soberana Sans" panose="02000000000000000000" pitchFamily="50" charset="0"/>
                        </a:rPr>
                        <a:t>OBJETIVOS</a:t>
                      </a:r>
                    </a:p>
                  </a:txBody>
                  <a:tcPr marL="6069" marR="6069" marT="606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848003"/>
                  </a:ext>
                </a:extLst>
              </a:tr>
              <a:tr h="50115">
                <a:tc>
                  <a:txBody>
                    <a:bodyPr/>
                    <a:lstStyle/>
                    <a:p>
                      <a:pPr algn="l" fontAlgn="t"/>
                      <a:r>
                        <a:rPr lang="es-MX" sz="2000" b="1" i="0" u="none" strike="noStrike">
                          <a:effectLst/>
                          <a:latin typeface="Soberana Sans" panose="02000000000000000000" pitchFamily="50" charset="0"/>
                        </a:rPr>
                        <a:t>Fin</a:t>
                      </a:r>
                    </a:p>
                  </a:txBody>
                  <a:tcPr marL="6069" marR="6069" marT="6069" marB="0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s-ES" sz="2000" b="0" i="0" u="none" strike="noStrike">
                          <a:effectLst/>
                          <a:latin typeface="Soberana Sans" panose="02000000000000000000" pitchFamily="50" charset="0"/>
                        </a:rPr>
                        <a:t>Contribuir al </a:t>
                      </a:r>
                      <a:r>
                        <a:rPr lang="es-ES" sz="2000" b="1" i="0" u="none" strike="noStrike">
                          <a:effectLst/>
                          <a:latin typeface="Soberana Sans" panose="02000000000000000000" pitchFamily="50" charset="0"/>
                        </a:rPr>
                        <a:t>bienestar social e igualdad mediante acciones integrales </a:t>
                      </a:r>
                      <a:r>
                        <a:rPr lang="es-ES" sz="2000" b="0" i="0" u="none" strike="noStrike">
                          <a:effectLst/>
                          <a:latin typeface="Soberana Sans" panose="02000000000000000000" pitchFamily="50" charset="0"/>
                        </a:rPr>
                        <a:t>para la prevención y control de las adicciones.</a:t>
                      </a:r>
                    </a:p>
                  </a:txBody>
                  <a:tcPr marL="6069" marR="6069" marT="6069" marB="0">
                    <a:lnL>
                      <a:noFill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61363985"/>
                  </a:ext>
                </a:extLst>
              </a:tr>
              <a:tr h="50115">
                <a:tc>
                  <a:txBody>
                    <a:bodyPr/>
                    <a:lstStyle/>
                    <a:p>
                      <a:pPr algn="l" fontAlgn="t"/>
                      <a:r>
                        <a:rPr lang="es-MX" sz="2000" b="1" i="0" u="none" strike="noStrike">
                          <a:effectLst/>
                          <a:latin typeface="Soberana Sans" panose="02000000000000000000" pitchFamily="50" charset="0"/>
                        </a:rPr>
                        <a:t>Propósito</a:t>
                      </a:r>
                    </a:p>
                  </a:txBody>
                  <a:tcPr marL="6069" marR="6069" marT="6069" marB="0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s-ES" sz="2000" b="0" i="0" u="none" strike="noStrike">
                          <a:effectLst/>
                          <a:latin typeface="Soberana Sans" panose="02000000000000000000" pitchFamily="50" charset="0"/>
                        </a:rPr>
                        <a:t>La población adolescente de 12 a 17 años del país presenta </a:t>
                      </a:r>
                      <a:r>
                        <a:rPr lang="es-ES" sz="2000" b="1" i="0" u="none" strike="noStrike">
                          <a:effectLst/>
                          <a:latin typeface="Soberana Sans" panose="02000000000000000000" pitchFamily="50" charset="0"/>
                        </a:rPr>
                        <a:t>disminución en el consumo de sustancias adictivas</a:t>
                      </a:r>
                      <a:r>
                        <a:rPr lang="es-ES" sz="2000" b="0" i="0" u="none" strike="noStrike">
                          <a:effectLst/>
                          <a:latin typeface="Soberana Sans" panose="02000000000000000000" pitchFamily="50" charset="0"/>
                        </a:rPr>
                        <a:t>.</a:t>
                      </a:r>
                    </a:p>
                  </a:txBody>
                  <a:tcPr marL="6069" marR="6069" marT="6069" marB="0">
                    <a:lnL>
                      <a:noFill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19385266"/>
                  </a:ext>
                </a:extLst>
              </a:tr>
              <a:tr h="50115">
                <a:tc>
                  <a:txBody>
                    <a:bodyPr/>
                    <a:lstStyle/>
                    <a:p>
                      <a:pPr algn="l" fontAlgn="t"/>
                      <a:r>
                        <a:rPr lang="es-MX" sz="2000" b="1" i="0" u="none" strike="noStrike">
                          <a:effectLst/>
                          <a:latin typeface="Soberana Sans" panose="02000000000000000000" pitchFamily="50" charset="0"/>
                        </a:rPr>
                        <a:t>Componente</a:t>
                      </a:r>
                    </a:p>
                  </a:txBody>
                  <a:tcPr marL="6069" marR="6069" marT="6069" marB="0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s-ES" sz="2000" b="0" i="0" u="none" strike="noStrike">
                          <a:effectLst/>
                          <a:latin typeface="Soberana Sans" panose="02000000000000000000" pitchFamily="50" charset="0"/>
                        </a:rPr>
                        <a:t>A </a:t>
                      </a:r>
                      <a:r>
                        <a:rPr lang="es-ES" sz="2000" b="1" i="0" u="none" strike="noStrike">
                          <a:effectLst/>
                          <a:latin typeface="Soberana Sans" panose="02000000000000000000" pitchFamily="50" charset="0"/>
                        </a:rPr>
                        <a:t>Servicios de atención a las adicciones </a:t>
                      </a:r>
                      <a:r>
                        <a:rPr lang="es-ES" sz="2000" b="0" i="0" u="none" strike="noStrike">
                          <a:effectLst/>
                          <a:latin typeface="Soberana Sans" panose="02000000000000000000" pitchFamily="50" charset="0"/>
                        </a:rPr>
                        <a:t>ofrecidos a la población que requiere tratamiento especializado</a:t>
                      </a:r>
                    </a:p>
                  </a:txBody>
                  <a:tcPr marL="6069" marR="6069" marT="6069" marB="0">
                    <a:lnL>
                      <a:noFill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72892284"/>
                  </a:ext>
                </a:extLst>
              </a:tr>
              <a:tr h="50115">
                <a:tc>
                  <a:txBody>
                    <a:bodyPr/>
                    <a:lstStyle/>
                    <a:p>
                      <a:pPr algn="l" fontAlgn="t"/>
                      <a:r>
                        <a:rPr lang="es-MX" sz="2000" b="1" i="0" u="none" strike="noStrike">
                          <a:effectLst/>
                          <a:latin typeface="Soberana Sans" panose="02000000000000000000" pitchFamily="50" charset="0"/>
                        </a:rPr>
                        <a:t> </a:t>
                      </a:r>
                    </a:p>
                  </a:txBody>
                  <a:tcPr marL="6069" marR="6069" marT="6069" marB="0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s-ES" sz="2000" b="0" i="0" u="none" strike="noStrike">
                          <a:effectLst/>
                          <a:latin typeface="Soberana Sans" panose="02000000000000000000" pitchFamily="50" charset="0"/>
                        </a:rPr>
                        <a:t>B </a:t>
                      </a:r>
                      <a:r>
                        <a:rPr lang="es-ES" sz="2000" b="1" i="0" u="none" strike="noStrike">
                          <a:effectLst/>
                          <a:latin typeface="Soberana Sans" panose="02000000000000000000" pitchFamily="50" charset="0"/>
                        </a:rPr>
                        <a:t>Programa de prevención de adicciones implementado </a:t>
                      </a:r>
                      <a:r>
                        <a:rPr lang="es-ES" sz="2000" b="0" i="0" u="none" strike="noStrike">
                          <a:effectLst/>
                          <a:latin typeface="Soberana Sans" panose="02000000000000000000" pitchFamily="50" charset="0"/>
                        </a:rPr>
                        <a:t>en la población del país</a:t>
                      </a:r>
                    </a:p>
                  </a:txBody>
                  <a:tcPr marL="6069" marR="6069" marT="6069" marB="0">
                    <a:lnL>
                      <a:noFill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06324180"/>
                  </a:ext>
                </a:extLst>
              </a:tr>
              <a:tr h="50115">
                <a:tc>
                  <a:txBody>
                    <a:bodyPr/>
                    <a:lstStyle/>
                    <a:p>
                      <a:pPr algn="l" fontAlgn="t"/>
                      <a:r>
                        <a:rPr lang="es-MX" sz="2000" b="1" i="0" u="none" strike="noStrike">
                          <a:effectLst/>
                          <a:latin typeface="Soberana Sans" panose="02000000000000000000" pitchFamily="50" charset="0"/>
                        </a:rPr>
                        <a:t>Actividad</a:t>
                      </a:r>
                    </a:p>
                  </a:txBody>
                  <a:tcPr marL="6069" marR="6069" marT="6069" marB="0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s-ES" sz="2000" b="0" i="0" u="none" strike="noStrike">
                          <a:effectLst/>
                          <a:latin typeface="Soberana Sans" panose="02000000000000000000" pitchFamily="50" charset="0"/>
                        </a:rPr>
                        <a:t>A 1 Abasto de </a:t>
                      </a:r>
                      <a:r>
                        <a:rPr lang="es-ES" sz="2000" b="1" i="0" u="none" strike="noStrike">
                          <a:effectLst/>
                          <a:latin typeface="Soberana Sans" panose="02000000000000000000" pitchFamily="50" charset="0"/>
                        </a:rPr>
                        <a:t>Medicamentos para las unidades de hospitalización</a:t>
                      </a:r>
                    </a:p>
                  </a:txBody>
                  <a:tcPr marL="6069" marR="6069" marT="6069" marB="0">
                    <a:lnL>
                      <a:noFill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97542755"/>
                  </a:ext>
                </a:extLst>
              </a:tr>
              <a:tr h="50115">
                <a:tc>
                  <a:txBody>
                    <a:bodyPr/>
                    <a:lstStyle/>
                    <a:p>
                      <a:pPr algn="l" fontAlgn="t"/>
                      <a:r>
                        <a:rPr lang="es-MX" sz="2000" b="1" i="0" u="none" strike="noStrike">
                          <a:effectLst/>
                          <a:latin typeface="Soberana Sans" panose="02000000000000000000" pitchFamily="50" charset="0"/>
                        </a:rPr>
                        <a:t> </a:t>
                      </a:r>
                    </a:p>
                  </a:txBody>
                  <a:tcPr marL="6069" marR="6069" marT="6069" marB="0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s-ES" sz="2000" b="0" i="0" u="none" strike="noStrike">
                          <a:effectLst/>
                          <a:latin typeface="Soberana Sans" panose="02000000000000000000" pitchFamily="50" charset="0"/>
                        </a:rPr>
                        <a:t>B 2 Promoción de los </a:t>
                      </a:r>
                      <a:r>
                        <a:rPr lang="es-ES" sz="2000" b="1" i="0" u="none" strike="noStrike">
                          <a:effectLst/>
                          <a:latin typeface="Soberana Sans" panose="02000000000000000000" pitchFamily="50" charset="0"/>
                        </a:rPr>
                        <a:t>servicios ofrecidos por los establecimientos especializados </a:t>
                      </a:r>
                      <a:r>
                        <a:rPr lang="es-ES" sz="2000" b="0" i="0" u="none" strike="noStrike">
                          <a:effectLst/>
                          <a:latin typeface="Soberana Sans" panose="02000000000000000000" pitchFamily="50" charset="0"/>
                        </a:rPr>
                        <a:t>en adicciones gubernamentales y del Centro Nacional para la Prevención y el Control de las Adicciones</a:t>
                      </a:r>
                    </a:p>
                  </a:txBody>
                  <a:tcPr marL="6069" marR="6069" marT="6069" marB="0">
                    <a:lnL>
                      <a:noFill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56798344"/>
                  </a:ext>
                </a:extLst>
              </a:tr>
              <a:tr h="50115">
                <a:tc>
                  <a:txBody>
                    <a:bodyPr/>
                    <a:lstStyle/>
                    <a:p>
                      <a:pPr algn="l" fontAlgn="t"/>
                      <a:r>
                        <a:rPr lang="es-MX" sz="2000" b="1" i="0" u="none" strike="noStrike">
                          <a:effectLst/>
                          <a:latin typeface="Soberana Sans" panose="02000000000000000000" pitchFamily="50" charset="0"/>
                        </a:rPr>
                        <a:t> </a:t>
                      </a:r>
                    </a:p>
                  </a:txBody>
                  <a:tcPr marL="6069" marR="6069" marT="6069" marB="0">
                    <a:lnL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s-ES" sz="2000" b="0" i="0" u="none" strike="noStrike">
                          <a:effectLst/>
                          <a:latin typeface="Soberana Sans" panose="02000000000000000000" pitchFamily="50" charset="0"/>
                        </a:rPr>
                        <a:t>B 3 Aplicación de pruebas de tamizaje en centros escolares</a:t>
                      </a:r>
                    </a:p>
                  </a:txBody>
                  <a:tcPr marL="6069" marR="6069" marT="6069" marB="0">
                    <a:lnL>
                      <a:noFill/>
                    </a:lnL>
                    <a:lnR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61442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3331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>
            <a:extLst>
              <a:ext uri="{FF2B5EF4-FFF2-40B4-BE49-F238E27FC236}">
                <a16:creationId xmlns:a16="http://schemas.microsoft.com/office/drawing/2014/main" id="{D578632F-5888-4A91-AE5C-09C80D003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8496" y="105292"/>
            <a:ext cx="8179904" cy="1034706"/>
          </a:xfrm>
        </p:spPr>
        <p:txBody>
          <a:bodyPr/>
          <a:lstStyle/>
          <a:p>
            <a:r>
              <a:rPr lang="en-US"/>
              <a:t>MIR </a:t>
            </a:r>
            <a:r>
              <a:rPr lang="en-US" err="1"/>
              <a:t>E025</a:t>
            </a:r>
            <a:r>
              <a:rPr lang="en-US"/>
              <a:t> (Fin y </a:t>
            </a:r>
            <a:r>
              <a:rPr lang="en-US" err="1"/>
              <a:t>Propósito</a:t>
            </a:r>
            <a:r>
              <a:rPr lang="en-US"/>
              <a:t>)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5C173235-FF97-42A6-85FB-2EFCD4E714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9220345"/>
              </p:ext>
            </p:extLst>
          </p:nvPr>
        </p:nvGraphicFramePr>
        <p:xfrm>
          <a:off x="1878496" y="1984059"/>
          <a:ext cx="9452115" cy="4141669"/>
        </p:xfrm>
        <a:graphic>
          <a:graphicData uri="http://schemas.openxmlformats.org/drawingml/2006/table">
            <a:tbl>
              <a:tblPr/>
              <a:tblGrid>
                <a:gridCol w="666996">
                  <a:extLst>
                    <a:ext uri="{9D8B030D-6E8A-4147-A177-3AD203B41FA5}">
                      <a16:colId xmlns:a16="http://schemas.microsoft.com/office/drawing/2014/main" val="2417023511"/>
                    </a:ext>
                  </a:extLst>
                </a:gridCol>
                <a:gridCol w="3580849">
                  <a:extLst>
                    <a:ext uri="{9D8B030D-6E8A-4147-A177-3AD203B41FA5}">
                      <a16:colId xmlns:a16="http://schemas.microsoft.com/office/drawing/2014/main" val="583775515"/>
                    </a:ext>
                  </a:extLst>
                </a:gridCol>
                <a:gridCol w="5204270">
                  <a:extLst>
                    <a:ext uri="{9D8B030D-6E8A-4147-A177-3AD203B41FA5}">
                      <a16:colId xmlns:a16="http://schemas.microsoft.com/office/drawing/2014/main" val="3060616482"/>
                    </a:ext>
                  </a:extLst>
                </a:gridCol>
              </a:tblGrid>
              <a:tr h="222685">
                <a:tc rowSpan="2">
                  <a:txBody>
                    <a:bodyPr/>
                    <a:lstStyle/>
                    <a:p>
                      <a:pPr algn="just" fontAlgn="ctr"/>
                      <a:r>
                        <a:rPr lang="es-MX" sz="1400" b="1" i="0" u="none" strike="noStrike">
                          <a:effectLst/>
                          <a:latin typeface="Soberana Sans" panose="02000000000000000000" pitchFamily="50" charset="0"/>
                        </a:rPr>
                        <a:t>NIVEL</a:t>
                      </a:r>
                    </a:p>
                  </a:txBody>
                  <a:tcPr marL="865" marR="865" marT="86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>
                          <a:effectLst/>
                          <a:latin typeface="Soberana Sans" panose="02000000000000000000" pitchFamily="50" charset="0"/>
                        </a:rPr>
                        <a:t>INDICADORES</a:t>
                      </a:r>
                    </a:p>
                  </a:txBody>
                  <a:tcPr marL="865" marR="865" marT="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14994505"/>
                  </a:ext>
                </a:extLst>
              </a:tr>
              <a:tr h="222685">
                <a:tc v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>
                          <a:effectLst/>
                          <a:latin typeface="Soberana Sans" panose="02000000000000000000" pitchFamily="50" charset="0"/>
                        </a:rPr>
                        <a:t>Denominación</a:t>
                      </a:r>
                    </a:p>
                  </a:txBody>
                  <a:tcPr marL="865" marR="865" marT="86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i="0" u="none" strike="noStrike">
                          <a:effectLst/>
                          <a:latin typeface="Soberana Sans" panose="02000000000000000000" pitchFamily="50" charset="0"/>
                        </a:rPr>
                        <a:t>Método de cálculo</a:t>
                      </a:r>
                    </a:p>
                  </a:txBody>
                  <a:tcPr marL="865" marR="865" marT="8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8D8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2501854"/>
                  </a:ext>
                </a:extLst>
              </a:tr>
              <a:tr h="887597"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1" i="0" u="none" strike="noStrike">
                          <a:effectLst/>
                          <a:latin typeface="Soberana Sans" panose="02000000000000000000" pitchFamily="50" charset="0"/>
                        </a:rPr>
                        <a:t>Fin</a:t>
                      </a:r>
                    </a:p>
                  </a:txBody>
                  <a:tcPr marL="865" marR="865" marT="86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400" b="0" i="0" u="none" strike="noStrike">
                          <a:effectLst/>
                          <a:latin typeface="Soberana Sans" panose="02000000000000000000" pitchFamily="50" charset="0"/>
                        </a:rPr>
                        <a:t>Porcentaje de la población estudiantil de 12 a 17 años del país que consume alcohol de manera nociva</a:t>
                      </a:r>
                      <a:br>
                        <a:rPr lang="es-ES" sz="1400" b="0" i="1" u="none" strike="noStrike">
                          <a:solidFill>
                            <a:srgbClr val="0066CC"/>
                          </a:solidFill>
                          <a:effectLst/>
                          <a:latin typeface="Soberana Sans" panose="02000000000000000000" pitchFamily="50" charset="0"/>
                        </a:rPr>
                      </a:br>
                      <a:endParaRPr lang="es-ES" sz="1400" b="0" i="0" u="none" strike="noStrike">
                        <a:effectLst/>
                        <a:latin typeface="Soberana Sans" panose="02000000000000000000" pitchFamily="50" charset="0"/>
                      </a:endParaRPr>
                    </a:p>
                  </a:txBody>
                  <a:tcPr marL="865" marR="865" marT="865" marB="0" anchor="ctr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s-ES" sz="1400" b="0" i="0" u="none" strike="noStrike">
                          <a:effectLst/>
                          <a:latin typeface="Soberana Sans" panose="02000000000000000000" pitchFamily="50" charset="0"/>
                        </a:rPr>
                        <a:t>((Número de estudiantes de 12 a 17 años que consumen alcohol de forma nociva) / (Número de estudiantes de 12 a 17 años del país)) * 100</a:t>
                      </a:r>
                    </a:p>
                  </a:txBody>
                  <a:tcPr marL="865" marR="865" marT="865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2216273"/>
                  </a:ext>
                </a:extLst>
              </a:tr>
              <a:tr h="1774145"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1" i="0" u="none" strike="noStrike">
                          <a:effectLst/>
                          <a:latin typeface="Soberana Sans" panose="02000000000000000000" pitchFamily="50" charset="0"/>
                        </a:rPr>
                        <a:t> </a:t>
                      </a:r>
                    </a:p>
                  </a:txBody>
                  <a:tcPr marL="865" marR="865" marT="86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400" b="0" i="0" u="none" strike="noStrike">
                          <a:effectLst/>
                          <a:latin typeface="Soberana Sans" panose="02000000000000000000" pitchFamily="50" charset="0"/>
                        </a:rPr>
                        <a:t>Porcentaje de cambio entre el año base y el año de registro de casos nuevos confirmados de VIH por transmisión vertical</a:t>
                      </a:r>
                      <a:br>
                        <a:rPr lang="es-ES" sz="1400" b="0" i="1" u="none" strike="noStrike">
                          <a:solidFill>
                            <a:srgbClr val="0066CC"/>
                          </a:solidFill>
                          <a:effectLst/>
                          <a:latin typeface="Soberana Sans" panose="02000000000000000000" pitchFamily="50" charset="0"/>
                        </a:rPr>
                      </a:br>
                      <a:endParaRPr lang="es-ES" sz="1400" b="0" i="0" u="none" strike="noStrike">
                        <a:effectLst/>
                        <a:latin typeface="Soberana Sans" panose="02000000000000000000" pitchFamily="50" charset="0"/>
                      </a:endParaRPr>
                    </a:p>
                  </a:txBody>
                  <a:tcPr marL="865" marR="865" marT="865" marB="0" anchor="ctr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s-ES" sz="1400" b="0" i="0" u="none" strike="noStrike">
                          <a:effectLst/>
                          <a:latin typeface="Soberana Sans" panose="02000000000000000000" pitchFamily="50" charset="0"/>
                        </a:rPr>
                        <a:t>Resulta de restarle al 100% el cociente del número de casos nuevos en recién nacidos diagnosticados con VIH del Sistema Especial de Vigilancia Epidemiológica de VIH/SIDA al 30 de junio de cada año entre el número de casos nuevos en recién nacidos diagnosticados con VIH del Sistema Especial de Vigilancia Epidemiológica de VIH/SIDA al 30 de junio de 2013.  Se consideran los casos nuevos de transmisión vertical (vía perinatal) diagnosticados con VIH en todas las instituciones del sector salud</a:t>
                      </a:r>
                    </a:p>
                  </a:txBody>
                  <a:tcPr marL="865" marR="865" marT="865" marB="0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D8D8D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12559932"/>
                  </a:ext>
                </a:extLst>
              </a:tr>
              <a:tr h="887597">
                <a:tc>
                  <a:txBody>
                    <a:bodyPr/>
                    <a:lstStyle/>
                    <a:p>
                      <a:pPr algn="l" fontAlgn="t"/>
                      <a:r>
                        <a:rPr lang="es-MX" sz="1400" b="1" i="0" u="none" strike="noStrike">
                          <a:effectLst/>
                          <a:latin typeface="Soberana Sans" panose="02000000000000000000" pitchFamily="50" charset="0"/>
                        </a:rPr>
                        <a:t>Propósito</a:t>
                      </a:r>
                    </a:p>
                  </a:txBody>
                  <a:tcPr marL="865" marR="865" marT="86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s-ES" sz="1400" b="0" i="0" u="none" strike="noStrike">
                          <a:effectLst/>
                          <a:latin typeface="Soberana Sans" panose="02000000000000000000" pitchFamily="50" charset="0"/>
                        </a:rPr>
                        <a:t>Porcentaje de adolescentes de 12 a 17 años que participan en </a:t>
                      </a:r>
                      <a:r>
                        <a:rPr lang="es-ES" sz="1400" b="1" i="0" u="none" strike="noStrike">
                          <a:effectLst/>
                          <a:latin typeface="Soberana Sans" panose="02000000000000000000" pitchFamily="50" charset="0"/>
                        </a:rPr>
                        <a:t>acciones de prevención de adicciones</a:t>
                      </a:r>
                      <a:br>
                        <a:rPr lang="es-ES" sz="1400" b="0" i="1" u="none" strike="noStrike">
                          <a:solidFill>
                            <a:srgbClr val="0066CC"/>
                          </a:solidFill>
                          <a:effectLst/>
                          <a:latin typeface="Soberana Sans" panose="02000000000000000000" pitchFamily="50" charset="0"/>
                        </a:rPr>
                      </a:br>
                      <a:endParaRPr lang="es-ES" sz="1400" b="0" i="0" u="none" strike="noStrike">
                        <a:effectLst/>
                        <a:latin typeface="Soberana Sans" panose="02000000000000000000" pitchFamily="50" charset="0"/>
                      </a:endParaRPr>
                    </a:p>
                  </a:txBody>
                  <a:tcPr marL="865" marR="865" marT="865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 fontAlgn="t"/>
                      <a:r>
                        <a:rPr lang="es-ES" sz="1400" b="0" i="0" u="none" strike="noStrike">
                          <a:effectLst/>
                          <a:latin typeface="Soberana Sans" panose="02000000000000000000" pitchFamily="50" charset="0"/>
                        </a:rPr>
                        <a:t>((Adolescentes de 12 a 17 años que participan en acciones de prevención) / (Total de adolescentes de 12 a 17 años en el país)) X 100</a:t>
                      </a:r>
                    </a:p>
                  </a:txBody>
                  <a:tcPr marL="865" marR="865" marT="865" marB="0">
                    <a:lnL>
                      <a:noFill/>
                    </a:lnL>
                    <a:lnR>
                      <a:noFill/>
                    </a:lnR>
                    <a:lnT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96969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4481580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7AC52D6E-07E6-4B90-9730-C5329034C470}"/>
              </a:ext>
            </a:extLst>
          </p:cNvPr>
          <p:cNvSpPr txBox="1"/>
          <p:nvPr/>
        </p:nvSpPr>
        <p:spPr>
          <a:xfrm>
            <a:off x="5841609" y="6475709"/>
            <a:ext cx="704088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sz="1200" i="1"/>
              <a:t>https://nptp.hacienda.gob.mx/programas/jsp/programas/fichaPrograma.jsp?id=12E025</a:t>
            </a:r>
          </a:p>
        </p:txBody>
      </p:sp>
    </p:spTree>
    <p:extLst>
      <p:ext uri="{BB962C8B-B14F-4D97-AF65-F5344CB8AC3E}">
        <p14:creationId xmlns:p14="http://schemas.microsoft.com/office/powerpoint/2010/main" val="201189193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Local2021_ppt_fr" id="{D93A8790-90F6-4C9D-B294-2A579BEAD22C}" vid="{87C4EAA8-4F39-46FA-8D4B-BC2CAC02AAE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gLocal2021_ppt_es (1)</Template>
  <TotalTime>88</TotalTime>
  <Words>1207</Words>
  <Application>Microsoft Office PowerPoint</Application>
  <PresentationFormat>Panorámica</PresentationFormat>
  <Paragraphs>92</Paragraphs>
  <Slides>16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16</vt:i4>
      </vt:variant>
    </vt:vector>
  </HeadingPairs>
  <TitlesOfParts>
    <vt:vector size="23" baseType="lpstr">
      <vt:lpstr>72 Black</vt:lpstr>
      <vt:lpstr>Arial</vt:lpstr>
      <vt:lpstr>Calibri</vt:lpstr>
      <vt:lpstr>DM Sans</vt:lpstr>
      <vt:lpstr>DM Sans Medium</vt:lpstr>
      <vt:lpstr>Soberana Sans</vt:lpstr>
      <vt:lpstr>Tema do Office</vt:lpstr>
      <vt:lpstr>Hacia una evaluación de alto impacto en la legalización de la CANNABIS frente a las enfermedades crónicas no transmitibles en México</vt:lpstr>
      <vt:lpstr>Encuesta Nacional de Niños, Adolescentes y Jóvenes, 2015</vt:lpstr>
      <vt:lpstr>Presentación de PowerPoint</vt:lpstr>
      <vt:lpstr>Presentación de PowerPoint</vt:lpstr>
      <vt:lpstr>E025</vt:lpstr>
      <vt:lpstr>Alineación presupuestal</vt:lpstr>
      <vt:lpstr>E025 “Prevención y atención contra las adicciones”</vt:lpstr>
      <vt:lpstr>E025 “Prevención y atención contra las adicciones”</vt:lpstr>
      <vt:lpstr>MIR E025 (Fin y Propósito)</vt:lpstr>
      <vt:lpstr>MIR E025 (Componente)</vt:lpstr>
      <vt:lpstr>Evaluación del PP E025</vt:lpstr>
      <vt:lpstr>MODELO SINTÉTICO DE INFORMACIÓN DEL DESEMPEÑO (MSD) Ejercicio fiscal 2018</vt:lpstr>
      <vt:lpstr>MODELO SINTÉTICO DE INFORMACIÓN DEL DESEMPEÑO (MSD) Ejercicio fiscal 2018</vt:lpstr>
      <vt:lpstr>MODELO SINTÉTICO DE INFORMACIÓN DEL DESEMPEÑO (MSD) Ejercicio fiscal 2018</vt:lpstr>
      <vt:lpstr>Resultados del desempeño E025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Evaluación de impacto</dc:title>
  <dc:creator>JLAG</dc:creator>
  <cp:lastModifiedBy>JLAG</cp:lastModifiedBy>
  <cp:revision>7</cp:revision>
  <dcterms:created xsi:type="dcterms:W3CDTF">2021-06-03T01:29:24Z</dcterms:created>
  <dcterms:modified xsi:type="dcterms:W3CDTF">2021-06-03T02:58:22Z</dcterms:modified>
</cp:coreProperties>
</file>