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_rels/presentation.xml.rels" ContentType="application/vnd.openxmlformats-package.relationships+xml"/>
  <Override PartName="/ppt/media/image9.png" ContentType="image/png"/>
  <Override PartName="/ppt/media/image13.png" ContentType="image/png"/>
  <Override PartName="/ppt/media/image8.png" ContentType="image/png"/>
  <Override PartName="/ppt/media/image14.jpeg" ContentType="image/jpeg"/>
  <Override PartName="/ppt/media/image12.png" ContentType="image/png"/>
  <Override PartName="/ppt/media/image7.png" ContentType="image/png"/>
  <Override PartName="/ppt/media/image1.jpeg" ContentType="image/jpeg"/>
  <Override PartName="/ppt/media/image11.png" ContentType="image/png"/>
  <Override PartName="/ppt/media/image6.png" ContentType="image/png"/>
  <Override PartName="/ppt/media/image4.png" ContentType="image/png"/>
  <Override PartName="/ppt/media/image3.png" ContentType="image/png"/>
  <Override PartName="/ppt/media/image24.png" ContentType="image/png"/>
  <Override PartName="/ppt/media/image23.png" ContentType="image/png"/>
  <Override PartName="/ppt/media/image22.png" ContentType="image/png"/>
  <Override PartName="/ppt/media/image5.png" ContentType="image/png"/>
  <Override PartName="/ppt/media/image10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2.png" ContentType="image/png"/>
  <Override PartName="/ppt/media/image25.png" ContentType="image/png"/>
  <Override PartName="/ppt/slideLayouts/_rels/slideLayout9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87.xml.rels" ContentType="application/vnd.openxmlformats-package.relationships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14.xml.rels" ContentType="application/vnd.openxmlformats-package.relationships+xml"/>
  <Override PartName="/ppt/slides/_rels/slide11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Relationship Id="rId19" Type="http://schemas.openxmlformats.org/officeDocument/2006/relationships/slide" Target="slides/slide10.xml"/><Relationship Id="rId20" Type="http://schemas.openxmlformats.org/officeDocument/2006/relationships/slide" Target="slides/slide11.xml"/><Relationship Id="rId21" Type="http://schemas.openxmlformats.org/officeDocument/2006/relationships/slide" Target="slides/slide12.xml"/><Relationship Id="rId22" Type="http://schemas.openxmlformats.org/officeDocument/2006/relationships/slide" Target="slides/slide13.xml"/><Relationship Id="rId23" Type="http://schemas.openxmlformats.org/officeDocument/2006/relationships/slide" Target="slides/slide14.xml"/><Relationship Id="rId24" Type="http://schemas.openxmlformats.org/officeDocument/2006/relationships/slide" Target="slides/slide15.xml"/><Relationship Id="rId25" Type="http://schemas.openxmlformats.org/officeDocument/2006/relationships/slide" Target="slides/slide1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83076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6180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00008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83076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6180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1000080" y="2179800"/>
            <a:ext cx="8372160" cy="6946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83076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66180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100008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83076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66180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1000080" y="2179800"/>
            <a:ext cx="8372160" cy="6946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83076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66180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100008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83076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66180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1000080" y="2179800"/>
            <a:ext cx="8372160" cy="6946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383076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666180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 type="body"/>
          </p:nvPr>
        </p:nvSpPr>
        <p:spPr>
          <a:xfrm>
            <a:off x="100008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 type="body"/>
          </p:nvPr>
        </p:nvSpPr>
        <p:spPr>
          <a:xfrm>
            <a:off x="383076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 type="body"/>
          </p:nvPr>
        </p:nvSpPr>
        <p:spPr>
          <a:xfrm>
            <a:off x="666180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ubTitle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ubTitle"/>
          </p:nvPr>
        </p:nvSpPr>
        <p:spPr>
          <a:xfrm>
            <a:off x="1000080" y="2179800"/>
            <a:ext cx="8372160" cy="6946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5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000080" y="2179800"/>
            <a:ext cx="8372160" cy="6946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383076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666180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body"/>
          </p:nvPr>
        </p:nvSpPr>
        <p:spPr>
          <a:xfrm>
            <a:off x="100008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6"/>
          <p:cNvSpPr>
            <a:spLocks noGrp="1"/>
          </p:cNvSpPr>
          <p:nvPr>
            <p:ph type="body"/>
          </p:nvPr>
        </p:nvSpPr>
        <p:spPr>
          <a:xfrm>
            <a:off x="383076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7"/>
          <p:cNvSpPr>
            <a:spLocks noGrp="1"/>
          </p:cNvSpPr>
          <p:nvPr>
            <p:ph type="body"/>
          </p:nvPr>
        </p:nvSpPr>
        <p:spPr>
          <a:xfrm>
            <a:off x="666180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subTitle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ubTitle"/>
          </p:nvPr>
        </p:nvSpPr>
        <p:spPr>
          <a:xfrm>
            <a:off x="1000080" y="2179800"/>
            <a:ext cx="8372160" cy="6946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383076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666180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5"/>
          <p:cNvSpPr>
            <a:spLocks noGrp="1"/>
          </p:cNvSpPr>
          <p:nvPr>
            <p:ph type="body"/>
          </p:nvPr>
        </p:nvSpPr>
        <p:spPr>
          <a:xfrm>
            <a:off x="100008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6"/>
          <p:cNvSpPr>
            <a:spLocks noGrp="1"/>
          </p:cNvSpPr>
          <p:nvPr>
            <p:ph type="body"/>
          </p:nvPr>
        </p:nvSpPr>
        <p:spPr>
          <a:xfrm>
            <a:off x="383076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7"/>
          <p:cNvSpPr>
            <a:spLocks noGrp="1"/>
          </p:cNvSpPr>
          <p:nvPr>
            <p:ph type="body"/>
          </p:nvPr>
        </p:nvSpPr>
        <p:spPr>
          <a:xfrm>
            <a:off x="666180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1000080" y="2179800"/>
            <a:ext cx="8372160" cy="6946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383076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 type="body"/>
          </p:nvPr>
        </p:nvSpPr>
        <p:spPr>
          <a:xfrm>
            <a:off x="666180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 type="body"/>
          </p:nvPr>
        </p:nvSpPr>
        <p:spPr>
          <a:xfrm>
            <a:off x="100008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 type="body"/>
          </p:nvPr>
        </p:nvSpPr>
        <p:spPr>
          <a:xfrm>
            <a:off x="383076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 type="body"/>
          </p:nvPr>
        </p:nvSpPr>
        <p:spPr>
          <a:xfrm>
            <a:off x="666180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subTitle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subTitle"/>
          </p:nvPr>
        </p:nvSpPr>
        <p:spPr>
          <a:xfrm>
            <a:off x="1000080" y="2179800"/>
            <a:ext cx="8372160" cy="6946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MX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135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PlaceHolder 4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1000080" y="4595040"/>
            <a:ext cx="837216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 type="body"/>
          </p:nvPr>
        </p:nvSpPr>
        <p:spPr>
          <a:xfrm>
            <a:off x="5289840" y="388620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 type="body"/>
          </p:nvPr>
        </p:nvSpPr>
        <p:spPr>
          <a:xfrm>
            <a:off x="100008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5"/>
          <p:cNvSpPr>
            <a:spLocks noGrp="1"/>
          </p:cNvSpPr>
          <p:nvPr>
            <p:ph type="body"/>
          </p:nvPr>
        </p:nvSpPr>
        <p:spPr>
          <a:xfrm>
            <a:off x="5289840" y="4595040"/>
            <a:ext cx="40852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body"/>
          </p:nvPr>
        </p:nvSpPr>
        <p:spPr>
          <a:xfrm>
            <a:off x="383076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 type="body"/>
          </p:nvPr>
        </p:nvSpPr>
        <p:spPr>
          <a:xfrm>
            <a:off x="6661800" y="388620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5"/>
          <p:cNvSpPr>
            <a:spLocks noGrp="1"/>
          </p:cNvSpPr>
          <p:nvPr>
            <p:ph type="body"/>
          </p:nvPr>
        </p:nvSpPr>
        <p:spPr>
          <a:xfrm>
            <a:off x="100008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PlaceHolder 6"/>
          <p:cNvSpPr>
            <a:spLocks noGrp="1"/>
          </p:cNvSpPr>
          <p:nvPr>
            <p:ph type="body"/>
          </p:nvPr>
        </p:nvSpPr>
        <p:spPr>
          <a:xfrm>
            <a:off x="383076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PlaceHolder 7"/>
          <p:cNvSpPr>
            <a:spLocks noGrp="1"/>
          </p:cNvSpPr>
          <p:nvPr>
            <p:ph type="body"/>
          </p:nvPr>
        </p:nvSpPr>
        <p:spPr>
          <a:xfrm>
            <a:off x="6661800" y="4595040"/>
            <a:ext cx="2695680" cy="64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MX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4.jpe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7.xml"/><Relationship Id="rId9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85.xml"/><Relationship Id="rId6" Type="http://schemas.openxmlformats.org/officeDocument/2006/relationships/slideLayout" Target="../slideLayouts/slideLayout86.xml"/><Relationship Id="rId7" Type="http://schemas.openxmlformats.org/officeDocument/2006/relationships/slideLayout" Target="../slideLayouts/slideLayout87.xml"/><Relationship Id="rId8" Type="http://schemas.openxmlformats.org/officeDocument/2006/relationships/slideLayout" Target="../slideLayouts/slideLayout88.xml"/><Relationship Id="rId9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95.xml"/><Relationship Id="rId16" Type="http://schemas.openxmlformats.org/officeDocument/2006/relationships/slideLayout" Target="../slideLayouts/slideLayout9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Google Shape;12;p16" descr="Uma imagem com preto&#10;&#10;Descrição gerada automaticamente"/>
          <p:cNvPicPr/>
          <p:nvPr/>
        </p:nvPicPr>
        <p:blipFill>
          <a:blip r:embed="rId3">
            <a:alphaModFix amt="71000"/>
          </a:blip>
          <a:stretch/>
        </p:blipFill>
        <p:spPr>
          <a:xfrm rot="16200000">
            <a:off x="7500600" y="360"/>
            <a:ext cx="4690800" cy="4690800"/>
          </a:xfrm>
          <a:prstGeom prst="rect">
            <a:avLst/>
          </a:prstGeom>
          <a:ln>
            <a:noFill/>
          </a:ln>
        </p:spPr>
      </p:pic>
      <p:pic>
        <p:nvPicPr>
          <p:cNvPr id="1" name="Google Shape;13;p16" descr="Uma imagem com texto&#10;&#10;Descrição gerada automaticamente"/>
          <p:cNvPicPr/>
          <p:nvPr/>
        </p:nvPicPr>
        <p:blipFill>
          <a:blip r:embed="rId4"/>
          <a:stretch/>
        </p:blipFill>
        <p:spPr>
          <a:xfrm>
            <a:off x="10667880" y="5311800"/>
            <a:ext cx="1331640" cy="133164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007280" y="3173400"/>
            <a:ext cx="9143640" cy="1655280"/>
          </a:xfrm>
          <a:prstGeom prst="rect">
            <a:avLst/>
          </a:prstGeom>
        </p:spPr>
        <p:txBody>
          <a:bodyPr anchor="b">
            <a:normAutofit fontScale="91000"/>
          </a:bodyPr>
          <a:p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Puls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e 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para 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edita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r el 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form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ato 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del 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texto 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de </a:t>
            </a:r>
            <a:r>
              <a:rPr b="0" lang="es-MX" sz="5400" spc="-1" strike="noStrike">
                <a:solidFill>
                  <a:srgbClr val="000000"/>
                </a:solidFill>
                <a:latin typeface="Arial"/>
              </a:rPr>
              <a:t>título</a:t>
            </a:r>
            <a:endParaRPr b="0" lang="es-MX" sz="5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Google Shape;16;p16" descr=""/>
          <p:cNvPicPr/>
          <p:nvPr/>
        </p:nvPicPr>
        <p:blipFill>
          <a:blip r:embed="rId5"/>
          <a:srcRect l="1658" t="2191" r="51602" b="79814"/>
          <a:stretch/>
        </p:blipFill>
        <p:spPr>
          <a:xfrm>
            <a:off x="740160" y="655560"/>
            <a:ext cx="5451120" cy="2028600"/>
          </a:xfrm>
          <a:prstGeom prst="rect">
            <a:avLst/>
          </a:prstGeom>
          <a:ln>
            <a:noFill/>
          </a:ln>
        </p:spPr>
      </p:pic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 rot="16200000">
            <a:off x="-2720520" y="2721240"/>
            <a:ext cx="6857640" cy="1415880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1878480" y="794520"/>
            <a:ext cx="8179560" cy="1034280"/>
          </a:xfrm>
          <a:prstGeom prst="rect">
            <a:avLst/>
          </a:prstGeom>
        </p:spPr>
        <p:txBody>
          <a:bodyPr anchor="ctr">
            <a:noAutofit/>
          </a:bodyPr>
          <a:p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Pulse </a:t>
            </a:r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para </a:t>
            </a:r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editar </a:t>
            </a:r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el </a:t>
            </a:r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formato </a:t>
            </a:r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del </a:t>
            </a:r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texto </a:t>
            </a:r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de </a:t>
            </a:r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título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1878480" y="2067480"/>
            <a:ext cx="9451800" cy="4402440"/>
          </a:xfrm>
          <a:prstGeom prst="rect">
            <a:avLst/>
          </a:prstGeom>
        </p:spPr>
        <p:txBody>
          <a:bodyPr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" name="Google Shape;21;p17" descr=""/>
          <p:cNvPicPr/>
          <p:nvPr/>
        </p:nvPicPr>
        <p:blipFill>
          <a:blip r:embed="rId2"/>
          <a:srcRect l="67999" t="3977" r="248" b="75309"/>
          <a:stretch/>
        </p:blipFill>
        <p:spPr>
          <a:xfrm>
            <a:off x="10336680" y="241560"/>
            <a:ext cx="1715760" cy="1081080"/>
          </a:xfrm>
          <a:prstGeom prst="rect">
            <a:avLst/>
          </a:prstGeom>
          <a:ln>
            <a:noFill/>
          </a:ln>
        </p:spPr>
      </p:pic>
      <p:pic>
        <p:nvPicPr>
          <p:cNvPr id="45" name="Google Shape;22;p17" descr="Uma imagem com preto&#10;&#10;Descrição gerada automaticamente"/>
          <p:cNvPicPr/>
          <p:nvPr/>
        </p:nvPicPr>
        <p:blipFill>
          <a:blip r:embed="rId3"/>
          <a:stretch/>
        </p:blipFill>
        <p:spPr>
          <a:xfrm rot="8204400">
            <a:off x="-1187280" y="1347480"/>
            <a:ext cx="3352680" cy="3352680"/>
          </a:xfrm>
          <a:prstGeom prst="rect">
            <a:avLst/>
          </a:prstGeom>
          <a:ln>
            <a:noFill/>
          </a:ln>
        </p:spPr>
      </p:pic>
      <p:pic>
        <p:nvPicPr>
          <p:cNvPr id="46" name="Google Shape;23;p17" descr="Uma imagem com texto&#10;&#10;Descrição gerada automaticamente"/>
          <p:cNvPicPr/>
          <p:nvPr/>
        </p:nvPicPr>
        <p:blipFill>
          <a:blip r:embed="rId4"/>
          <a:stretch/>
        </p:blipFill>
        <p:spPr>
          <a:xfrm>
            <a:off x="239400" y="5515920"/>
            <a:ext cx="1110240" cy="1110240"/>
          </a:xfrm>
          <a:prstGeom prst="rect">
            <a:avLst/>
          </a:prstGeom>
          <a:ln>
            <a:noFill/>
          </a:ln>
        </p:spPr>
      </p:pic>
      <p:pic>
        <p:nvPicPr>
          <p:cNvPr id="47" name="Google Shape;24;p17" descr="Uma imagem com gráficos de vetor, aeronaves&#10;&#10;Descrição gerada automaticamente"/>
          <p:cNvPicPr/>
          <p:nvPr/>
        </p:nvPicPr>
        <p:blipFill>
          <a:blip r:embed="rId5"/>
          <a:stretch/>
        </p:blipFill>
        <p:spPr>
          <a:xfrm>
            <a:off x="67320" y="186120"/>
            <a:ext cx="1281600" cy="1281600"/>
          </a:xfrm>
          <a:prstGeom prst="rect">
            <a:avLst/>
          </a:prstGeom>
          <a:ln>
            <a:noFill/>
          </a:ln>
        </p:spPr>
      </p:pic>
      <p:sp>
        <p:nvSpPr>
          <p:cNvPr id="48" name="CustomShape 4"/>
          <p:cNvSpPr/>
          <p:nvPr/>
        </p:nvSpPr>
        <p:spPr>
          <a:xfrm>
            <a:off x="10217520" y="338040"/>
            <a:ext cx="51480" cy="765000"/>
          </a:xfrm>
          <a:prstGeom prst="rect">
            <a:avLst/>
          </a:prstGeom>
          <a:solidFill>
            <a:srgbClr val="eea2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27;p18" descr="Uma imagem com texto, símbolo&#10;&#10;Descrição gerada automaticamente"/>
          <p:cNvPicPr/>
          <p:nvPr/>
        </p:nvPicPr>
        <p:blipFill>
          <a:blip r:embed="rId2"/>
          <a:stretch/>
        </p:blipFill>
        <p:spPr>
          <a:xfrm>
            <a:off x="11181600" y="176040"/>
            <a:ext cx="803160" cy="803160"/>
          </a:xfrm>
          <a:prstGeom prst="rect">
            <a:avLst/>
          </a:prstGeom>
          <a:ln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26680" y="1426320"/>
            <a:ext cx="11091600" cy="1034280"/>
          </a:xfrm>
          <a:prstGeom prst="rect">
            <a:avLst/>
          </a:prstGeom>
        </p:spPr>
        <p:txBody>
          <a:bodyPr anchor="ctr">
            <a:noAutofit/>
          </a:bodyPr>
          <a:p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526680" y="2589120"/>
            <a:ext cx="11091600" cy="3850920"/>
          </a:xfrm>
          <a:prstGeom prst="rect">
            <a:avLst/>
          </a:prstGeom>
        </p:spPr>
        <p:txBody>
          <a:bodyPr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CustomShape 3"/>
          <p:cNvSpPr/>
          <p:nvPr/>
        </p:nvSpPr>
        <p:spPr>
          <a:xfrm>
            <a:off x="168840" y="1124640"/>
            <a:ext cx="118155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2e3048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89" name="Google Shape;31;p18" descr=""/>
          <p:cNvPicPr/>
          <p:nvPr/>
        </p:nvPicPr>
        <p:blipFill>
          <a:blip r:embed="rId3"/>
          <a:srcRect l="54043" t="2479" r="-780" b="79525"/>
          <a:stretch/>
        </p:blipFill>
        <p:spPr>
          <a:xfrm>
            <a:off x="207000" y="167040"/>
            <a:ext cx="2352960" cy="87552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0" y="0"/>
            <a:ext cx="12191760" cy="1415880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2"/>
          <p:cNvSpPr>
            <a:spLocks noGrp="1"/>
          </p:cNvSpPr>
          <p:nvPr>
            <p:ph type="title"/>
          </p:nvPr>
        </p:nvSpPr>
        <p:spPr>
          <a:xfrm>
            <a:off x="838080" y="1650240"/>
            <a:ext cx="10515240" cy="1034280"/>
          </a:xfrm>
          <a:prstGeom prst="rect">
            <a:avLst/>
          </a:prstGeom>
        </p:spPr>
        <p:txBody>
          <a:bodyPr anchor="ctr">
            <a:noAutofit/>
          </a:bodyPr>
          <a:p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838080" y="2813040"/>
            <a:ext cx="10515240" cy="3686760"/>
          </a:xfrm>
          <a:prstGeom prst="rect">
            <a:avLst/>
          </a:prstGeom>
        </p:spPr>
        <p:txBody>
          <a:bodyPr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" name="Google Shape;36;p19" descr="Uma imagem com preto&#10;&#10;Descrição gerada automaticamente"/>
          <p:cNvPicPr/>
          <p:nvPr/>
        </p:nvPicPr>
        <p:blipFill>
          <a:blip r:embed="rId2">
            <a:alphaModFix amt="71000"/>
          </a:blip>
          <a:stretch/>
        </p:blipFill>
        <p:spPr>
          <a:xfrm rot="13924200">
            <a:off x="4747680" y="-2062800"/>
            <a:ext cx="4665240" cy="4665240"/>
          </a:xfrm>
          <a:prstGeom prst="rect">
            <a:avLst/>
          </a:prstGeom>
          <a:ln>
            <a:noFill/>
          </a:ln>
        </p:spPr>
      </p:pic>
      <p:pic>
        <p:nvPicPr>
          <p:cNvPr id="130" name="Google Shape;37;p19" descr="Uma imagem com texto&#10;&#10;Descrição gerada automaticamente"/>
          <p:cNvPicPr/>
          <p:nvPr/>
        </p:nvPicPr>
        <p:blipFill>
          <a:blip r:embed="rId3"/>
          <a:stretch/>
        </p:blipFill>
        <p:spPr>
          <a:xfrm>
            <a:off x="10816200" y="152640"/>
            <a:ext cx="1110240" cy="1110240"/>
          </a:xfrm>
          <a:prstGeom prst="rect">
            <a:avLst/>
          </a:prstGeom>
          <a:ln>
            <a:noFill/>
          </a:ln>
        </p:spPr>
      </p:pic>
      <p:pic>
        <p:nvPicPr>
          <p:cNvPr id="131" name="Google Shape;38;p19" descr=""/>
          <p:cNvPicPr/>
          <p:nvPr/>
        </p:nvPicPr>
        <p:blipFill>
          <a:blip r:embed="rId4"/>
          <a:srcRect l="1325" t="2651" r="51938" b="79353"/>
          <a:stretch/>
        </p:blipFill>
        <p:spPr>
          <a:xfrm>
            <a:off x="207000" y="152640"/>
            <a:ext cx="2789280" cy="103788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e30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40;p20" descr="Uma imagem com objeto de exterior, aranha, céu noturno&#10;&#10;Descrição gerada automaticamente"/>
          <p:cNvPicPr/>
          <p:nvPr/>
        </p:nvPicPr>
        <p:blipFill>
          <a:blip r:embed="rId2">
            <a:alphaModFix amt="32000"/>
          </a:blip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1000080" y="2179800"/>
            <a:ext cx="8372160" cy="1498320"/>
          </a:xfrm>
          <a:prstGeom prst="rect">
            <a:avLst/>
          </a:prstGeom>
        </p:spPr>
        <p:txBody>
          <a:bodyPr anchor="b">
            <a:normAutofit/>
          </a:bodyPr>
          <a:p>
            <a:r>
              <a:rPr b="0" lang="es-MX" sz="4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1000080" y="3886200"/>
            <a:ext cx="8372160" cy="1356840"/>
          </a:xfrm>
          <a:prstGeom prst="rect">
            <a:avLst/>
          </a:prstGeom>
        </p:spPr>
        <p:txBody>
          <a:bodyPr>
            <a:normAutofit fontScale="42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1" name="Google Shape;43;p20" descr="Uma imagem com preto&#10;&#10;Descrição gerada automaticamente"/>
          <p:cNvPicPr/>
          <p:nvPr/>
        </p:nvPicPr>
        <p:blipFill>
          <a:blip r:embed="rId3"/>
          <a:stretch/>
        </p:blipFill>
        <p:spPr>
          <a:xfrm rot="19114200">
            <a:off x="8365320" y="792720"/>
            <a:ext cx="5808960" cy="580896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 rot="16200000">
            <a:off x="-2720520" y="2721240"/>
            <a:ext cx="6857640" cy="1415880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9" name="PlaceHolder 2"/>
          <p:cNvSpPr>
            <a:spLocks noGrp="1"/>
          </p:cNvSpPr>
          <p:nvPr>
            <p:ph type="title"/>
          </p:nvPr>
        </p:nvSpPr>
        <p:spPr>
          <a:xfrm>
            <a:off x="1878480" y="794520"/>
            <a:ext cx="8179560" cy="1034280"/>
          </a:xfrm>
          <a:prstGeom prst="rect">
            <a:avLst/>
          </a:prstGeom>
        </p:spPr>
        <p:txBody>
          <a:bodyPr anchor="ctr">
            <a:noAutofit/>
          </a:bodyPr>
          <a:p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1878480" y="2067480"/>
            <a:ext cx="9451800" cy="4402440"/>
          </a:xfrm>
          <a:prstGeom prst="rect">
            <a:avLst/>
          </a:prstGeom>
        </p:spPr>
        <p:txBody>
          <a:bodyPr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1" name="Google Shape;21;p17" descr=""/>
          <p:cNvPicPr/>
          <p:nvPr/>
        </p:nvPicPr>
        <p:blipFill>
          <a:blip r:embed="rId2"/>
          <a:srcRect l="67999" t="3977" r="248" b="75309"/>
          <a:stretch/>
        </p:blipFill>
        <p:spPr>
          <a:xfrm>
            <a:off x="10336680" y="241560"/>
            <a:ext cx="1715760" cy="1081080"/>
          </a:xfrm>
          <a:prstGeom prst="rect">
            <a:avLst/>
          </a:prstGeom>
          <a:ln>
            <a:noFill/>
          </a:ln>
        </p:spPr>
      </p:pic>
      <p:pic>
        <p:nvPicPr>
          <p:cNvPr id="212" name="Google Shape;22;p17" descr="Uma imagem com preto&#10;&#10;Descrição gerada automaticamente"/>
          <p:cNvPicPr/>
          <p:nvPr/>
        </p:nvPicPr>
        <p:blipFill>
          <a:blip r:embed="rId3"/>
          <a:stretch/>
        </p:blipFill>
        <p:spPr>
          <a:xfrm rot="8204400">
            <a:off x="-1187280" y="1347480"/>
            <a:ext cx="3352680" cy="3352680"/>
          </a:xfrm>
          <a:prstGeom prst="rect">
            <a:avLst/>
          </a:prstGeom>
          <a:ln>
            <a:noFill/>
          </a:ln>
        </p:spPr>
      </p:pic>
      <p:pic>
        <p:nvPicPr>
          <p:cNvPr id="213" name="Google Shape;23;p17" descr="Uma imagem com texto&#10;&#10;Descrição gerada automaticamente"/>
          <p:cNvPicPr/>
          <p:nvPr/>
        </p:nvPicPr>
        <p:blipFill>
          <a:blip r:embed="rId4"/>
          <a:stretch/>
        </p:blipFill>
        <p:spPr>
          <a:xfrm>
            <a:off x="239400" y="5515920"/>
            <a:ext cx="1110240" cy="1110240"/>
          </a:xfrm>
          <a:prstGeom prst="rect">
            <a:avLst/>
          </a:prstGeom>
          <a:ln>
            <a:noFill/>
          </a:ln>
        </p:spPr>
      </p:pic>
      <p:pic>
        <p:nvPicPr>
          <p:cNvPr id="214" name="Google Shape;24;p17" descr="Uma imagem com gráficos de vetor, aeronaves&#10;&#10;Descrição gerada automaticamente"/>
          <p:cNvPicPr/>
          <p:nvPr/>
        </p:nvPicPr>
        <p:blipFill>
          <a:blip r:embed="rId5"/>
          <a:stretch/>
        </p:blipFill>
        <p:spPr>
          <a:xfrm>
            <a:off x="67320" y="186120"/>
            <a:ext cx="1281600" cy="1281600"/>
          </a:xfrm>
          <a:prstGeom prst="rect">
            <a:avLst/>
          </a:prstGeom>
          <a:ln>
            <a:noFill/>
          </a:ln>
        </p:spPr>
      </p:pic>
      <p:sp>
        <p:nvSpPr>
          <p:cNvPr id="215" name="CustomShape 4"/>
          <p:cNvSpPr/>
          <p:nvPr/>
        </p:nvSpPr>
        <p:spPr>
          <a:xfrm>
            <a:off x="10217520" y="338040"/>
            <a:ext cx="51480" cy="765000"/>
          </a:xfrm>
          <a:prstGeom prst="rect">
            <a:avLst/>
          </a:prstGeom>
          <a:solidFill>
            <a:srgbClr val="eea232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7;p18" descr="Uma imagem com texto, símbolo&#10;&#10;Descrição gerada automaticamente"/>
          <p:cNvPicPr/>
          <p:nvPr/>
        </p:nvPicPr>
        <p:blipFill>
          <a:blip r:embed="rId2"/>
          <a:stretch/>
        </p:blipFill>
        <p:spPr>
          <a:xfrm>
            <a:off x="11181600" y="176040"/>
            <a:ext cx="803160" cy="803160"/>
          </a:xfrm>
          <a:prstGeom prst="rect">
            <a:avLst/>
          </a:prstGeom>
          <a:ln>
            <a:noFill/>
          </a:ln>
        </p:spPr>
      </p:pic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526680" y="1426320"/>
            <a:ext cx="11091600" cy="1034280"/>
          </a:xfrm>
          <a:prstGeom prst="rect">
            <a:avLst/>
          </a:prstGeom>
        </p:spPr>
        <p:txBody>
          <a:bodyPr anchor="ctr">
            <a:noAutofit/>
          </a:bodyPr>
          <a:p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526680" y="2589120"/>
            <a:ext cx="11091600" cy="3850920"/>
          </a:xfrm>
          <a:prstGeom prst="rect">
            <a:avLst/>
          </a:prstGeom>
        </p:spPr>
        <p:txBody>
          <a:bodyPr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CustomShape 3"/>
          <p:cNvSpPr/>
          <p:nvPr/>
        </p:nvSpPr>
        <p:spPr>
          <a:xfrm>
            <a:off x="168840" y="1124640"/>
            <a:ext cx="118155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2e3048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256" name="Google Shape;31;p18" descr=""/>
          <p:cNvPicPr/>
          <p:nvPr/>
        </p:nvPicPr>
        <p:blipFill>
          <a:blip r:embed="rId3"/>
          <a:srcRect l="54043" t="2479" r="-780" b="79525"/>
          <a:stretch/>
        </p:blipFill>
        <p:spPr>
          <a:xfrm>
            <a:off x="207000" y="167040"/>
            <a:ext cx="2352960" cy="87552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0" y="0"/>
            <a:ext cx="12191760" cy="1415880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4" name="PlaceHolder 2"/>
          <p:cNvSpPr>
            <a:spLocks noGrp="1"/>
          </p:cNvSpPr>
          <p:nvPr>
            <p:ph type="title"/>
          </p:nvPr>
        </p:nvSpPr>
        <p:spPr>
          <a:xfrm>
            <a:off x="838080" y="1650240"/>
            <a:ext cx="10515240" cy="1034280"/>
          </a:xfrm>
          <a:prstGeom prst="rect">
            <a:avLst/>
          </a:prstGeom>
        </p:spPr>
        <p:txBody>
          <a:bodyPr anchor="ctr">
            <a:noAutofit/>
          </a:bodyPr>
          <a:p>
            <a:r>
              <a:rPr b="0" lang="es-MX" sz="36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body"/>
          </p:nvPr>
        </p:nvSpPr>
        <p:spPr>
          <a:xfrm>
            <a:off x="838080" y="2813040"/>
            <a:ext cx="10515240" cy="3686760"/>
          </a:xfrm>
          <a:prstGeom prst="rect">
            <a:avLst/>
          </a:prstGeom>
        </p:spPr>
        <p:txBody>
          <a:bodyPr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6" name="Google Shape;36;p19" descr="Uma imagem com preto&#10;&#10;Descrição gerada automaticamente"/>
          <p:cNvPicPr/>
          <p:nvPr/>
        </p:nvPicPr>
        <p:blipFill>
          <a:blip r:embed="rId2">
            <a:alphaModFix amt="71000"/>
          </a:blip>
          <a:stretch/>
        </p:blipFill>
        <p:spPr>
          <a:xfrm rot="13924200">
            <a:off x="4747680" y="-2062800"/>
            <a:ext cx="4665240" cy="4665240"/>
          </a:xfrm>
          <a:prstGeom prst="rect">
            <a:avLst/>
          </a:prstGeom>
          <a:ln>
            <a:noFill/>
          </a:ln>
        </p:spPr>
      </p:pic>
      <p:pic>
        <p:nvPicPr>
          <p:cNvPr id="297" name="Google Shape;37;p19" descr="Uma imagem com texto&#10;&#10;Descrição gerada automaticamente"/>
          <p:cNvPicPr/>
          <p:nvPr/>
        </p:nvPicPr>
        <p:blipFill>
          <a:blip r:embed="rId3"/>
          <a:stretch/>
        </p:blipFill>
        <p:spPr>
          <a:xfrm>
            <a:off x="10816200" y="152640"/>
            <a:ext cx="1110240" cy="1110240"/>
          </a:xfrm>
          <a:prstGeom prst="rect">
            <a:avLst/>
          </a:prstGeom>
          <a:ln>
            <a:noFill/>
          </a:ln>
        </p:spPr>
      </p:pic>
      <p:pic>
        <p:nvPicPr>
          <p:cNvPr id="298" name="Google Shape;38;p19" descr=""/>
          <p:cNvPicPr/>
          <p:nvPr/>
        </p:nvPicPr>
        <p:blipFill>
          <a:blip r:embed="rId4"/>
          <a:srcRect l="1325" t="2651" r="51938" b="79353"/>
          <a:stretch/>
        </p:blipFill>
        <p:spPr>
          <a:xfrm>
            <a:off x="207000" y="152640"/>
            <a:ext cx="2789280" cy="1037880"/>
          </a:xfrm>
          <a:prstGeom prst="rect">
            <a:avLst/>
          </a:prstGeom>
          <a:ln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6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TextShape 1"/>
          <p:cNvSpPr txBox="1"/>
          <p:nvPr/>
        </p:nvSpPr>
        <p:spPr>
          <a:xfrm>
            <a:off x="1007280" y="3173400"/>
            <a:ext cx="9143640" cy="165528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marL="457200" indent="-40608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MX" sz="4000" spc="-1" strike="noStrike">
                <a:solidFill>
                  <a:srgbClr val="ffffff"/>
                </a:solidFill>
                <a:latin typeface="DM Sans"/>
                <a:ea typeface="DM Sans"/>
              </a:rPr>
              <a:t>Taller:</a:t>
            </a:r>
            <a:br/>
            <a:r>
              <a:rPr b="0" lang="es-MX" sz="3200" spc="-1" strike="noStrike">
                <a:solidFill>
                  <a:srgbClr val="ffffff"/>
                </a:solidFill>
                <a:latin typeface="DM Sans"/>
                <a:ea typeface="DM Sans"/>
              </a:rPr>
              <a:t>El ABC de una Matriz de indicadores de resultados.</a:t>
            </a:r>
            <a:endParaRPr b="0" lang="es-MX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TextShape 2"/>
          <p:cNvSpPr txBox="1"/>
          <p:nvPr/>
        </p:nvSpPr>
        <p:spPr>
          <a:xfrm>
            <a:off x="1007280" y="4921200"/>
            <a:ext cx="9143640" cy="790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41000"/>
          </a:bodyPr>
          <a:p>
            <a:pPr marL="457200" indent="-40608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2400" spc="-1" strike="noStrike">
              <a:solidFill>
                <a:srgbClr val="ffffff"/>
              </a:solidFill>
              <a:latin typeface="DM Sans"/>
              <a:ea typeface="DM Sans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MX" sz="2400" spc="-1" strike="noStrike">
                <a:solidFill>
                  <a:srgbClr val="ffffff"/>
                </a:solidFill>
                <a:latin typeface="DM Sans"/>
                <a:ea typeface="DM Sans"/>
              </a:rPr>
              <a:t>Secretaría de Bienestar.</a:t>
            </a:r>
            <a:endParaRPr b="0" lang="es-MX" sz="2400" spc="-1" strike="noStrike">
              <a:solidFill>
                <a:srgbClr val="ffffff"/>
              </a:solidFill>
              <a:latin typeface="DM Sans"/>
              <a:ea typeface="DM Sans"/>
            </a:endParaRPr>
          </a:p>
          <a:p>
            <a:pPr marL="457200" indent="-40608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es-MX" sz="2400" spc="-1" strike="noStrike">
                <a:solidFill>
                  <a:srgbClr val="ffffff"/>
                </a:solidFill>
                <a:latin typeface="DM Sans"/>
                <a:ea typeface="DM Sans"/>
              </a:rPr>
              <a:t>Gobierno del Estado de Puebla</a:t>
            </a:r>
            <a:endParaRPr b="0" lang="es-MX" sz="2400" spc="-1" strike="noStrike">
              <a:solidFill>
                <a:srgbClr val="ffffff"/>
              </a:solidFill>
              <a:latin typeface="DM Sans"/>
              <a:ea typeface="DM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Shape 1"/>
          <p:cNvSpPr txBox="1"/>
          <p:nvPr/>
        </p:nvSpPr>
        <p:spPr>
          <a:xfrm>
            <a:off x="526680" y="1282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5. Actividades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TextShape 2"/>
          <p:cNvSpPr txBox="1"/>
          <p:nvPr/>
        </p:nvSpPr>
        <p:spPr>
          <a:xfrm>
            <a:off x="1656000" y="2232000"/>
            <a:ext cx="9079560" cy="41040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/>
          </a:bodyPr>
          <a:p>
            <a:pPr>
              <a:lnSpc>
                <a:spcPct val="100000"/>
              </a:lnSpc>
            </a:pPr>
            <a:endParaRPr b="0" lang="es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" sz="1100" spc="-1" strike="noStrike">
              <a:latin typeface="Questrial"/>
            </a:endParaRPr>
          </a:p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C1 Apoyo económico para alimentación entregado</a:t>
            </a: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C1</a:t>
            </a: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A1 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 Identificar a las familias con niños de hasta cinco años, que presentan mala nutrición.</a:t>
            </a: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C1</a:t>
            </a: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A2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 Conformar el Padrón de beneficiarios del Programa</a:t>
            </a: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C1</a:t>
            </a: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A3 Realizar la entrega del apoyo económico para alimentación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 </a:t>
            </a: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C2 </a:t>
            </a: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Cursos de buenos hábitos alimenticios impartidos</a:t>
            </a: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C2</a:t>
            </a: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A1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 Diseñar de el contenido de los cursos</a:t>
            </a: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C2</a:t>
            </a: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A2 Gestionar espacio para impartir los cursos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 </a:t>
            </a: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C2</a:t>
            </a: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A3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 Impartir los cursos de buenos hábitos alimenticios.</a:t>
            </a:r>
            <a:endParaRPr b="0" lang="e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TextShape 1"/>
          <p:cNvSpPr txBox="1"/>
          <p:nvPr/>
        </p:nvSpPr>
        <p:spPr>
          <a:xfrm>
            <a:off x="526680" y="1282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6. Supuestos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TextShape 2"/>
          <p:cNvSpPr txBox="1"/>
          <p:nvPr/>
        </p:nvSpPr>
        <p:spPr>
          <a:xfrm>
            <a:off x="1656000" y="2232000"/>
            <a:ext cx="9079560" cy="4104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Selecciona el supuesto correcto</a:t>
            </a: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a) El programa cuenta con recursos para operación </a:t>
            </a: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b) Los aplicadores de los talleres cumplen con las actividades 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señaladas </a:t>
            </a: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c) La asistencia de los beneficiarios a los talleres</a:t>
            </a: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d) Hay estabilidad de precios en el mercado.</a:t>
            </a:r>
            <a:endParaRPr b="0" lang="e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TextShape 1"/>
          <p:cNvSpPr txBox="1"/>
          <p:nvPr/>
        </p:nvSpPr>
        <p:spPr>
          <a:xfrm>
            <a:off x="526680" y="1138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7. Verificación de lógica vertical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TextShape 2"/>
          <p:cNvSpPr txBox="1"/>
          <p:nvPr/>
        </p:nvSpPr>
        <p:spPr>
          <a:xfrm>
            <a:off x="1656000" y="2052000"/>
            <a:ext cx="9079560" cy="4104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Verifica la lógica vertical del programa</a:t>
            </a: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</p:txBody>
      </p:sp>
      <p:graphicFrame>
        <p:nvGraphicFramePr>
          <p:cNvPr id="365" name="Table 3"/>
          <p:cNvGraphicFramePr/>
          <p:nvPr/>
        </p:nvGraphicFramePr>
        <p:xfrm>
          <a:off x="1827720" y="2518200"/>
          <a:ext cx="8756280" cy="4333680"/>
        </p:xfrm>
        <a:graphic>
          <a:graphicData uri="http://schemas.openxmlformats.org/drawingml/2006/table">
            <a:tbl>
              <a:tblPr/>
              <a:tblGrid>
                <a:gridCol w="1801800"/>
                <a:gridCol w="6954480"/>
              </a:tblGrid>
              <a:tr h="7192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s-MX" sz="2000" spc="-1" strike="noStrike">
                          <a:latin typeface="Arial"/>
                        </a:rPr>
                        <a:t>NIVEL</a:t>
                      </a:r>
                      <a:endParaRPr b="1" lang="es-MX" sz="20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s-MX" sz="1800" spc="-1" strike="noStrike">
                          <a:latin typeface="Arial"/>
                        </a:rPr>
                        <a:t>RESUMEN NARRATIVO</a:t>
                      </a:r>
                      <a:endParaRPr b="1" lang="es-MX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7192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s-MX" sz="1800" spc="-1" strike="noStrike">
                          <a:latin typeface="Arial"/>
                        </a:rPr>
                        <a:t>Fin</a:t>
                      </a:r>
                      <a:endParaRPr b="1" lang="es-MX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s-MX" sz="1600" spc="-1" strike="noStrike">
                          <a:solidFill>
                            <a:srgbClr val="2e3048"/>
                          </a:solidFill>
                          <a:latin typeface="Arial"/>
                          <a:ea typeface="DM Sans"/>
                        </a:rPr>
                        <a:t>Contribuir a la disminución de la pobreza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7192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s-MX" sz="1800" spc="-1" strike="noStrike">
                          <a:latin typeface="Arial"/>
                        </a:rPr>
                        <a:t>Propósito</a:t>
                      </a:r>
                      <a:endParaRPr b="1" lang="es-MX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s-MX" sz="1600" spc="-1" strike="noStrike">
                          <a:solidFill>
                            <a:srgbClr val="2e3048"/>
                          </a:solidFill>
                          <a:latin typeface="DM Sans"/>
                          <a:ea typeface="DM Sans"/>
                        </a:rPr>
                        <a:t>Niños de hasta cinco años que habitan en zonas de alta marginación presentan buena nutrición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72144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s-MX" sz="1800" spc="-1" strike="noStrike">
                          <a:latin typeface="Arial"/>
                        </a:rPr>
                        <a:t>Componentes</a:t>
                      </a:r>
                      <a:endParaRPr b="1" lang="es-MX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s-MX" sz="1600" spc="-1" strike="noStrike">
                          <a:solidFill>
                            <a:srgbClr val="2e3048"/>
                          </a:solidFill>
                          <a:latin typeface="Arial"/>
                          <a:ea typeface="DM Sans"/>
                        </a:rPr>
                        <a:t>C1 Apoyo económico para alimentación entregado</a:t>
                      </a:r>
                      <a:endParaRPr b="0" lang="es-MX" sz="1600" spc="-1" strike="noStrike">
                        <a:latin typeface="Arial"/>
                      </a:endParaRPr>
                    </a:p>
                    <a:p>
                      <a:r>
                        <a:rPr b="0" lang="es-MX" sz="1600" spc="-1" strike="noStrike">
                          <a:solidFill>
                            <a:srgbClr val="2e3048"/>
                          </a:solidFill>
                          <a:latin typeface="Arial"/>
                          <a:ea typeface="DM Sans"/>
                        </a:rPr>
                        <a:t>C2 Cursos de buenos hábitos alimenticios impartidos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7207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s-MX" sz="1800" spc="-1" strike="noStrike">
                          <a:latin typeface="Arial"/>
                        </a:rPr>
                        <a:t>Actividades</a:t>
                      </a:r>
                      <a:endParaRPr b="1" lang="es-MX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s-MX" sz="1600" spc="-1" strike="noStrike">
                          <a:latin typeface="Arial"/>
                        </a:rPr>
                        <a:t>C1a1 Convenios celebrados</a:t>
                      </a:r>
                      <a:endParaRPr b="0" lang="es-MX" sz="1600" spc="-1" strike="noStrike">
                        <a:latin typeface="Arial"/>
                      </a:endParaRPr>
                    </a:p>
                    <a:p>
                      <a:r>
                        <a:rPr b="0" lang="es-MX" sz="1600" spc="-1" strike="noStrike">
                          <a:latin typeface="Arial"/>
                        </a:rPr>
                        <a:t>C1a2 Supervisión de cursos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TextShape 1"/>
          <p:cNvSpPr txBox="1"/>
          <p:nvPr/>
        </p:nvSpPr>
        <p:spPr>
          <a:xfrm>
            <a:off x="526680" y="1282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</a:t>
            </a: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8. </a:t>
            </a: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Indica</a:t>
            </a: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dores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TextShape 2"/>
          <p:cNvSpPr txBox="1"/>
          <p:nvPr/>
        </p:nvSpPr>
        <p:spPr>
          <a:xfrm>
            <a:off x="1656000" y="2232000"/>
            <a:ext cx="9079560" cy="432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endParaRPr b="0" lang="es" sz="11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11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1100" spc="-1" strike="noStrike">
              <a:latin typeface="Arial"/>
            </a:endParaRPr>
          </a:p>
        </p:txBody>
      </p:sp>
      <p:graphicFrame>
        <p:nvGraphicFramePr>
          <p:cNvPr id="368" name="Table 3"/>
          <p:cNvGraphicFramePr/>
          <p:nvPr/>
        </p:nvGraphicFramePr>
        <p:xfrm>
          <a:off x="400320" y="2907000"/>
          <a:ext cx="11038680" cy="770760"/>
        </p:xfrm>
        <a:graphic>
          <a:graphicData uri="http://schemas.openxmlformats.org/drawingml/2006/table">
            <a:tbl>
              <a:tblPr/>
              <a:tblGrid>
                <a:gridCol w="1794960"/>
                <a:gridCol w="4277160"/>
                <a:gridCol w="4966560"/>
              </a:tblGrid>
              <a:tr h="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s-MX" sz="1600" spc="-1" strike="noStrike">
                          <a:latin typeface="Arial"/>
                        </a:rPr>
                        <a:t>Resumen Narrativo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s-MX" sz="1600" spc="-1" strike="noStrike">
                          <a:latin typeface="Arial"/>
                        </a:rPr>
                        <a:t>Indicador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s-MX" sz="1800" spc="-1" strike="noStrike">
                          <a:latin typeface="Arial"/>
                        </a:rPr>
                        <a:t>Componentes</a:t>
                      </a:r>
                      <a:endParaRPr b="1" lang="es-MX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s-MX" sz="1600" spc="-1" strike="noStrike">
                          <a:solidFill>
                            <a:srgbClr val="2e3048"/>
                          </a:solidFill>
                          <a:latin typeface="Arial"/>
                          <a:ea typeface="DM Sans"/>
                        </a:rPr>
                        <a:t>C1 Apoyo económico para alimentación entregado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endParaRPr b="0" lang="es-MX" sz="2400" spc="-1" strike="noStrike">
                        <a:latin typeface="Times New Roman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s-MX" sz="1800" spc="-1" strike="noStrike">
                          <a:latin typeface="Ubuntu"/>
                        </a:rPr>
                        <a:t>(Apoyos económicos entregados/ Apoyos económicos programados)x100</a:t>
                      </a:r>
                      <a:endParaRPr b="0" lang="es-MX" sz="1800" spc="-1" strike="noStrike">
                        <a:latin typeface="Times New Roman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endParaRPr b="0" lang="es-MX" sz="1800" spc="-1" strike="noStrike">
                        <a:latin typeface="Times New Roman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s-MX" sz="1800" spc="-1" strike="noStrike">
                          <a:latin typeface="Ubuntu"/>
                        </a:rPr>
                        <a:t>Apoyos entregados 18    </a:t>
                      </a:r>
                      <a:endParaRPr b="0" lang="es-MX" sz="1800" spc="-1" strike="noStrike">
                        <a:latin typeface="Times New Roman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endParaRPr b="0" lang="es-MX" sz="1800" spc="-1" strike="noStrike">
                        <a:latin typeface="Times New Roman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s-MX" sz="1800" spc="-1" strike="noStrike">
                          <a:latin typeface="Ubuntu"/>
                        </a:rPr>
                        <a:t>(Apoyos económicos entregados/Niños hasta de 5 años que habitan en zonas de alta marginación que presentan desnutrición)x100</a:t>
                      </a:r>
                      <a:endParaRPr b="0" lang="es-MX" sz="1800" spc="-1" strike="noStrike">
                        <a:latin typeface="Times New Roman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endParaRPr b="0" lang="es-MX" sz="1800" spc="-1" strike="noStrike">
                        <a:latin typeface="Times New Roman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extShape 1"/>
          <p:cNvSpPr txBox="1"/>
          <p:nvPr/>
        </p:nvSpPr>
        <p:spPr>
          <a:xfrm>
            <a:off x="526680" y="1282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9. Medios de Verificación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TextShape 2"/>
          <p:cNvSpPr txBox="1"/>
          <p:nvPr/>
        </p:nvSpPr>
        <p:spPr>
          <a:xfrm>
            <a:off x="1656000" y="2412000"/>
            <a:ext cx="9079560" cy="4104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Selecciona los medios de verificación incorrectos:</a:t>
            </a: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 </a:t>
            </a: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a) registro administrativo y bases de datos</a:t>
            </a:r>
            <a:endParaRPr b="0" lang="es" sz="2400" spc="-1" strike="noStrike" u="sng">
              <a:uFillTx/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 u="sng">
              <a:uFillTx/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b) Resultados de encuestas</a:t>
            </a: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c) Informes de auditorías y registros contables</a:t>
            </a: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extShape 1"/>
          <p:cNvSpPr txBox="1"/>
          <p:nvPr/>
        </p:nvSpPr>
        <p:spPr>
          <a:xfrm>
            <a:off x="526680" y="1282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10. Verificación de la lógica horizontal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72" name="Table 2"/>
          <p:cNvGraphicFramePr/>
          <p:nvPr/>
        </p:nvGraphicFramePr>
        <p:xfrm>
          <a:off x="400680" y="2907360"/>
          <a:ext cx="11038680" cy="770760"/>
        </p:xfrm>
        <a:graphic>
          <a:graphicData uri="http://schemas.openxmlformats.org/drawingml/2006/table">
            <a:tbl>
              <a:tblPr/>
              <a:tblGrid>
                <a:gridCol w="1794960"/>
                <a:gridCol w="1793520"/>
                <a:gridCol w="2723040"/>
                <a:gridCol w="2082600"/>
                <a:gridCol w="2082600"/>
              </a:tblGrid>
              <a:tr h="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s-MX" sz="1600" spc="-1" strike="noStrike">
                          <a:latin typeface="Arial"/>
                        </a:rPr>
                        <a:t>Resumen Narrativo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s-MX" sz="1600" spc="-1" strike="noStrike">
                          <a:latin typeface="Arial"/>
                        </a:rPr>
                        <a:t>Indicador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s-MX" sz="1600" spc="-1" strike="noStrike">
                          <a:latin typeface="Arial"/>
                        </a:rPr>
                        <a:t>Medios de Verificación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s-MX" sz="1600" spc="-1" strike="noStrike">
                          <a:latin typeface="Arial"/>
                        </a:rPr>
                        <a:t>Supuestos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s-MX" sz="1800" spc="-1" strike="noStrike">
                          <a:latin typeface="Arial"/>
                        </a:rPr>
                        <a:t>Componentes</a:t>
                      </a:r>
                      <a:endParaRPr b="1" lang="es-MX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s-MX" sz="1600" spc="-1" strike="noStrike">
                          <a:solidFill>
                            <a:srgbClr val="2e3048"/>
                          </a:solidFill>
                          <a:latin typeface="Arial"/>
                          <a:ea typeface="DM Sans"/>
                        </a:rPr>
                        <a:t>C1 Apoyo económico para alimentación entregado</a:t>
                      </a:r>
                      <a:endParaRPr b="0" lang="es-MX" sz="16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s-MX" sz="1800" spc="-1" strike="noStrike">
                          <a:latin typeface="Ubuntu"/>
                        </a:rPr>
                        <a:t>(Apoyos económicos entregados/Niños hasta de 5 años que habitan en zonas de alta marginación que presentan desnutrición)x100</a:t>
                      </a:r>
                      <a:endParaRPr b="0" lang="es-MX" sz="1800" spc="-1" strike="noStrike">
                        <a:latin typeface="Arial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endParaRPr b="0" lang="es-MX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s-MX" sz="1600" spc="-1" strike="noStrike">
                          <a:latin typeface="Ubuntu"/>
                        </a:rPr>
                        <a:t>Reporte anual de entregas</a:t>
                      </a:r>
                      <a:endParaRPr b="0" lang="es-MX" sz="1600" spc="-1" strike="noStrike">
                        <a:latin typeface="Ubuntu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es-MX" sz="1600" spc="-1" strike="noStrike">
                          <a:latin typeface="Ubuntu"/>
                        </a:rPr>
                        <a:t>Los beneficiarios asisten a las entregas de los apoyos</a:t>
                      </a:r>
                      <a:endParaRPr b="0" lang="es-MX" sz="1600" spc="-1" strike="noStrike">
                        <a:latin typeface="Ubuntu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CustomShape 1"/>
          <p:cNvSpPr/>
          <p:nvPr/>
        </p:nvSpPr>
        <p:spPr>
          <a:xfrm>
            <a:off x="603000" y="1235880"/>
            <a:ext cx="9441360" cy="4800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d8d8d8"/>
                </a:solidFill>
                <a:latin typeface="Avenir"/>
                <a:ea typeface="Avenir"/>
              </a:rPr>
              <a:t>Gracias por su atención</a:t>
            </a:r>
            <a:endParaRPr b="0" lang="es-MX" sz="36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endParaRPr b="0" lang="es-MX" sz="36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endParaRPr b="0" lang="es-MX" sz="36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eea232"/>
                </a:solidFill>
                <a:latin typeface="Avenir"/>
                <a:ea typeface="Avenir"/>
              </a:rPr>
              <a:t>Contacto</a:t>
            </a:r>
            <a:r>
              <a:rPr b="1" lang="en-US" sz="2400" spc="-1" strike="noStrike">
                <a:solidFill>
                  <a:srgbClr val="d8d8d8"/>
                </a:solidFill>
                <a:latin typeface="Avenir"/>
                <a:ea typeface="Avenir"/>
              </a:rPr>
              <a:t> </a:t>
            </a: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d8d8d8"/>
                </a:solidFill>
                <a:latin typeface="Avenir"/>
                <a:ea typeface="Avenir"/>
              </a:rPr>
              <a:t>Rubén Figueroa Godinez</a:t>
            </a: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d8d8d8"/>
                </a:solidFill>
                <a:latin typeface="Avenir"/>
                <a:ea typeface="Avenir"/>
              </a:rPr>
              <a:t>ruben.figueroa@puebla.gob.mx</a:t>
            </a: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d8d8d8"/>
                </a:solidFill>
                <a:latin typeface="Avenir"/>
                <a:ea typeface="Avenir"/>
              </a:rPr>
              <a:t>rufigo@hotmail.com</a:t>
            </a: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eea232"/>
                </a:solidFill>
                <a:latin typeface="Avenir"/>
                <a:ea typeface="Avenir"/>
              </a:rPr>
              <a:t>¡Tuitea al respecto! </a:t>
            </a:r>
            <a:r>
              <a:rPr b="1" lang="en-US" sz="2400" spc="-1" strike="noStrike">
                <a:solidFill>
                  <a:srgbClr val="d8d8d8"/>
                </a:solidFill>
                <a:latin typeface="Avenir"/>
                <a:ea typeface="Avenir"/>
              </a:rPr>
              <a:t>#gLocalEval2021</a:t>
            </a: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s-MX" sz="2400" spc="-1" strike="noStrike">
                <a:solidFill>
                  <a:srgbClr val="d8d8d8"/>
                </a:solidFill>
                <a:latin typeface="Avenir"/>
                <a:ea typeface="Avenir"/>
              </a:rPr>
              <a:t>Secretaría de Bienestar.</a:t>
            </a: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s-MX" sz="2400" spc="-1" strike="noStrike">
                <a:solidFill>
                  <a:srgbClr val="d8d8d8"/>
                </a:solidFill>
                <a:latin typeface="Avenir"/>
                <a:ea typeface="Avenir"/>
              </a:rPr>
              <a:t>Gobierno del Estado de Puebla.</a:t>
            </a:r>
            <a:endParaRPr b="0" lang="es-MX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199"/>
              </a:spcBef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extShape 1"/>
          <p:cNvSpPr txBox="1"/>
          <p:nvPr/>
        </p:nvSpPr>
        <p:spPr>
          <a:xfrm>
            <a:off x="1878480" y="218520"/>
            <a:ext cx="817956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Introducción. </a:t>
            </a:r>
            <a:br/>
            <a:r>
              <a:rPr b="1" lang="es-MX" sz="28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¿Qué es la evaluación?</a:t>
            </a:r>
            <a:endParaRPr b="0" lang="es-MX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TextShape 2"/>
          <p:cNvSpPr txBox="1"/>
          <p:nvPr/>
        </p:nvSpPr>
        <p:spPr>
          <a:xfrm>
            <a:off x="1878480" y="2067480"/>
            <a:ext cx="9451800" cy="4402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6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s-MX" sz="2600" spc="-1" strike="noStrike">
                <a:solidFill>
                  <a:srgbClr val="000000"/>
                </a:solidFill>
                <a:latin typeface="Arial"/>
              </a:rPr>
              <a:t>Aprender acerca de las consecuencias de las políticas públicas” </a:t>
            </a:r>
            <a:endParaRPr b="0" lang="es-MX" sz="2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</a:rPr>
              <a:t>(Dye, 1987)</a:t>
            </a: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es-MX" sz="18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2600" spc="-1" strike="noStrike">
                <a:solidFill>
                  <a:srgbClr val="000000"/>
                </a:solidFill>
                <a:latin typeface="Arial"/>
              </a:rPr>
              <a:t>“</a:t>
            </a:r>
            <a:r>
              <a:rPr b="0" lang="es-MX" sz="2600" spc="-1" strike="noStrike">
                <a:solidFill>
                  <a:srgbClr val="000000"/>
                </a:solidFill>
                <a:latin typeface="Arial"/>
              </a:rPr>
              <a:t>Comparar un patrón de deseabilidad (imagen-objetivo hacia la cual se orienta la acción) con la realidad (lo que realmente sucedió)“</a:t>
            </a:r>
            <a:endParaRPr b="0" lang="es-MX" sz="26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MX" sz="1600" spc="-1" strike="noStrike">
                <a:solidFill>
                  <a:srgbClr val="000000"/>
                </a:solidFill>
                <a:latin typeface="Arial"/>
              </a:rPr>
              <a:t>(Cohen y Franco, 2006:)</a:t>
            </a:r>
            <a:endParaRPr b="0" lang="es-MX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extShape 1"/>
          <p:cNvSpPr txBox="1"/>
          <p:nvPr/>
        </p:nvSpPr>
        <p:spPr>
          <a:xfrm>
            <a:off x="1878480" y="254520"/>
            <a:ext cx="817956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n-US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¿</a:t>
            </a: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Qué</a:t>
            </a:r>
            <a:r>
              <a:rPr b="1" lang="en-US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 es la </a:t>
            </a: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Metodología</a:t>
            </a:r>
            <a:r>
              <a:rPr b="1" lang="en-US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 de Marco </a:t>
            </a: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Lógico</a:t>
            </a:r>
            <a:r>
              <a:rPr b="1" lang="en-US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?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TextShape 2"/>
          <p:cNvSpPr txBox="1"/>
          <p:nvPr/>
        </p:nvSpPr>
        <p:spPr>
          <a:xfrm>
            <a:off x="4292640" y="2068200"/>
            <a:ext cx="6862320" cy="4402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Una herramienta con información estructurada de algún Programa.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Permite mostrar claramente cuales son los objetivos del Programa Estratégicos y Operativos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Permite realizar el seguimiento del programa más claramente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CustomShape 3"/>
          <p:cNvSpPr/>
          <p:nvPr/>
        </p:nvSpPr>
        <p:spPr>
          <a:xfrm>
            <a:off x="2705040" y="2068200"/>
            <a:ext cx="1762560" cy="440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rm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n-US" sz="2400" spc="-1" strike="noStrike">
                <a:solidFill>
                  <a:srgbClr val="4a5aa8"/>
                </a:solidFill>
                <a:latin typeface="DM Sans"/>
                <a:ea typeface="DM Sans"/>
              </a:rPr>
              <a:t>¿</a:t>
            </a:r>
            <a:r>
              <a:rPr b="0" lang="es-MX" sz="2400" spc="-1" strike="noStrike">
                <a:solidFill>
                  <a:srgbClr val="4a5aa8"/>
                </a:solidFill>
                <a:latin typeface="DM Sans"/>
                <a:ea typeface="DM Sans"/>
              </a:rPr>
              <a:t>Qué</a:t>
            </a:r>
            <a:r>
              <a:rPr b="0" lang="en-US" sz="2400" spc="-1" strike="noStrike">
                <a:solidFill>
                  <a:srgbClr val="4a5aa8"/>
                </a:solidFill>
                <a:latin typeface="DM Sans"/>
                <a:ea typeface="DM Sans"/>
              </a:rPr>
              <a:t> es?</a:t>
            </a:r>
            <a:endParaRPr b="0" lang="es-MX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Shape 1"/>
          <p:cNvSpPr txBox="1"/>
          <p:nvPr/>
        </p:nvSpPr>
        <p:spPr>
          <a:xfrm>
            <a:off x="1878480" y="254520"/>
            <a:ext cx="817956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Estructura de una MIR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CustomShape 2"/>
          <p:cNvSpPr/>
          <p:nvPr/>
        </p:nvSpPr>
        <p:spPr>
          <a:xfrm>
            <a:off x="2705040" y="2068200"/>
            <a:ext cx="1762560" cy="4402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rm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MX" sz="1800" spc="-1" strike="noStrike">
              <a:latin typeface="Arial"/>
            </a:endParaRPr>
          </a:p>
        </p:txBody>
      </p:sp>
      <p:pic>
        <p:nvPicPr>
          <p:cNvPr id="344" name="" descr=""/>
          <p:cNvPicPr/>
          <p:nvPr/>
        </p:nvPicPr>
        <p:blipFill>
          <a:blip r:embed="rId1"/>
          <a:stretch/>
        </p:blipFill>
        <p:spPr>
          <a:xfrm>
            <a:off x="3553560" y="1764000"/>
            <a:ext cx="7570440" cy="3888000"/>
          </a:xfrm>
          <a:prstGeom prst="rect">
            <a:avLst/>
          </a:prstGeom>
          <a:ln>
            <a:noFill/>
          </a:ln>
        </p:spPr>
      </p:pic>
      <p:sp>
        <p:nvSpPr>
          <p:cNvPr id="345" name="TextShape 3"/>
          <p:cNvSpPr txBox="1"/>
          <p:nvPr/>
        </p:nvSpPr>
        <p:spPr>
          <a:xfrm>
            <a:off x="1800000" y="3096000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es-MX" sz="2200" spc="-1" strike="noStrike">
                <a:latin typeface="Arial"/>
              </a:rPr>
              <a:t>Estratégico</a:t>
            </a:r>
            <a:endParaRPr b="0" lang="es-MX" sz="2200" spc="-1" strike="noStrike">
              <a:latin typeface="Arial"/>
            </a:endParaRPr>
          </a:p>
        </p:txBody>
      </p:sp>
      <p:sp>
        <p:nvSpPr>
          <p:cNvPr id="346" name="TextShape 4"/>
          <p:cNvSpPr txBox="1"/>
          <p:nvPr/>
        </p:nvSpPr>
        <p:spPr>
          <a:xfrm>
            <a:off x="1908000" y="4500000"/>
            <a:ext cx="1800000" cy="504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es-MX" sz="2200" spc="-1" strike="noStrike">
                <a:latin typeface="Arial"/>
              </a:rPr>
              <a:t>Operativo</a:t>
            </a:r>
            <a:endParaRPr b="0" lang="es-MX" sz="2200" spc="-1" strike="noStrike">
              <a:latin typeface="Arial"/>
            </a:endParaRPr>
          </a:p>
        </p:txBody>
      </p:sp>
      <p:sp>
        <p:nvSpPr>
          <p:cNvPr id="347" name="CustomShape 5"/>
          <p:cNvSpPr/>
          <p:nvPr/>
        </p:nvSpPr>
        <p:spPr>
          <a:xfrm>
            <a:off x="3420000" y="2880000"/>
            <a:ext cx="288000" cy="900000"/>
          </a:xfrm>
          <a:custGeom>
            <a:avLst/>
            <a:gdLst/>
            <a:ahLst/>
            <a:rect l="0" t="0" r="r" b="b"/>
            <a:pathLst>
              <a:path w="802" h="2502">
                <a:moveTo>
                  <a:pt x="652" y="0"/>
                </a:moveTo>
                <a:lnTo>
                  <a:pt x="801" y="0"/>
                </a:lnTo>
                <a:lnTo>
                  <a:pt x="801" y="2501"/>
                </a:lnTo>
                <a:lnTo>
                  <a:pt x="652" y="2501"/>
                </a:lnTo>
                <a:lnTo>
                  <a:pt x="652" y="1566"/>
                </a:lnTo>
                <a:lnTo>
                  <a:pt x="375" y="1566"/>
                </a:lnTo>
                <a:lnTo>
                  <a:pt x="375" y="1875"/>
                </a:lnTo>
                <a:lnTo>
                  <a:pt x="0" y="1250"/>
                </a:lnTo>
                <a:lnTo>
                  <a:pt x="375" y="625"/>
                </a:lnTo>
                <a:lnTo>
                  <a:pt x="375" y="935"/>
                </a:lnTo>
                <a:lnTo>
                  <a:pt x="652" y="935"/>
                </a:lnTo>
                <a:lnTo>
                  <a:pt x="652" y="0"/>
                </a:lnTo>
              </a:path>
            </a:pathLst>
          </a:custGeom>
          <a:solidFill>
            <a:srgbClr val="000000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48" name="CustomShape 6"/>
          <p:cNvSpPr/>
          <p:nvPr/>
        </p:nvSpPr>
        <p:spPr>
          <a:xfrm>
            <a:off x="3420360" y="4284360"/>
            <a:ext cx="288000" cy="900000"/>
          </a:xfrm>
          <a:custGeom>
            <a:avLst/>
            <a:gdLst/>
            <a:ahLst/>
            <a:rect l="0" t="0" r="r" b="b"/>
            <a:pathLst>
              <a:path w="802" h="2502">
                <a:moveTo>
                  <a:pt x="652" y="0"/>
                </a:moveTo>
                <a:lnTo>
                  <a:pt x="801" y="0"/>
                </a:lnTo>
                <a:lnTo>
                  <a:pt x="801" y="2501"/>
                </a:lnTo>
                <a:lnTo>
                  <a:pt x="652" y="2501"/>
                </a:lnTo>
                <a:lnTo>
                  <a:pt x="652" y="1566"/>
                </a:lnTo>
                <a:lnTo>
                  <a:pt x="375" y="1566"/>
                </a:lnTo>
                <a:lnTo>
                  <a:pt x="375" y="1875"/>
                </a:lnTo>
                <a:lnTo>
                  <a:pt x="0" y="1250"/>
                </a:lnTo>
                <a:lnTo>
                  <a:pt x="375" y="625"/>
                </a:lnTo>
                <a:lnTo>
                  <a:pt x="375" y="935"/>
                </a:lnTo>
                <a:lnTo>
                  <a:pt x="652" y="935"/>
                </a:lnTo>
                <a:lnTo>
                  <a:pt x="652" y="0"/>
                </a:lnTo>
              </a:path>
            </a:pathLst>
          </a:custGeom>
          <a:solidFill>
            <a:srgbClr val="000000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349" name="TextShape 7"/>
          <p:cNvSpPr txBox="1"/>
          <p:nvPr/>
        </p:nvSpPr>
        <p:spPr>
          <a:xfrm>
            <a:off x="4032000" y="5472000"/>
            <a:ext cx="6840000" cy="245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es-MX" sz="1100" spc="-1" strike="noStrike">
                <a:latin typeface="Arial"/>
              </a:rPr>
              <a:t>Fuente: CONEVAL. Guía para la elaboración de la Matriz de Indicadores para Resultados</a:t>
            </a:r>
            <a:endParaRPr b="0" lang="es-MX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TextShape 1"/>
          <p:cNvSpPr txBox="1"/>
          <p:nvPr/>
        </p:nvSpPr>
        <p:spPr>
          <a:xfrm>
            <a:off x="864000" y="3168000"/>
            <a:ext cx="1051524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Ejercicios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TextShape 1"/>
          <p:cNvSpPr txBox="1"/>
          <p:nvPr/>
        </p:nvSpPr>
        <p:spPr>
          <a:xfrm>
            <a:off x="526680" y="1426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1. Identificación del problema.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TextShape 2"/>
          <p:cNvSpPr txBox="1"/>
          <p:nvPr/>
        </p:nvSpPr>
        <p:spPr>
          <a:xfrm>
            <a:off x="1656000" y="2485080"/>
            <a:ext cx="9079560" cy="3850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n-US" sz="2400" spc="-1" strike="noStrike">
                <a:solidFill>
                  <a:srgbClr val="2e3048"/>
                </a:solidFill>
                <a:latin typeface="DM Sans"/>
                <a:ea typeface="DM Sans"/>
              </a:rPr>
              <a:t> </a:t>
            </a:r>
            <a:r>
              <a:rPr b="1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Selecciona</a:t>
            </a:r>
            <a:r>
              <a:rPr b="1" lang="en-US" sz="2400" spc="-1" strike="noStrike">
                <a:solidFill>
                  <a:srgbClr val="2e3048"/>
                </a:solidFill>
                <a:latin typeface="DM Sans"/>
                <a:ea typeface="DM Sans"/>
              </a:rPr>
              <a:t> </a:t>
            </a:r>
            <a:r>
              <a:rPr b="1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el</a:t>
            </a:r>
            <a:r>
              <a:rPr b="1" lang="en-US" sz="2400" spc="-1" strike="noStrike">
                <a:solidFill>
                  <a:srgbClr val="2e3048"/>
                </a:solidFill>
                <a:latin typeface="DM Sans"/>
                <a:ea typeface="DM Sans"/>
              </a:rPr>
              <a:t> </a:t>
            </a:r>
            <a:r>
              <a:rPr b="1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problema</a:t>
            </a:r>
            <a:r>
              <a:rPr b="1" lang="en-US" sz="2400" spc="-1" strike="noStrike">
                <a:solidFill>
                  <a:srgbClr val="2e3048"/>
                </a:solidFill>
                <a:latin typeface="DM Sans"/>
                <a:ea typeface="DM Sans"/>
              </a:rPr>
              <a:t> </a:t>
            </a:r>
            <a:r>
              <a:rPr b="1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correcto.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    </a:t>
            </a: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a) Niños de hasta cinco años que habitan en zonas de alta marginación presentan mala nutrición.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    </a:t>
            </a: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b) Se requiere asegurar buena alimentación a los niños de hasta cinco años que habitan en zonas de alta marginación presentan mala nutrición (Ausencia de solución)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    </a:t>
            </a: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c) Niños que habitan en zonas de alta marginación presentan mala nutrición (Falta acotar población objetivo)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extShape 1"/>
          <p:cNvSpPr txBox="1"/>
          <p:nvPr/>
        </p:nvSpPr>
        <p:spPr>
          <a:xfrm>
            <a:off x="526680" y="1426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2. Propósito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TextShape 2"/>
          <p:cNvSpPr txBox="1"/>
          <p:nvPr/>
        </p:nvSpPr>
        <p:spPr>
          <a:xfrm>
            <a:off x="1656000" y="2485080"/>
            <a:ext cx="9079560" cy="3850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Selecciona</a:t>
            </a:r>
            <a:r>
              <a:rPr b="1" lang="en-US" sz="2400" spc="-1" strike="noStrike">
                <a:solidFill>
                  <a:srgbClr val="2e3048"/>
                </a:solidFill>
                <a:latin typeface="DM Sans"/>
                <a:ea typeface="DM Sans"/>
              </a:rPr>
              <a:t> </a:t>
            </a:r>
            <a:r>
              <a:rPr b="1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el</a:t>
            </a:r>
            <a:r>
              <a:rPr b="1" lang="en-US" sz="2400" spc="-1" strike="noStrike">
                <a:solidFill>
                  <a:srgbClr val="2e3048"/>
                </a:solidFill>
                <a:latin typeface="DM Sans"/>
                <a:ea typeface="DM Sans"/>
              </a:rPr>
              <a:t> </a:t>
            </a:r>
            <a:r>
              <a:rPr b="1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propósito</a:t>
            </a:r>
            <a:r>
              <a:rPr b="1" lang="en-US" sz="2400" spc="-1" strike="noStrike">
                <a:solidFill>
                  <a:srgbClr val="2e3048"/>
                </a:solidFill>
                <a:latin typeface="DM Sans"/>
                <a:ea typeface="DM Sans"/>
              </a:rPr>
              <a:t> </a:t>
            </a:r>
            <a:r>
              <a:rPr b="1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correcto.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a) 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Eliminar la desnutrición de los niños que habitan en zonas de 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alta marginación.  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b) Niños de hasta cinco años que habitan en zonas de </a:t>
            </a:r>
            <a:r>
              <a:rPr b="0" lang="es-MX" sz="2400" spc="-1" strike="noStrike">
                <a:solidFill>
                  <a:srgbClr val="2e3048"/>
                </a:solidFill>
                <a:latin typeface="DM Sans"/>
                <a:ea typeface="DM Sans"/>
              </a:rPr>
              <a:t>alta marginación presentan buena nutrición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c) Entregar suplementos alimenticios a los niños de hasta cinco 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años que habitan en zonas de alta marginación</a:t>
            </a:r>
            <a:r>
              <a:rPr b="0" lang="es-MX" sz="2400" spc="-1" strike="noStrike">
                <a:solidFill>
                  <a:srgbClr val="ff0000"/>
                </a:solidFill>
                <a:latin typeface="Arial"/>
                <a:ea typeface="DM Sans"/>
              </a:rPr>
              <a:t> 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TextShape 1"/>
          <p:cNvSpPr txBox="1"/>
          <p:nvPr/>
        </p:nvSpPr>
        <p:spPr>
          <a:xfrm>
            <a:off x="562680" y="1426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3. Fin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TextShape 2"/>
          <p:cNvSpPr txBox="1"/>
          <p:nvPr/>
        </p:nvSpPr>
        <p:spPr>
          <a:xfrm>
            <a:off x="1656000" y="2485080"/>
            <a:ext cx="9079560" cy="3850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Selecciona el fin redactado de forma correcta</a:t>
            </a:r>
            <a:endParaRPr b="0" lang="es-MX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a) Contribuir a la reducción de la mortalidad infantil en las zonas de alta marginación</a:t>
            </a:r>
            <a:endParaRPr b="0" lang="es" sz="2400" spc="-1" strike="noStrike" u="sng">
              <a:uFillTx/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 u="sng">
              <a:uFillTx/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b) Reducir la mortalidad infantil en las zonas de alta marginación (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el programa por si mismo no puede resolver el problema)</a:t>
            </a: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c) Contribuir a la reducción de la mortalidad infantil en el Estado de Puebla (Inconsistencia con la Población Objetivo)</a:t>
            </a:r>
            <a:endParaRPr b="0" lang="e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TextShape 1"/>
          <p:cNvSpPr txBox="1"/>
          <p:nvPr/>
        </p:nvSpPr>
        <p:spPr>
          <a:xfrm>
            <a:off x="526680" y="1282320"/>
            <a:ext cx="11091600" cy="1034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e3048"/>
                </a:solidFill>
                <a:latin typeface="DM Sans Medium"/>
                <a:ea typeface="DM Sans Medium"/>
              </a:rPr>
              <a:t>Paso 4. Componentes</a:t>
            </a:r>
            <a:endParaRPr b="0" lang="es-MX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TextShape 2"/>
          <p:cNvSpPr txBox="1"/>
          <p:nvPr/>
        </p:nvSpPr>
        <p:spPr>
          <a:xfrm>
            <a:off x="1656000" y="2232000"/>
            <a:ext cx="9079560" cy="4104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Selecciona el conjunto de componentes redactado de forma 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correcta</a:t>
            </a:r>
            <a:endParaRPr b="0" lang="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" sz="2400" spc="-1" strike="noStrike">
              <a:latin typeface="Questrial"/>
            </a:endParaRPr>
          </a:p>
          <a:p>
            <a:pPr marL="457200" indent="-2286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a) 1. Entregar apoyos económicos para la alimentación </a:t>
            </a:r>
            <a:endParaRPr b="0" lang="es" sz="24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2. impartir cursos de buenos hábitos alimenticios </a:t>
            </a:r>
            <a:endParaRPr b="0" lang="es" sz="24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27252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b) 1. Apoyo económico para alimentación entregado</a:t>
            </a:r>
            <a:endParaRPr b="0" lang="es" sz="2400" spc="-1" strike="noStrike">
              <a:latin typeface="Arial"/>
            </a:endParaRPr>
          </a:p>
          <a:p>
            <a:pPr marL="45324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2. 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Cursos de buenos hábitos alimenticios impartidos</a:t>
            </a: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 </a:t>
            </a:r>
            <a:endParaRPr b="0" lang="es" sz="2400" spc="-1" strike="noStrike">
              <a:latin typeface="Arial"/>
            </a:endParaRPr>
          </a:p>
          <a:p>
            <a:pPr marL="453240">
              <a:lnSpc>
                <a:spcPct val="100000"/>
              </a:lnSpc>
            </a:pPr>
            <a:endParaRPr b="0" lang="es" sz="2400" spc="-1" strike="noStrike">
              <a:latin typeface="Arial"/>
            </a:endParaRPr>
          </a:p>
          <a:p>
            <a:pPr marL="27252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c) 1.Entrega de apoyos económicos para la alimentación</a:t>
            </a:r>
            <a:endParaRPr b="0" lang="es" sz="2400" spc="-1" strike="noStrike">
              <a:latin typeface="Arial"/>
            </a:endParaRPr>
          </a:p>
          <a:p>
            <a:pPr marL="453240">
              <a:lnSpc>
                <a:spcPct val="100000"/>
              </a:lnSpc>
            </a:pPr>
            <a:r>
              <a:rPr b="0" lang="es-MX" sz="2400" spc="-1" strike="noStrike">
                <a:solidFill>
                  <a:srgbClr val="2e3048"/>
                </a:solidFill>
                <a:latin typeface="Arial"/>
                <a:ea typeface="DM Sans"/>
              </a:rPr>
              <a:t>2. Impartición de cursos de buenos hábitos alimenticios </a:t>
            </a:r>
            <a:endParaRPr b="0" lang="e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2021-03-16T07:04:32Z</dcterms:created>
  <dc:creator>Shaha Zehra</dc:creator>
  <dc:description/>
  <dc:language>es-MX</dc:language>
  <cp:lastModifiedBy/>
  <cp:lastPrinted>2021-06-03T12:00:14Z</cp:lastPrinted>
  <dcterms:modified xsi:type="dcterms:W3CDTF">2021-06-03T15:16:58Z</dcterms:modified>
  <cp:revision>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0x0101004F4B7714501C5546916EF95E51013FDE</vt:lpwstr>
  </property>
</Properties>
</file>