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3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DM Sans" panose="020B0604020202020204" charset="0"/>
      <p:regular r:id="rId15"/>
      <p:bold r:id="rId16"/>
      <p:italic r:id="rId17"/>
      <p:boldItalic r:id="rId18"/>
    </p:embeddedFont>
    <p:embeddedFont>
      <p:font typeface="DM Sans Medium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2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seph%20Mung'atu\Downloads\Data%20analysis%20VUP%20Research%20objective%201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munyemana\Documents\documents\documents\Desktop\UNICEF%202018.19\Budget%20Briefs\BFP2021-2022\NCDA%20Fil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'Use of VUPDS'!$M$5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'Use of VUPDS'!$L$6:$L$16</c:f>
              <c:strCache>
                <c:ptCount val="11"/>
                <c:pt idx="0">
                  <c:v>To buy food</c:v>
                </c:pt>
                <c:pt idx="1">
                  <c:v>To buy Clothing</c:v>
                </c:pt>
                <c:pt idx="2">
                  <c:v>To pay medical expenses</c:v>
                </c:pt>
                <c:pt idx="3">
                  <c:v>To invest in Farming </c:v>
                </c:pt>
                <c:pt idx="4">
                  <c:v>To buy home utensils</c:v>
                </c:pt>
                <c:pt idx="5">
                  <c:v>To buy livestocks</c:v>
                </c:pt>
                <c:pt idx="6">
                  <c:v>To improve house</c:v>
                </c:pt>
                <c:pt idx="7">
                  <c:v>To make some saving</c:v>
                </c:pt>
                <c:pt idx="8">
                  <c:v>To cover Education cost</c:v>
                </c:pt>
                <c:pt idx="9">
                  <c:v>To support starting IGA</c:v>
                </c:pt>
                <c:pt idx="10">
                  <c:v>To inves in some assets</c:v>
                </c:pt>
              </c:strCache>
            </c:strRef>
          </c:cat>
          <c:val>
            <c:numRef>
              <c:f>'Use of VUPDS'!$M$6:$M$16</c:f>
              <c:numCache>
                <c:formatCode>General</c:formatCode>
                <c:ptCount val="11"/>
                <c:pt idx="0">
                  <c:v>98.2</c:v>
                </c:pt>
                <c:pt idx="1">
                  <c:v>75.400000000000006</c:v>
                </c:pt>
                <c:pt idx="2">
                  <c:v>63.5</c:v>
                </c:pt>
                <c:pt idx="3">
                  <c:v>60.5</c:v>
                </c:pt>
                <c:pt idx="4">
                  <c:v>51.2</c:v>
                </c:pt>
                <c:pt idx="5">
                  <c:v>41</c:v>
                </c:pt>
                <c:pt idx="6">
                  <c:v>25.7</c:v>
                </c:pt>
                <c:pt idx="7">
                  <c:v>17.7</c:v>
                </c:pt>
                <c:pt idx="8">
                  <c:v>10.5</c:v>
                </c:pt>
                <c:pt idx="9">
                  <c:v>2.7</c:v>
                </c:pt>
                <c:pt idx="10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32-4042-82AC-DC991B3202CB}"/>
            </c:ext>
          </c:extLst>
        </c:ser>
        <c:ser>
          <c:idx val="1"/>
          <c:order val="1"/>
          <c:tx>
            <c:strRef>
              <c:f>'Use of VUPDS'!$N$5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'Use of VUPDS'!$L$6:$L$16</c:f>
              <c:strCache>
                <c:ptCount val="11"/>
                <c:pt idx="0">
                  <c:v>To buy food</c:v>
                </c:pt>
                <c:pt idx="1">
                  <c:v>To buy Clothing</c:v>
                </c:pt>
                <c:pt idx="2">
                  <c:v>To pay medical expenses</c:v>
                </c:pt>
                <c:pt idx="3">
                  <c:v>To invest in Farming </c:v>
                </c:pt>
                <c:pt idx="4">
                  <c:v>To buy home utensils</c:v>
                </c:pt>
                <c:pt idx="5">
                  <c:v>To buy livestocks</c:v>
                </c:pt>
                <c:pt idx="6">
                  <c:v>To improve house</c:v>
                </c:pt>
                <c:pt idx="7">
                  <c:v>To make some saving</c:v>
                </c:pt>
                <c:pt idx="8">
                  <c:v>To cover Education cost</c:v>
                </c:pt>
                <c:pt idx="9">
                  <c:v>To support starting IGA</c:v>
                </c:pt>
                <c:pt idx="10">
                  <c:v>To inves in some assets</c:v>
                </c:pt>
              </c:strCache>
            </c:strRef>
          </c:cat>
          <c:val>
            <c:numRef>
              <c:f>'Use of VUPDS'!$N$6:$N$16</c:f>
              <c:numCache>
                <c:formatCode>General</c:formatCode>
                <c:ptCount val="11"/>
                <c:pt idx="0">
                  <c:v>1.8</c:v>
                </c:pt>
                <c:pt idx="1">
                  <c:v>24.6</c:v>
                </c:pt>
                <c:pt idx="2">
                  <c:v>36.5</c:v>
                </c:pt>
                <c:pt idx="3">
                  <c:v>39.5</c:v>
                </c:pt>
                <c:pt idx="4">
                  <c:v>48.8</c:v>
                </c:pt>
                <c:pt idx="5">
                  <c:v>59</c:v>
                </c:pt>
                <c:pt idx="6">
                  <c:v>74.3</c:v>
                </c:pt>
                <c:pt idx="7">
                  <c:v>82.3</c:v>
                </c:pt>
                <c:pt idx="8">
                  <c:v>89.5</c:v>
                </c:pt>
                <c:pt idx="9">
                  <c:v>97.3</c:v>
                </c:pt>
                <c:pt idx="10">
                  <c:v>98.5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32-4042-82AC-DC991B3202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27059832"/>
        <c:axId val="-2127053336"/>
      </c:barChart>
      <c:catAx>
        <c:axId val="-21270598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Use of VUP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27053336"/>
        <c:crosses val="autoZero"/>
        <c:auto val="1"/>
        <c:lblAlgn val="ctr"/>
        <c:lblOffset val="100"/>
        <c:noMultiLvlLbl val="0"/>
      </c:catAx>
      <c:valAx>
        <c:axId val="-212705333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27059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5">
          <a:lumMod val="40000"/>
          <a:lumOff val="60000"/>
        </a:schemeClr>
      </a:solidFill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Sheet4!$C$4</c:f>
              <c:strCache>
                <c:ptCount val="1"/>
                <c:pt idx="0">
                  <c:v>No      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Sheet4!$B$5:$B$10</c:f>
              <c:strCache>
                <c:ptCount val="6"/>
                <c:pt idx="0">
                  <c:v>Married</c:v>
                </c:pt>
                <c:pt idx="1">
                  <c:v>Divorce</c:v>
                </c:pt>
                <c:pt idx="2">
                  <c:v>Single</c:v>
                </c:pt>
                <c:pt idx="3">
                  <c:v>Widow</c:v>
                </c:pt>
                <c:pt idx="4">
                  <c:v>Male</c:v>
                </c:pt>
                <c:pt idx="5">
                  <c:v>Female</c:v>
                </c:pt>
              </c:strCache>
            </c:strRef>
          </c:cat>
          <c:val>
            <c:numRef>
              <c:f>Sheet4!$C$5:$C$10</c:f>
              <c:numCache>
                <c:formatCode>0.0%</c:formatCode>
                <c:ptCount val="6"/>
                <c:pt idx="0">
                  <c:v>0.871</c:v>
                </c:pt>
                <c:pt idx="1">
                  <c:v>0.70599999999999996</c:v>
                </c:pt>
                <c:pt idx="2">
                  <c:v>0.77100000000000002</c:v>
                </c:pt>
                <c:pt idx="3">
                  <c:v>0.60799999999999998</c:v>
                </c:pt>
                <c:pt idx="4">
                  <c:v>0.83799999999999997</c:v>
                </c:pt>
                <c:pt idx="5">
                  <c:v>0.64700000000000002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E2-4E26-B9D0-27B40F7D739F}"/>
            </c:ext>
          </c:extLst>
        </c:ser>
        <c:ser>
          <c:idx val="1"/>
          <c:order val="1"/>
          <c:tx>
            <c:strRef>
              <c:f>Sheet4!$D$4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tx2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Sheet4!$B$5:$B$10</c:f>
              <c:strCache>
                <c:ptCount val="6"/>
                <c:pt idx="0">
                  <c:v>Married</c:v>
                </c:pt>
                <c:pt idx="1">
                  <c:v>Divorce</c:v>
                </c:pt>
                <c:pt idx="2">
                  <c:v>Single</c:v>
                </c:pt>
                <c:pt idx="3">
                  <c:v>Widow</c:v>
                </c:pt>
                <c:pt idx="4">
                  <c:v>Male</c:v>
                </c:pt>
                <c:pt idx="5">
                  <c:v>Female</c:v>
                </c:pt>
              </c:strCache>
            </c:strRef>
          </c:cat>
          <c:val>
            <c:numRef>
              <c:f>Sheet4!$D$5:$D$10</c:f>
              <c:numCache>
                <c:formatCode>0.0%</c:formatCode>
                <c:ptCount val="6"/>
                <c:pt idx="0">
                  <c:v>0.129</c:v>
                </c:pt>
                <c:pt idx="1">
                  <c:v>0.29399999999999998</c:v>
                </c:pt>
                <c:pt idx="2">
                  <c:v>0.22900000000000001</c:v>
                </c:pt>
                <c:pt idx="3">
                  <c:v>0.39200000000000002</c:v>
                </c:pt>
                <c:pt idx="4">
                  <c:v>0.16200000000000001</c:v>
                </c:pt>
                <c:pt idx="5">
                  <c:v>0.35299999999999998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E2-4E26-B9D0-27B40F7D73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5533296"/>
        <c:axId val="1888128416"/>
      </c:barChart>
      <c:catAx>
        <c:axId val="1553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8128416"/>
        <c:crosses val="autoZero"/>
        <c:auto val="1"/>
        <c:lblAlgn val="ctr"/>
        <c:lblOffset val="100"/>
        <c:noMultiLvlLbl val="0"/>
      </c:catAx>
      <c:valAx>
        <c:axId val="188812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33296"/>
        <c:crosses val="autoZero"/>
        <c:crossBetween val="between"/>
      </c:valAx>
      <c:spPr>
        <a:noFill/>
        <a:ln>
          <a:solidFill>
            <a:schemeClr val="accent5">
              <a:lumMod val="20000"/>
              <a:lumOff val="8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d6e87af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d6e87af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7550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 descr="Uma imagem com preto&#10;&#10;Descrição gerada automaticamente"/>
          <p:cNvPicPr preferRelativeResize="0"/>
          <p:nvPr/>
        </p:nvPicPr>
        <p:blipFill rotWithShape="1">
          <a:blip r:embed="rId3">
            <a:alphaModFix amt="71000"/>
          </a:blip>
          <a:srcRect/>
          <a:stretch/>
        </p:blipFill>
        <p:spPr>
          <a:xfrm rot="-5400000">
            <a:off x="7500729" y="-2"/>
            <a:ext cx="4691271" cy="46912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>
            <a:off x="357809" y="370371"/>
            <a:ext cx="5498512" cy="2710799"/>
            <a:chOff x="178904" y="304735"/>
            <a:chExt cx="4312889" cy="2126280"/>
          </a:xfrm>
        </p:grpSpPr>
        <p:pic>
          <p:nvPicPr>
            <p:cNvPr id="14" name="Google Shape;14;p2" descr="Uma imagem com texto, ClipArt&#10;&#10;Descrição gerada automaticament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20347" y="782157"/>
              <a:ext cx="2371446" cy="10794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2" descr="Uma imagem com gráficos de vetor, aeronaves&#10;&#10;Descrição gerada automaticamente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8904" y="304735"/>
              <a:ext cx="2126280" cy="21262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" name="Google Shape;16;p2" descr="Uma imagem com texto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68000" y="5311840"/>
            <a:ext cx="1331843" cy="133184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DM Sans Medium"/>
              <a:buNone/>
              <a:defRPr sz="5400" b="1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e Objeto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0"/>
            <a:ext cx="12192000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838200" y="1650176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838199" y="2813055"/>
            <a:ext cx="10515599" cy="368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 l="675" t="79275" r="51517"/>
          <a:stretch/>
        </p:blipFill>
        <p:spPr>
          <a:xfrm>
            <a:off x="248479" y="188770"/>
            <a:ext cx="2932044" cy="1227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 descr="Uma imagem com preto&#10;&#10;Descrição gerada automaticamente"/>
          <p:cNvPicPr preferRelativeResize="0"/>
          <p:nvPr/>
        </p:nvPicPr>
        <p:blipFill rotWithShape="1">
          <a:blip r:embed="rId3">
            <a:alphaModFix amt="71000"/>
          </a:blip>
          <a:srcRect/>
          <a:stretch/>
        </p:blipFill>
        <p:spPr>
          <a:xfrm rot="-7675587">
            <a:off x="4747920" y="-2063654"/>
            <a:ext cx="4665765" cy="466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 descr="Uma imagem com text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16227" y="152799"/>
            <a:ext cx="1110728" cy="1110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 e Objeto">
  <p:cSld name="2_Título e Objet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 rot="-5400000">
            <a:off x="-2720838" y="2720836"/>
            <a:ext cx="6858001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878496" y="2067620"/>
            <a:ext cx="9452113" cy="44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67989" t="79275" r="247"/>
          <a:stretch/>
        </p:blipFill>
        <p:spPr>
          <a:xfrm>
            <a:off x="10336696" y="210666"/>
            <a:ext cx="1716157" cy="108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 descr="Uma imagem com pre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204311">
            <a:off x="-1187982" y="1347451"/>
            <a:ext cx="3353149" cy="335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 descr="Uma imagem com text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9335" y="5515994"/>
            <a:ext cx="1110728" cy="1110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 descr="Uma imagem com gráficos de vetor, aeronaves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249" y="186145"/>
            <a:ext cx="1281826" cy="128182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/>
          <p:nvPr/>
        </p:nvSpPr>
        <p:spPr>
          <a:xfrm>
            <a:off x="10217426" y="337930"/>
            <a:ext cx="52019" cy="765313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e Objeto">
  <p:cSld name="3_Título e Objet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 descr="Uma imagem com texto, símbol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1522" y="175903"/>
            <a:ext cx="803412" cy="80341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526775" y="1426265"/>
            <a:ext cx="11092069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526775" y="2589144"/>
            <a:ext cx="11092068" cy="385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3">
            <a:alphaModFix/>
          </a:blip>
          <a:srcRect l="52193" t="79275"/>
          <a:stretch/>
        </p:blipFill>
        <p:spPr>
          <a:xfrm>
            <a:off x="168965" y="89835"/>
            <a:ext cx="2397725" cy="10038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Google Shape;40;p5"/>
          <p:cNvCxnSpPr/>
          <p:nvPr/>
        </p:nvCxnSpPr>
        <p:spPr>
          <a:xfrm>
            <a:off x="168965" y="1124613"/>
            <a:ext cx="11815969" cy="0"/>
          </a:xfrm>
          <a:prstGeom prst="straightConnector1">
            <a:avLst/>
          </a:prstGeom>
          <a:noFill/>
          <a:ln w="9525" cap="flat" cmpd="sng">
            <a:solidFill>
              <a:srgbClr val="2E3048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cção" type="secHead">
  <p:cSld name="SECTION_HEADER">
    <p:bg>
      <p:bgPr>
        <a:solidFill>
          <a:srgbClr val="2E3048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7" descr="Uma imagem com objeto de exterior, aranha, céu noturno&#10;&#10;Descrição gerada automaticamente"/>
          <p:cNvPicPr preferRelativeResize="0"/>
          <p:nvPr/>
        </p:nvPicPr>
        <p:blipFill rotWithShape="1">
          <a:blip r:embed="rId2">
            <a:alphaModFix amt="32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999988" y="2179669"/>
            <a:ext cx="8372612" cy="149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M Sans Medium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999988" y="3886200"/>
            <a:ext cx="8372612" cy="1357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51" name="Google Shape;51;p7" descr="Uma imagem com pre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485774">
            <a:off x="8365760" y="792728"/>
            <a:ext cx="5809261" cy="5809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o de Título">
  <p:cSld name="1_Diapositivo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8" descr="Uma imagem com tex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5479" y="357440"/>
            <a:ext cx="1331843" cy="1331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8"/>
          <p:cNvPicPr preferRelativeResize="0"/>
          <p:nvPr/>
        </p:nvPicPr>
        <p:blipFill rotWithShape="1">
          <a:blip r:embed="rId4">
            <a:alphaModFix/>
          </a:blip>
          <a:srcRect t="64275" b="23054"/>
          <a:stretch/>
        </p:blipFill>
        <p:spPr>
          <a:xfrm>
            <a:off x="-145156" y="4601816"/>
            <a:ext cx="12589598" cy="2256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7" name="Google Shape;57;p9" descr="Uma imagem com texto, símbol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1522" y="5795653"/>
            <a:ext cx="803412" cy="80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9"/>
          <p:cNvPicPr preferRelativeResize="0"/>
          <p:nvPr/>
        </p:nvPicPr>
        <p:blipFill rotWithShape="1">
          <a:blip r:embed="rId3">
            <a:alphaModFix/>
          </a:blip>
          <a:srcRect l="52193" t="79275"/>
          <a:stretch/>
        </p:blipFill>
        <p:spPr>
          <a:xfrm>
            <a:off x="168965" y="5709585"/>
            <a:ext cx="2397725" cy="1003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4000"/>
              <a:buFont typeface="DM Sans Medium"/>
              <a:buNone/>
              <a:defRPr sz="4000" b="1" i="0" u="none" strike="noStrike" cap="none">
                <a:solidFill>
                  <a:srgbClr val="2E3048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ctrTitle"/>
          </p:nvPr>
        </p:nvSpPr>
        <p:spPr>
          <a:xfrm>
            <a:off x="1007165" y="2957489"/>
            <a:ext cx="9914264" cy="174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/>
            <a:r>
              <a:rPr lang="en-US" sz="2400" dirty="0"/>
              <a:t>Data Science in Monitoring Government social safety net programmes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•Cases from the findings on the impact of Vision </a:t>
            </a:r>
            <a:r>
              <a:rPr lang="en-US" sz="2400" dirty="0" err="1"/>
              <a:t>Umurenge</a:t>
            </a:r>
            <a:r>
              <a:rPr lang="en-US" sz="2400" dirty="0"/>
              <a:t> Programme (VUP) on household’s financial behaviour in Rwanda study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79329-35A3-4369-8CFC-115645C9A4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65" y="4613097"/>
            <a:ext cx="9144000" cy="114014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By Munyemana Emmanuel (</a:t>
            </a:r>
            <a:r>
              <a:rPr lang="en-US" dirty="0" err="1"/>
              <a:t>PhDc</a:t>
            </a:r>
            <a:r>
              <a:rPr lang="en-US" dirty="0"/>
              <a:t>, </a:t>
            </a:r>
            <a:r>
              <a:rPr lang="en-US" dirty="0" err="1"/>
              <a:t>Msc</a:t>
            </a:r>
            <a:r>
              <a:rPr lang="en-US" dirty="0"/>
              <a:t>/MPP)</a:t>
            </a:r>
          </a:p>
          <a:p>
            <a:r>
              <a:rPr lang="en-US" dirty="0"/>
              <a:t>African Center of Excellence in Data Science</a:t>
            </a:r>
          </a:p>
          <a:p>
            <a:r>
              <a:rPr lang="en-US" dirty="0"/>
              <a:t>Kigali 01/June/2021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1007165" y="3173247"/>
            <a:ext cx="6379954" cy="791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Outline</a:t>
            </a:r>
            <a:endParaRPr dirty="0"/>
          </a:p>
        </p:txBody>
      </p:sp>
      <p:sp>
        <p:nvSpPr>
          <p:cNvPr id="71" name="Google Shape;71;p12"/>
          <p:cNvSpPr txBox="1">
            <a:spLocks noGrp="1"/>
          </p:cNvSpPr>
          <p:nvPr>
            <p:ph type="subTitle" idx="1"/>
          </p:nvPr>
        </p:nvSpPr>
        <p:spPr>
          <a:xfrm>
            <a:off x="842778" y="3883396"/>
            <a:ext cx="9144000" cy="225027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45720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Trends of VUP Beneficiaries (sample data)</a:t>
            </a:r>
          </a:p>
          <a:p>
            <a:pPr lvl="0" indent="-45720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What do data show?</a:t>
            </a:r>
          </a:p>
          <a:p>
            <a:pPr lvl="0" indent="-45720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Role of data science in Safety net programme monitoring and evaluation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>
            <a:off x="3061699" y="191246"/>
            <a:ext cx="7489861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n-GB" dirty="0">
                <a:solidFill>
                  <a:schemeClr val="bg1"/>
                </a:solidFill>
              </a:rPr>
              <a:t>Trend of VUP programmes beneficiaries: EICV Sample data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6FFBDB-FF1D-4B7F-ACC8-3EF227A666C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9" y="1870066"/>
            <a:ext cx="7489861" cy="39656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77EA6A-5D0D-41EF-B8E0-05FB57CD72A5}"/>
              </a:ext>
            </a:extLst>
          </p:cNvPr>
          <p:cNvSpPr txBox="1"/>
          <p:nvPr/>
        </p:nvSpPr>
        <p:spPr>
          <a:xfrm>
            <a:off x="8383712" y="1726227"/>
            <a:ext cx="3298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SD: Direct Support </a:t>
            </a:r>
          </a:p>
          <a:p>
            <a:r>
              <a:rPr lang="en-US" sz="2000" dirty="0"/>
              <a:t>FS: Financial Support </a:t>
            </a:r>
          </a:p>
          <a:p>
            <a:r>
              <a:rPr lang="en-US" sz="2000" dirty="0"/>
              <a:t>PW: Public 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57E9D7-8F83-46E6-870A-E6DEA15E9359}"/>
              </a:ext>
            </a:extLst>
          </p:cNvPr>
          <p:cNvSpPr txBox="1"/>
          <p:nvPr/>
        </p:nvSpPr>
        <p:spPr>
          <a:xfrm>
            <a:off x="7794660" y="3221617"/>
            <a:ext cx="4243231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Social Safety net, refers to the support given to </a:t>
            </a:r>
            <a:r>
              <a:rPr lang="en-US" b="1" dirty="0"/>
              <a:t>low income </a:t>
            </a:r>
            <a:r>
              <a:rPr lang="en-US" dirty="0"/>
              <a:t>and </a:t>
            </a:r>
            <a:r>
              <a:rPr lang="en-US" b="1" dirty="0"/>
              <a:t>vulnerable</a:t>
            </a:r>
            <a:r>
              <a:rPr lang="en-US" dirty="0"/>
              <a:t> people to mitigate the effort of </a:t>
            </a:r>
            <a:r>
              <a:rPr lang="en-US" b="1" dirty="0"/>
              <a:t>market failure </a:t>
            </a:r>
            <a:r>
              <a:rPr lang="en-US" dirty="0"/>
              <a:t>in purely model of economic </a:t>
            </a:r>
            <a:r>
              <a:rPr lang="en-US" b="1" dirty="0"/>
              <a:t>resources allocations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SSN foster poverty reduction and ensure inclusive growth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>
            <a:spLocks noGrp="1"/>
          </p:cNvSpPr>
          <p:nvPr>
            <p:ph type="title"/>
          </p:nvPr>
        </p:nvSpPr>
        <p:spPr>
          <a:xfrm>
            <a:off x="1878496" y="126788"/>
            <a:ext cx="8179904" cy="78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n-US" dirty="0"/>
              <a:t>What the EICV Data show (1)</a:t>
            </a:r>
            <a:endParaRPr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4B0F33E-7683-423A-B2F2-394FA3593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214863"/>
              </p:ext>
            </p:extLst>
          </p:nvPr>
        </p:nvGraphicFramePr>
        <p:xfrm>
          <a:off x="1592495" y="1181529"/>
          <a:ext cx="9945387" cy="49679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9087">
                  <a:extLst>
                    <a:ext uri="{9D8B030D-6E8A-4147-A177-3AD203B41FA5}">
                      <a16:colId xmlns:a16="http://schemas.microsoft.com/office/drawing/2014/main" val="1481882356"/>
                    </a:ext>
                  </a:extLst>
                </a:gridCol>
                <a:gridCol w="1141742">
                  <a:extLst>
                    <a:ext uri="{9D8B030D-6E8A-4147-A177-3AD203B41FA5}">
                      <a16:colId xmlns:a16="http://schemas.microsoft.com/office/drawing/2014/main" val="898041290"/>
                    </a:ext>
                  </a:extLst>
                </a:gridCol>
                <a:gridCol w="1458067">
                  <a:extLst>
                    <a:ext uri="{9D8B030D-6E8A-4147-A177-3AD203B41FA5}">
                      <a16:colId xmlns:a16="http://schemas.microsoft.com/office/drawing/2014/main" val="1103759618"/>
                    </a:ext>
                  </a:extLst>
                </a:gridCol>
                <a:gridCol w="1299146">
                  <a:extLst>
                    <a:ext uri="{9D8B030D-6E8A-4147-A177-3AD203B41FA5}">
                      <a16:colId xmlns:a16="http://schemas.microsoft.com/office/drawing/2014/main" val="3181713463"/>
                    </a:ext>
                  </a:extLst>
                </a:gridCol>
                <a:gridCol w="1197291">
                  <a:extLst>
                    <a:ext uri="{9D8B030D-6E8A-4147-A177-3AD203B41FA5}">
                      <a16:colId xmlns:a16="http://schemas.microsoft.com/office/drawing/2014/main" val="1629955320"/>
                    </a:ext>
                  </a:extLst>
                </a:gridCol>
                <a:gridCol w="1112731">
                  <a:extLst>
                    <a:ext uri="{9D8B030D-6E8A-4147-A177-3AD203B41FA5}">
                      <a16:colId xmlns:a16="http://schemas.microsoft.com/office/drawing/2014/main" val="2540583589"/>
                    </a:ext>
                  </a:extLst>
                </a:gridCol>
                <a:gridCol w="1147323">
                  <a:extLst>
                    <a:ext uri="{9D8B030D-6E8A-4147-A177-3AD203B41FA5}">
                      <a16:colId xmlns:a16="http://schemas.microsoft.com/office/drawing/2014/main" val="2622615105"/>
                    </a:ext>
                  </a:extLst>
                </a:gridCol>
              </a:tblGrid>
              <a:tr h="52812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Indicators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Valid Sample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Mean (FRW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Median (FRW)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±SE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Minimum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Maximum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73534416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HH-Consumption 2013-14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1632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208,668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166,809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176,440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21,351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2,894,943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91393530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HH-Consumption 2016-17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1632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237,357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190,027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192,093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18,228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2,931,920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79307289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VUP PW Income 2013-14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54,210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43,000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48,668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201,600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25862787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VUP PW Income 2016-17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124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136050.8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128500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77641.72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375000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58314029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VUP DS  Income 2013-14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125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138,176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120,000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82,811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14,000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412,500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55279889"/>
                  </a:ext>
                </a:extLst>
              </a:tr>
              <a:tr h="2265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VUP Direct Payment 2016-17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334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143,991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96,000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166,890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10800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2,016,000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49100332"/>
                  </a:ext>
                </a:extLst>
              </a:tr>
              <a:tr h="4494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Education Expenditure 2013-14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117,706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4,750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683,700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6,000,494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57694270"/>
                  </a:ext>
                </a:extLst>
              </a:tr>
              <a:tr h="4494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Education expenditure 2016-17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1642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1,717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37,180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75600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1,000,000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82808508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Amount saved 2013-14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216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18,753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1,739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76,405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700,700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89529861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Annual Savings 2016-17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590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10,118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5,000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35,990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75600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653,750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32948813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Savings -Village groups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4,701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1,600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12,792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120,000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19565277"/>
                  </a:ext>
                </a:extLst>
              </a:tr>
              <a:tr h="4494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Cash transfers sent out 2013-14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473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19,230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3,000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67,258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4700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960,000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10745169"/>
                  </a:ext>
                </a:extLst>
              </a:tr>
              <a:tr h="4494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Cash transfers sent out 2016-17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1540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12,240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52344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1000000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10820084"/>
                  </a:ext>
                </a:extLst>
              </a:tr>
              <a:tr h="1571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Public Work payments monthly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13,605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12,850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7,764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37,500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64713925"/>
                  </a:ext>
                </a:extLst>
              </a:tr>
              <a:tr h="2189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Monthly DS average FRW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17,645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12,000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17,640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1,200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168,000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07566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C0B2ECA-7123-4F83-9D7C-F26D69372D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8414322"/>
              </p:ext>
            </p:extLst>
          </p:nvPr>
        </p:nvGraphicFramePr>
        <p:xfrm>
          <a:off x="636997" y="1205159"/>
          <a:ext cx="10233061" cy="442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82;p14">
            <a:extLst>
              <a:ext uri="{FF2B5EF4-FFF2-40B4-BE49-F238E27FC236}">
                <a16:creationId xmlns:a16="http://schemas.microsoft.com/office/drawing/2014/main" id="{28B9E147-E1B0-4A08-85B3-8E6B140255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7413" y="137062"/>
            <a:ext cx="8179904" cy="78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n-US" dirty="0"/>
              <a:t>What do the EICV Data show (2)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33015C5-5AAB-46A5-92DB-6886DBAC2C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998693"/>
              </p:ext>
            </p:extLst>
          </p:nvPr>
        </p:nvGraphicFramePr>
        <p:xfrm>
          <a:off x="500009" y="1523750"/>
          <a:ext cx="6702175" cy="4164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8B80DBA-EE47-44C3-A14E-6143FFB10AD6}"/>
              </a:ext>
            </a:extLst>
          </p:cNvPr>
          <p:cNvSpPr txBox="1"/>
          <p:nvPr/>
        </p:nvSpPr>
        <p:spPr>
          <a:xfrm>
            <a:off x="7726167" y="2105561"/>
            <a:ext cx="3657600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Gap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Financial behaviors are heterogeneous across different categories of the beneficiaries ,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Reliance on survey data  which suffer from time lag</a:t>
            </a:r>
          </a:p>
        </p:txBody>
      </p:sp>
      <p:sp>
        <p:nvSpPr>
          <p:cNvPr id="5" name="Google Shape;82;p14">
            <a:extLst>
              <a:ext uri="{FF2B5EF4-FFF2-40B4-BE49-F238E27FC236}">
                <a16:creationId xmlns:a16="http://schemas.microsoft.com/office/drawing/2014/main" id="{DCDA36FE-0D4B-419A-A0AE-8E0E1575CE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7413" y="137062"/>
            <a:ext cx="8179904" cy="78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n-US" dirty="0"/>
              <a:t>What do the EICV Data show (3)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0692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301344" y="124837"/>
            <a:ext cx="10137199" cy="149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M Sans Medium"/>
              <a:buNone/>
            </a:pPr>
            <a:r>
              <a:rPr lang="en-GB" sz="4000" dirty="0"/>
              <a:t>Contribution of data science in safety net monitoring and evaluation </a:t>
            </a:r>
            <a:endParaRPr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BEA2D5-0667-4A8E-8961-453882360F01}"/>
              </a:ext>
            </a:extLst>
          </p:cNvPr>
          <p:cNvSpPr txBox="1"/>
          <p:nvPr/>
        </p:nvSpPr>
        <p:spPr>
          <a:xfrm>
            <a:off x="575353" y="1993187"/>
            <a:ext cx="9308386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SzPts val="4800"/>
            </a:pPr>
            <a:r>
              <a:rPr lang="en-US" sz="2500" b="1" dirty="0">
                <a:solidFill>
                  <a:schemeClr val="bg1"/>
                </a:solidFill>
                <a:latin typeface="DM Sans Medium"/>
                <a:sym typeface="DM Sans Medium"/>
              </a:rPr>
              <a:t>Data science is powerful  and has state of the arts tools to foster real time  monitoring through multifaceted and multi-layers data collection, data storage, data analysis and data reporting for timely decision making</a:t>
            </a:r>
          </a:p>
          <a:p>
            <a:pPr>
              <a:spcAft>
                <a:spcPts val="1200"/>
              </a:spcAft>
              <a:buSzPts val="4800"/>
            </a:pPr>
            <a:r>
              <a:rPr lang="en-US" sz="2500" b="1" dirty="0">
                <a:solidFill>
                  <a:schemeClr val="bg1"/>
                </a:solidFill>
                <a:latin typeface="DM Sans Medium"/>
                <a:sym typeface="DM Sans Medium"/>
              </a:rPr>
              <a:t>Data science will contribute  to preventions of funds leakages (payment process) and  improve monitoring thus, improve social safety Governance framework</a:t>
            </a:r>
          </a:p>
          <a:p>
            <a:pPr>
              <a:spcAft>
                <a:spcPts val="1200"/>
              </a:spcAft>
              <a:buSzPts val="4800"/>
            </a:pPr>
            <a:r>
              <a:rPr lang="en-US" sz="2500" b="1" dirty="0">
                <a:solidFill>
                  <a:schemeClr val="bg1"/>
                </a:solidFill>
                <a:latin typeface="DM Sans Medium"/>
                <a:sym typeface="DM Sans Medium"/>
              </a:rPr>
              <a:t>Data science is instrumental in enabling timely payment and establishing tools for social safety net expenditure monitoring by linking, (</a:t>
            </a:r>
            <a:r>
              <a:rPr lang="en-US" sz="2500" b="1" dirty="0" err="1">
                <a:solidFill>
                  <a:schemeClr val="bg1"/>
                </a:solidFill>
                <a:latin typeface="DM Sans Medium"/>
                <a:sym typeface="DM Sans Medium"/>
              </a:rPr>
              <a:t>i</a:t>
            </a:r>
            <a:r>
              <a:rPr lang="en-US" sz="2500" b="1" dirty="0">
                <a:solidFill>
                  <a:schemeClr val="bg1"/>
                </a:solidFill>
                <a:latin typeface="DM Sans Medium"/>
                <a:sym typeface="DM Sans Medium"/>
              </a:rPr>
              <a:t>) demand (beneficiaries),  (ii) supply (the government) and  (iii) the impact (wellbeing)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1B862B-A578-4844-AA77-642E1313EF8C}"/>
              </a:ext>
            </a:extLst>
          </p:cNvPr>
          <p:cNvSpPr txBox="1"/>
          <p:nvPr/>
        </p:nvSpPr>
        <p:spPr>
          <a:xfrm>
            <a:off x="2856216" y="1726059"/>
            <a:ext cx="3904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</a:rPr>
              <a:t>Thank You!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464</Words>
  <Application>Microsoft Office PowerPoint</Application>
  <PresentationFormat>Widescreen</PresentationFormat>
  <Paragraphs>139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DM Sans</vt:lpstr>
      <vt:lpstr>Times New Roman</vt:lpstr>
      <vt:lpstr>DM Sans Medium</vt:lpstr>
      <vt:lpstr>Tema do Office</vt:lpstr>
      <vt:lpstr>Data Science in Monitoring Government social safety net programmes  •Cases from the findings on the impact of Vision Umurenge Programme (VUP) on household’s financial behaviour in Rwanda study </vt:lpstr>
      <vt:lpstr>Outline</vt:lpstr>
      <vt:lpstr>Trend of VUP programmes beneficiaries: EICV Sample data</vt:lpstr>
      <vt:lpstr>What the EICV Data show (1)</vt:lpstr>
      <vt:lpstr>What do the EICV Data show (2)</vt:lpstr>
      <vt:lpstr>What do the EICV Data show (3)</vt:lpstr>
      <vt:lpstr>Contribution of data science in safety net monitoring and evaluation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your title here</dc:title>
  <dc:creator>Emmanuel Munyemana</dc:creator>
  <cp:lastModifiedBy>Janvier</cp:lastModifiedBy>
  <cp:revision>12</cp:revision>
  <dcterms:modified xsi:type="dcterms:W3CDTF">2021-06-01T10:56:48Z</dcterms:modified>
</cp:coreProperties>
</file>