
<file path=[Content_Types].xml><?xml version="1.0" encoding="utf-8"?>
<Types xmlns="http://schemas.openxmlformats.org/package/2006/content-types">
  <Default ContentType="image/jpeg" Extension="jpg"/>
  <Default ContentType="application/vnd.openxmlformats-officedocument.spreadsheetml.sheet" Extension="xlsx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86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8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84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79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83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8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80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87.xml"/>
  <Override ContentType="application/vnd.openxmlformats-officedocument.presentationml.slide+xml" PartName="/ppt/slides/slide74.xml"/>
  <Override ContentType="application/vnd.openxmlformats-officedocument.presentationml.slide+xml" PartName="/ppt/slides/slide88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ms-office.chartcolorstyle+xml" PartName="/ppt/charts/colors1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drawingml.chart+xml" PartName="/ppt/charts/chart1.xml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84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8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8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87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8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themeOverride+xml" PartName="/ppt/theme/themeOverride1.xml"/>
  <Override ContentType="application/binary" PartName="/ppt/metadata"/>
  <Override ContentType="application/vnd.openxmlformats-officedocument.presentationml.notesMaster+xml" PartName="/ppt/notesMasters/notesMaster1.xml"/>
  <Override ContentType="application/vnd.ms-office.chartstyle+xml" PartName="/ppt/charts/style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4"/>
    <p:sldMasterId id="2147483652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  <p:sldId id="339" r:id="rId90"/>
    <p:sldId id="340" r:id="rId91"/>
    <p:sldId id="341" r:id="rId92"/>
    <p:sldId id="342" r:id="rId93"/>
    <p:sldId id="343" r:id="rId94"/>
  </p:sldIdLst>
  <p:sldSz cy="6858000" cx="12192000"/>
  <p:notesSz cx="7023100" cy="9309100"/>
  <p:embeddedFontLst>
    <p:embeddedFont>
      <p:font typeface="Helvetica Neue"/>
      <p:regular r:id="rId95"/>
      <p:bold r:id="rId96"/>
      <p:italic r:id="rId97"/>
      <p:boldItalic r:id="rId98"/>
    </p:embeddedFont>
    <p:embeddedFont>
      <p:font typeface="Helvetica Neue Light"/>
      <p:regular r:id="rId99"/>
      <p:bold r:id="rId100"/>
      <p:italic r:id="rId101"/>
      <p:boldItalic r:id="rId10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846">
          <p15:clr>
            <a:srgbClr val="A4A3A4"/>
          </p15:clr>
        </p15:guide>
        <p15:guide id="2" pos="5065">
          <p15:clr>
            <a:srgbClr val="A4A3A4"/>
          </p15:clr>
        </p15:guide>
        <p15:guide id="3" orient="horz" pos="73">
          <p15:clr>
            <a:srgbClr val="A4A3A4"/>
          </p15:clr>
        </p15:guide>
        <p15:guide id="4" orient="horz" pos="4020">
          <p15:clr>
            <a:srgbClr val="A4A3A4"/>
          </p15:clr>
        </p15:guide>
        <p15:guide id="5" pos="347">
          <p15:clr>
            <a:srgbClr val="A4A3A4"/>
          </p15:clr>
        </p15:guide>
        <p15:guide id="6" pos="2615">
          <p15:clr>
            <a:srgbClr val="A4A3A4"/>
          </p15:clr>
        </p15:guide>
        <p15:guide id="7" pos="7378">
          <p15:clr>
            <a:srgbClr val="A4A3A4"/>
          </p15:clr>
        </p15:guide>
        <p15:guide id="8" orient="horz" pos="890">
          <p15:clr>
            <a:srgbClr val="A4A3A4"/>
          </p15:clr>
        </p15:guide>
        <p15:guide id="9" pos="2479">
          <p15:clr>
            <a:srgbClr val="A4A3A4"/>
          </p15:clr>
        </p15:guide>
        <p15:guide id="10" orient="horz" pos="3680">
          <p15:clr>
            <a:srgbClr val="A4A3A4"/>
          </p15:clr>
        </p15:guide>
        <p15:guide id="11" pos="5201">
          <p15:clr>
            <a:srgbClr val="A4A3A4"/>
          </p15:clr>
        </p15:guide>
        <p15:guide id="12" orient="horz" pos="1434">
          <p15:clr>
            <a:srgbClr val="A4A3A4"/>
          </p15:clr>
        </p15:guide>
        <p15:guide id="13" orient="horz" pos="3294">
          <p15:clr>
            <a:srgbClr val="A4A3A4"/>
          </p15:clr>
        </p15:guide>
        <p15:guide id="14" pos="3840">
          <p15:clr>
            <a:srgbClr val="A4A3A4"/>
          </p15:clr>
        </p15:guide>
        <p15:guide id="15" orient="horz" pos="1162">
          <p15:clr>
            <a:srgbClr val="A4A3A4"/>
          </p15:clr>
        </p15:guide>
        <p15:guide id="16" pos="3498">
          <p15:clr>
            <a:srgbClr val="A4A3A4"/>
          </p15:clr>
        </p15:guide>
        <p15:guide id="17" pos="4176">
          <p15:clr>
            <a:srgbClr val="A4A3A4"/>
          </p15:clr>
        </p15:guide>
      </p15:sldGuideLst>
    </p:ext>
    <p:ext uri="{2D200454-40CA-4A62-9FC3-DE9A4176ACB9}">
      <p15:notesGuideLst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  <p:ext uri="GoogleSlidesCustomDataVersion2">
      <go:slidesCustomData xmlns:go="http://customooxmlschemas.google.com/" r:id="rId103" roundtripDataSignature="AMtx7mhlJ2upwc2b9iHf9lQCw8UV91ttv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846"/>
        <p:guide pos="5065"/>
        <p:guide pos="73" orient="horz"/>
        <p:guide pos="4020" orient="horz"/>
        <p:guide pos="347"/>
        <p:guide pos="2615"/>
        <p:guide pos="7378"/>
        <p:guide pos="890" orient="horz"/>
        <p:guide pos="2479"/>
        <p:guide pos="3680" orient="horz"/>
        <p:guide pos="5201"/>
        <p:guide pos="1434" orient="horz"/>
        <p:guide pos="3294" orient="horz"/>
        <p:guide pos="3840"/>
        <p:guide pos="1162" orient="horz"/>
        <p:guide pos="3498"/>
        <p:guide pos="4176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932" orient="horz"/>
        <p:guide pos="2212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103" Type="http://customschemas.google.com/relationships/presentationmetadata" Target="metadata"/><Relationship Id="rId102" Type="http://schemas.openxmlformats.org/officeDocument/2006/relationships/font" Target="fonts/HelveticaNeueLight-boldItalic.fntdata"/><Relationship Id="rId101" Type="http://schemas.openxmlformats.org/officeDocument/2006/relationships/font" Target="fonts/HelveticaNeueLight-italic.fntdata"/><Relationship Id="rId100" Type="http://schemas.openxmlformats.org/officeDocument/2006/relationships/font" Target="fonts/HelveticaNeueLight-bold.fntdata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95" Type="http://schemas.openxmlformats.org/officeDocument/2006/relationships/font" Target="fonts/HelveticaNeue-regular.fntdata"/><Relationship Id="rId94" Type="http://schemas.openxmlformats.org/officeDocument/2006/relationships/slide" Target="slides/slide88.xml"/><Relationship Id="rId97" Type="http://schemas.openxmlformats.org/officeDocument/2006/relationships/font" Target="fonts/HelveticaNeue-italic.fntdata"/><Relationship Id="rId96" Type="http://schemas.openxmlformats.org/officeDocument/2006/relationships/font" Target="fonts/HelveticaNeue-bold.fntdata"/><Relationship Id="rId11" Type="http://schemas.openxmlformats.org/officeDocument/2006/relationships/slide" Target="slides/slide5.xml"/><Relationship Id="rId99" Type="http://schemas.openxmlformats.org/officeDocument/2006/relationships/font" Target="fonts/HelveticaNeueLight-regular.fntdata"/><Relationship Id="rId10" Type="http://schemas.openxmlformats.org/officeDocument/2006/relationships/slide" Target="slides/slide4.xml"/><Relationship Id="rId98" Type="http://schemas.openxmlformats.org/officeDocument/2006/relationships/font" Target="fonts/HelveticaNeue-bold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91" Type="http://schemas.openxmlformats.org/officeDocument/2006/relationships/slide" Target="slides/slide85.xml"/><Relationship Id="rId90" Type="http://schemas.openxmlformats.org/officeDocument/2006/relationships/slide" Target="slides/slide84.xml"/><Relationship Id="rId93" Type="http://schemas.openxmlformats.org/officeDocument/2006/relationships/slide" Target="slides/slide87.xml"/><Relationship Id="rId92" Type="http://schemas.openxmlformats.org/officeDocument/2006/relationships/slide" Target="slides/slide8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84" Type="http://schemas.openxmlformats.org/officeDocument/2006/relationships/slide" Target="slides/slide78.xml"/><Relationship Id="rId83" Type="http://schemas.openxmlformats.org/officeDocument/2006/relationships/slide" Target="slides/slide77.xml"/><Relationship Id="rId86" Type="http://schemas.openxmlformats.org/officeDocument/2006/relationships/slide" Target="slides/slide80.xml"/><Relationship Id="rId85" Type="http://schemas.openxmlformats.org/officeDocument/2006/relationships/slide" Target="slides/slide79.xml"/><Relationship Id="rId88" Type="http://schemas.openxmlformats.org/officeDocument/2006/relationships/slide" Target="slides/slide82.xml"/><Relationship Id="rId87" Type="http://schemas.openxmlformats.org/officeDocument/2006/relationships/slide" Target="slides/slide81.xml"/><Relationship Id="rId89" Type="http://schemas.openxmlformats.org/officeDocument/2006/relationships/slide" Target="slides/slide83.xml"/><Relationship Id="rId80" Type="http://schemas.openxmlformats.org/officeDocument/2006/relationships/slide" Target="slides/slide74.xml"/><Relationship Id="rId82" Type="http://schemas.openxmlformats.org/officeDocument/2006/relationships/slide" Target="slides/slide76.xml"/><Relationship Id="rId81" Type="http://schemas.openxmlformats.org/officeDocument/2006/relationships/slide" Target="slides/slide75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73" Type="http://schemas.openxmlformats.org/officeDocument/2006/relationships/slide" Target="slides/slide67.xml"/><Relationship Id="rId72" Type="http://schemas.openxmlformats.org/officeDocument/2006/relationships/slide" Target="slides/slide66.xml"/><Relationship Id="rId75" Type="http://schemas.openxmlformats.org/officeDocument/2006/relationships/slide" Target="slides/slide69.xml"/><Relationship Id="rId74" Type="http://schemas.openxmlformats.org/officeDocument/2006/relationships/slide" Target="slides/slide68.xml"/><Relationship Id="rId77" Type="http://schemas.openxmlformats.org/officeDocument/2006/relationships/slide" Target="slides/slide71.xml"/><Relationship Id="rId76" Type="http://schemas.openxmlformats.org/officeDocument/2006/relationships/slide" Target="slides/slide70.xml"/><Relationship Id="rId79" Type="http://schemas.openxmlformats.org/officeDocument/2006/relationships/slide" Target="slides/slide73.xml"/><Relationship Id="rId78" Type="http://schemas.openxmlformats.org/officeDocument/2006/relationships/slide" Target="slides/slide72.xml"/><Relationship Id="rId71" Type="http://schemas.openxmlformats.org/officeDocument/2006/relationships/slide" Target="slides/slide65.xml"/><Relationship Id="rId70" Type="http://schemas.openxmlformats.org/officeDocument/2006/relationships/slide" Target="slides/slide64.xml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64" Type="http://schemas.openxmlformats.org/officeDocument/2006/relationships/slide" Target="slides/slide58.xml"/><Relationship Id="rId63" Type="http://schemas.openxmlformats.org/officeDocument/2006/relationships/slide" Target="slides/slide57.xml"/><Relationship Id="rId66" Type="http://schemas.openxmlformats.org/officeDocument/2006/relationships/slide" Target="slides/slide60.xml"/><Relationship Id="rId65" Type="http://schemas.openxmlformats.org/officeDocument/2006/relationships/slide" Target="slides/slide59.xml"/><Relationship Id="rId68" Type="http://schemas.openxmlformats.org/officeDocument/2006/relationships/slide" Target="slides/slide62.xml"/><Relationship Id="rId67" Type="http://schemas.openxmlformats.org/officeDocument/2006/relationships/slide" Target="slides/slide61.xml"/><Relationship Id="rId60" Type="http://schemas.openxmlformats.org/officeDocument/2006/relationships/slide" Target="slides/slide54.xml"/><Relationship Id="rId69" Type="http://schemas.openxmlformats.org/officeDocument/2006/relationships/slide" Target="slides/slide6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55" Type="http://schemas.openxmlformats.org/officeDocument/2006/relationships/slide" Target="slides/slide49.xml"/><Relationship Id="rId54" Type="http://schemas.openxmlformats.org/officeDocument/2006/relationships/slide" Target="slides/slide48.xml"/><Relationship Id="rId57" Type="http://schemas.openxmlformats.org/officeDocument/2006/relationships/slide" Target="slides/slide51.xml"/><Relationship Id="rId56" Type="http://schemas.openxmlformats.org/officeDocument/2006/relationships/slide" Target="slides/slide50.xml"/><Relationship Id="rId59" Type="http://schemas.openxmlformats.org/officeDocument/2006/relationships/slide" Target="slides/slide53.xml"/><Relationship Id="rId58" Type="http://schemas.openxmlformats.org/officeDocument/2006/relationships/slide" Target="slides/slide52.xml"/></Relationships>
</file>

<file path=ppt/charts/_rels/chart1.xml.rels><?xml version="1.0" encoding="UTF-8" standalone="yes"?>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themeOverride" Target="../theme/themeOverride1.xml"/><Relationship Id="rId4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Hoja1!$I$2</c:f>
              <c:strCache>
                <c:ptCount val="1"/>
                <c:pt idx="0">
                  <c:v>Controlled Experiments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numRef>
              <c:f>Hoja1!$H$3:$H$23</c:f>
              <c:numCache>
                <c:formatCode>General</c:formatCode>
                <c:ptCount val="21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2018</c:v>
                </c:pt>
                <c:pt idx="18">
                  <c:v>2019</c:v>
                </c:pt>
                <c:pt idx="19">
                  <c:v>2020</c:v>
                </c:pt>
                <c:pt idx="20">
                  <c:v>2021</c:v>
                </c:pt>
              </c:numCache>
            </c:numRef>
          </c:cat>
          <c:val>
            <c:numRef>
              <c:f>Hoja1!$I$3:$I$23</c:f>
              <c:numCache>
                <c:formatCode>General</c:formatCode>
                <c:ptCount val="21"/>
                <c:pt idx="16">
                  <c:v>1</c:v>
                </c:pt>
                <c:pt idx="17">
                  <c:v>1</c:v>
                </c:pt>
                <c:pt idx="18">
                  <c:v>2</c:v>
                </c:pt>
                <c:pt idx="19">
                  <c:v>3</c:v>
                </c:pt>
                <c:pt idx="2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7F-024D-B4DA-B10543A384C9}"/>
            </c:ext>
          </c:extLst>
        </c:ser>
        <c:ser>
          <c:idx val="1"/>
          <c:order val="1"/>
          <c:tx>
            <c:strRef>
              <c:f>Hoja1!$J$2</c:f>
              <c:strCache>
                <c:ptCount val="1"/>
                <c:pt idx="0">
                  <c:v>Natural Experiments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numRef>
              <c:f>Hoja1!$H$3:$H$23</c:f>
              <c:numCache>
                <c:formatCode>General</c:formatCode>
                <c:ptCount val="21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2018</c:v>
                </c:pt>
                <c:pt idx="18">
                  <c:v>2019</c:v>
                </c:pt>
                <c:pt idx="19">
                  <c:v>2020</c:v>
                </c:pt>
                <c:pt idx="20">
                  <c:v>2021</c:v>
                </c:pt>
              </c:numCache>
            </c:numRef>
          </c:cat>
          <c:val>
            <c:numRef>
              <c:f>Hoja1!$J$3:$J$23</c:f>
              <c:numCache>
                <c:formatCode>General</c:formatCode>
                <c:ptCount val="21"/>
                <c:pt idx="9">
                  <c:v>1</c:v>
                </c:pt>
                <c:pt idx="13">
                  <c:v>1</c:v>
                </c:pt>
                <c:pt idx="17">
                  <c:v>0</c:v>
                </c:pt>
                <c:pt idx="18">
                  <c:v>4</c:v>
                </c:pt>
                <c:pt idx="19">
                  <c:v>0</c:v>
                </c:pt>
                <c:pt idx="2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67F-024D-B4DA-B10543A384C9}"/>
            </c:ext>
          </c:extLst>
        </c:ser>
        <c:ser>
          <c:idx val="2"/>
          <c:order val="2"/>
          <c:tx>
            <c:strRef>
              <c:f>Hoja1!$K$2</c:f>
              <c:strCache>
                <c:ptCount val="1"/>
                <c:pt idx="0">
                  <c:v>Non Experimental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numRef>
              <c:f>Hoja1!$H$3:$H$23</c:f>
              <c:numCache>
                <c:formatCode>General</c:formatCode>
                <c:ptCount val="21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2018</c:v>
                </c:pt>
                <c:pt idx="18">
                  <c:v>2019</c:v>
                </c:pt>
                <c:pt idx="19">
                  <c:v>2020</c:v>
                </c:pt>
                <c:pt idx="20">
                  <c:v>2021</c:v>
                </c:pt>
              </c:numCache>
            </c:numRef>
          </c:cat>
          <c:val>
            <c:numRef>
              <c:f>Hoja1!$K$3:$K$23</c:f>
              <c:numCache>
                <c:formatCode>General</c:formatCode>
                <c:ptCount val="21"/>
                <c:pt idx="0">
                  <c:v>2</c:v>
                </c:pt>
                <c:pt idx="1">
                  <c:v>4</c:v>
                </c:pt>
                <c:pt idx="2">
                  <c:v>4</c:v>
                </c:pt>
                <c:pt idx="3">
                  <c:v>4</c:v>
                </c:pt>
                <c:pt idx="4">
                  <c:v>2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2</c:v>
                </c:pt>
                <c:pt idx="9">
                  <c:v>2</c:v>
                </c:pt>
                <c:pt idx="10">
                  <c:v>2</c:v>
                </c:pt>
                <c:pt idx="11">
                  <c:v>1</c:v>
                </c:pt>
                <c:pt idx="12">
                  <c:v>1</c:v>
                </c:pt>
                <c:pt idx="13">
                  <c:v>2</c:v>
                </c:pt>
                <c:pt idx="14">
                  <c:v>1</c:v>
                </c:pt>
                <c:pt idx="1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67F-024D-B4DA-B10543A384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09957328"/>
        <c:axId val="709946512"/>
      </c:barChart>
      <c:catAx>
        <c:axId val="709957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en-US"/>
          </a:p>
        </c:txPr>
        <c:crossAx val="709946512"/>
        <c:crosses val="autoZero"/>
        <c:auto val="1"/>
        <c:lblAlgn val="ctr"/>
        <c:lblOffset val="100"/>
        <c:noMultiLvlLbl val="0"/>
      </c:catAx>
      <c:valAx>
        <c:axId val="709946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ysClr val="windowText" lastClr="000000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en-US"/>
          </a:p>
        </c:txPr>
        <c:crossAx val="709957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ysClr val="windowText" lastClr="000000"/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500">
          <a:solidFill>
            <a:sysClr val="windowText" lastClr="000000"/>
          </a:solidFill>
          <a:latin typeface="Calibri Light" panose="020F0302020204030204" pitchFamily="34" charset="0"/>
          <a:cs typeface="Calibri Light" panose="020F0302020204030204" pitchFamily="34" charset="0"/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043343" cy="467072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978132" y="0"/>
            <a:ext cx="3043343" cy="467072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842030"/>
            <a:ext cx="3043343" cy="467071"/>
          </a:xfrm>
          <a:prstGeom prst="rect">
            <a:avLst/>
          </a:prstGeom>
          <a:noFill/>
          <a:ln>
            <a:noFill/>
          </a:ln>
        </p:spPr>
        <p:txBody>
          <a:bodyPr anchorCtr="0" anchor="b" bIns="46650" lIns="93300" spcFirstLastPara="1" rIns="93300" wrap="square" tIns="466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  <a:noFill/>
          <a:ln>
            <a:noFill/>
          </a:ln>
        </p:spPr>
        <p:txBody>
          <a:bodyPr anchorCtr="0" anchor="b" bIns="46650" lIns="93300" spcFirstLastPara="1" rIns="93300" wrap="square" tIns="466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3" name="Google Shape;103;p1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4" name="Google Shape;104;p1:notes"/>
          <p:cNvSpPr txBox="1"/>
          <p:nvPr>
            <p:ph idx="12" type="sldNum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  <a:noFill/>
          <a:ln>
            <a:noFill/>
          </a:ln>
        </p:spPr>
        <p:txBody>
          <a:bodyPr anchorCtr="0" anchor="b" bIns="46650" lIns="93300" spcFirstLastPara="1" rIns="93300" wrap="square" tIns="4665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0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60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61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61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9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8" name="Google Shape;178;p9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9" name="Google Shape;179;p9:notes"/>
          <p:cNvSpPr txBox="1"/>
          <p:nvPr>
            <p:ph idx="12" type="sldNum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  <a:noFill/>
          <a:ln>
            <a:noFill/>
          </a:ln>
        </p:spPr>
        <p:txBody>
          <a:bodyPr anchorCtr="0" anchor="b" bIns="46650" lIns="93300" spcFirstLastPara="1" rIns="93300" wrap="square" tIns="4665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62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4" name="Google Shape;184;p62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2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9" name="Google Shape;189;p12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8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7" name="Google Shape;197;p8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63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4" name="Google Shape;204;p63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64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1" name="Google Shape;211;p64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2" name="Google Shape;212;p64:notes"/>
          <p:cNvSpPr txBox="1"/>
          <p:nvPr>
            <p:ph idx="12" type="sldNum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  <a:noFill/>
          <a:ln>
            <a:noFill/>
          </a:ln>
        </p:spPr>
        <p:txBody>
          <a:bodyPr anchorCtr="0" anchor="b" bIns="46650" lIns="93300" spcFirstLastPara="1" rIns="93300" wrap="square" tIns="4665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65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65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66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7" name="Google Shape;227;p66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52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9" name="Google Shape;109;p52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0" name="Google Shape;110;p52:notes"/>
          <p:cNvSpPr txBox="1"/>
          <p:nvPr>
            <p:ph idx="12" type="sldNum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  <a:noFill/>
          <a:ln>
            <a:noFill/>
          </a:ln>
        </p:spPr>
        <p:txBody>
          <a:bodyPr anchorCtr="0" anchor="b" bIns="46650" lIns="93300" spcFirstLastPara="1" rIns="93300" wrap="square" tIns="4665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67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5" name="Google Shape;235;p67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68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" name="Google Shape;246;p68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7" name="Google Shape;247;p68:notes"/>
          <p:cNvSpPr txBox="1"/>
          <p:nvPr>
            <p:ph idx="12" type="sldNum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  <a:noFill/>
          <a:ln>
            <a:noFill/>
          </a:ln>
        </p:spPr>
        <p:txBody>
          <a:bodyPr anchorCtr="0" anchor="b" bIns="46650" lIns="93300" spcFirstLastPara="1" rIns="93300" wrap="square" tIns="4665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69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2" name="Google Shape;252;p69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3" name="Google Shape;253;p69:notes"/>
          <p:cNvSpPr txBox="1"/>
          <p:nvPr>
            <p:ph idx="12" type="sldNum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  <a:noFill/>
          <a:ln>
            <a:noFill/>
          </a:ln>
        </p:spPr>
        <p:txBody>
          <a:bodyPr anchorCtr="0" anchor="b" bIns="46650" lIns="93300" spcFirstLastPara="1" rIns="93300" wrap="square" tIns="4665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70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8" name="Google Shape;258;p70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9" name="Google Shape;259;p70:notes"/>
          <p:cNvSpPr txBox="1"/>
          <p:nvPr>
            <p:ph idx="12" type="sldNum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  <a:noFill/>
          <a:ln>
            <a:noFill/>
          </a:ln>
        </p:spPr>
        <p:txBody>
          <a:bodyPr anchorCtr="0" anchor="b" bIns="46650" lIns="93300" spcFirstLastPara="1" rIns="93300" wrap="square" tIns="4665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71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5" name="Google Shape;265;p71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6" name="Google Shape;266;p71:notes"/>
          <p:cNvSpPr txBox="1"/>
          <p:nvPr>
            <p:ph idx="12" type="sldNum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  <a:noFill/>
          <a:ln>
            <a:noFill/>
          </a:ln>
        </p:spPr>
        <p:txBody>
          <a:bodyPr anchorCtr="0" anchor="b" bIns="46650" lIns="93300" spcFirstLastPara="1" rIns="93300" wrap="square" tIns="4665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72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2" name="Google Shape;272;p72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3" name="Google Shape;273;p72:notes"/>
          <p:cNvSpPr txBox="1"/>
          <p:nvPr>
            <p:ph idx="12" type="sldNum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  <a:noFill/>
          <a:ln>
            <a:noFill/>
          </a:ln>
        </p:spPr>
        <p:txBody>
          <a:bodyPr anchorCtr="0" anchor="b" bIns="46650" lIns="93300" spcFirstLastPara="1" rIns="93300" wrap="square" tIns="4665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73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0" name="Google Shape;280;p73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1" name="Google Shape;281;p73:notes"/>
          <p:cNvSpPr txBox="1"/>
          <p:nvPr>
            <p:ph idx="12" type="sldNum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  <a:noFill/>
          <a:ln>
            <a:noFill/>
          </a:ln>
        </p:spPr>
        <p:txBody>
          <a:bodyPr anchorCtr="0" anchor="b" bIns="46650" lIns="93300" spcFirstLastPara="1" rIns="93300" wrap="square" tIns="4665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74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9" name="Google Shape;289;p74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0" name="Google Shape;290;p74:notes"/>
          <p:cNvSpPr txBox="1"/>
          <p:nvPr>
            <p:ph idx="12" type="sldNum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  <a:noFill/>
          <a:ln>
            <a:noFill/>
          </a:ln>
        </p:spPr>
        <p:txBody>
          <a:bodyPr anchorCtr="0" anchor="b" bIns="46650" lIns="93300" spcFirstLastPara="1" rIns="93300" wrap="square" tIns="4665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75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75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76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76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3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5" name="Google Shape;115;p53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6" name="Google Shape;116;p53:notes"/>
          <p:cNvSpPr txBox="1"/>
          <p:nvPr>
            <p:ph idx="12" type="sldNum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  <a:noFill/>
          <a:ln>
            <a:noFill/>
          </a:ln>
        </p:spPr>
        <p:txBody>
          <a:bodyPr anchorCtr="0" anchor="b" bIns="46650" lIns="93300" spcFirstLastPara="1" rIns="93300" wrap="square" tIns="4665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77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77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78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78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79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79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80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4" name="Google Shape;334;p80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5" name="Google Shape;335;p80:notes"/>
          <p:cNvSpPr txBox="1"/>
          <p:nvPr>
            <p:ph idx="12" type="sldNum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  <a:noFill/>
          <a:ln>
            <a:noFill/>
          </a:ln>
        </p:spPr>
        <p:txBody>
          <a:bodyPr anchorCtr="0" anchor="b" bIns="46650" lIns="93300" spcFirstLastPara="1" rIns="93300" wrap="square" tIns="4665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81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0" name="Google Shape;340;p81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82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6" name="Google Shape;346;p82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4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2" name="Google Shape;352;p4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3" name="Google Shape;353;p4:notes"/>
          <p:cNvSpPr txBox="1"/>
          <p:nvPr>
            <p:ph idx="12" type="sldNum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  <a:noFill/>
          <a:ln>
            <a:noFill/>
          </a:ln>
        </p:spPr>
        <p:txBody>
          <a:bodyPr anchorCtr="0" anchor="b" bIns="46650" lIns="93300" spcFirstLastPara="1" rIns="93300" wrap="square" tIns="4665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83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8" name="Google Shape;358;p83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9" name="Google Shape;359;p83:notes"/>
          <p:cNvSpPr txBox="1"/>
          <p:nvPr>
            <p:ph idx="12" type="sldNum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  <a:noFill/>
          <a:ln>
            <a:noFill/>
          </a:ln>
        </p:spPr>
        <p:txBody>
          <a:bodyPr anchorCtr="0" anchor="b" bIns="46650" lIns="93300" spcFirstLastPara="1" rIns="93300" wrap="square" tIns="4665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84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4" name="Google Shape;364;p84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5" name="Google Shape;365;p84:notes"/>
          <p:cNvSpPr txBox="1"/>
          <p:nvPr>
            <p:ph idx="12" type="sldNum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  <a:noFill/>
          <a:ln>
            <a:noFill/>
          </a:ln>
        </p:spPr>
        <p:txBody>
          <a:bodyPr anchorCtr="0" anchor="b" bIns="46650" lIns="93300" spcFirstLastPara="1" rIns="93300" wrap="square" tIns="4665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85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2" name="Google Shape;372;p85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73" name="Google Shape;373;p85:notes"/>
          <p:cNvSpPr txBox="1"/>
          <p:nvPr>
            <p:ph idx="12" type="sldNum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  <a:noFill/>
          <a:ln>
            <a:noFill/>
          </a:ln>
        </p:spPr>
        <p:txBody>
          <a:bodyPr anchorCtr="0" anchor="b" bIns="46650" lIns="93300" spcFirstLastPara="1" rIns="93300" wrap="square" tIns="4665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4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54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86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9" name="Google Shape;379;p86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80" name="Google Shape;380;p86:notes"/>
          <p:cNvSpPr txBox="1"/>
          <p:nvPr>
            <p:ph idx="12" type="sldNum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  <a:noFill/>
          <a:ln>
            <a:noFill/>
          </a:ln>
        </p:spPr>
        <p:txBody>
          <a:bodyPr anchorCtr="0" anchor="b" bIns="46650" lIns="93300" spcFirstLastPara="1" rIns="93300" wrap="square" tIns="4665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87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87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88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" name="Google Shape;393;p88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89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1" name="Google Shape;401;p89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02" name="Google Shape;402;p89:notes"/>
          <p:cNvSpPr txBox="1"/>
          <p:nvPr>
            <p:ph idx="12" type="sldNum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  <a:noFill/>
          <a:ln>
            <a:noFill/>
          </a:ln>
        </p:spPr>
        <p:txBody>
          <a:bodyPr anchorCtr="0" anchor="b" bIns="46650" lIns="93300" spcFirstLastPara="1" rIns="93300" wrap="square" tIns="4665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90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7" name="Google Shape;407;p90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08" name="Google Shape;408;p90:notes"/>
          <p:cNvSpPr txBox="1"/>
          <p:nvPr>
            <p:ph idx="12" type="sldNum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  <a:noFill/>
          <a:ln>
            <a:noFill/>
          </a:ln>
        </p:spPr>
        <p:txBody>
          <a:bodyPr anchorCtr="0" anchor="b" bIns="46650" lIns="93300" spcFirstLastPara="1" rIns="93300" wrap="square" tIns="4665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91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13" name="Google Shape;413;p91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92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26" name="Google Shape;426;p92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93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33" name="Google Shape;433;p93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94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1" name="Google Shape;441;p94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42" name="Google Shape;442;p94:notes"/>
          <p:cNvSpPr txBox="1"/>
          <p:nvPr>
            <p:ph idx="12" type="sldNum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  <a:noFill/>
          <a:ln>
            <a:noFill/>
          </a:ln>
        </p:spPr>
        <p:txBody>
          <a:bodyPr anchorCtr="0" anchor="b" bIns="46650" lIns="93300" spcFirstLastPara="1" rIns="93300" wrap="square" tIns="4665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95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47" name="Google Shape;447;p95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5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55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96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54" name="Google Shape;454;p96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97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61" name="Google Shape;461;p97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98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68" name="Google Shape;468;p98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99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75" name="Google Shape;475;p99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100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84" name="Google Shape;484;p100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101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96" name="Google Shape;496;p101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02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0" name="Google Shape;510;p102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11" name="Google Shape;511;p102:notes"/>
          <p:cNvSpPr txBox="1"/>
          <p:nvPr>
            <p:ph idx="12" type="sldNum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  <a:noFill/>
          <a:ln>
            <a:noFill/>
          </a:ln>
        </p:spPr>
        <p:txBody>
          <a:bodyPr anchorCtr="0" anchor="b" bIns="46650" lIns="93300" spcFirstLastPara="1" rIns="93300" wrap="square" tIns="4665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103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16" name="Google Shape;516;p103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104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21" name="Google Shape;521;p104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105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27" name="Google Shape;527;p105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6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56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106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33" name="Google Shape;533;p106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107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39" name="Google Shape;539;p107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08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7" name="Google Shape;547;p108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48" name="Google Shape;548;p108:notes"/>
          <p:cNvSpPr txBox="1"/>
          <p:nvPr>
            <p:ph idx="12" type="sldNum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  <a:noFill/>
          <a:ln>
            <a:noFill/>
          </a:ln>
        </p:spPr>
        <p:txBody>
          <a:bodyPr anchorCtr="0" anchor="b" bIns="46650" lIns="93300" spcFirstLastPara="1" rIns="93300" wrap="square" tIns="4665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18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53" name="Google Shape;553;p18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109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1" name="Google Shape;561;p109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62" name="Google Shape;562;p109:notes"/>
          <p:cNvSpPr txBox="1"/>
          <p:nvPr>
            <p:ph idx="12" type="sldNum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  <a:noFill/>
          <a:ln>
            <a:noFill/>
          </a:ln>
        </p:spPr>
        <p:txBody>
          <a:bodyPr anchorCtr="0" anchor="b" bIns="46650" lIns="93300" spcFirstLastPara="1" rIns="93300" wrap="square" tIns="4665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110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67" name="Google Shape;567;p110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111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74" name="Google Shape;574;p111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112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81" name="Google Shape;581;p112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113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88" name="Google Shape;588;p113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114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95" name="Google Shape;595;p114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7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4" name="Google Shape;144;p57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5" name="Google Shape;145;p57:notes"/>
          <p:cNvSpPr txBox="1"/>
          <p:nvPr>
            <p:ph idx="12" type="sldNum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  <a:noFill/>
          <a:ln>
            <a:noFill/>
          </a:ln>
        </p:spPr>
        <p:txBody>
          <a:bodyPr anchorCtr="0" anchor="b" bIns="46650" lIns="93300" spcFirstLastPara="1" rIns="93300" wrap="square" tIns="4665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115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02" name="Google Shape;602;p115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116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0" name="Google Shape;610;p116:notes"/>
          <p:cNvSpPr txBox="1"/>
          <p:nvPr>
            <p:ph idx="1" type="body"/>
          </p:nvPr>
        </p:nvSpPr>
        <p:spPr>
          <a:xfrm>
            <a:off x="702310" y="4480004"/>
            <a:ext cx="5618400" cy="36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11" name="Google Shape;611;p116:notes"/>
          <p:cNvSpPr txBox="1"/>
          <p:nvPr>
            <p:ph idx="12" type="sldNum"/>
          </p:nvPr>
        </p:nvSpPr>
        <p:spPr>
          <a:xfrm>
            <a:off x="3978132" y="8842030"/>
            <a:ext cx="3043200" cy="46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6650" lIns="93300" spcFirstLastPara="1" rIns="93300" wrap="square" tIns="4665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117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16" name="Google Shape;616;p117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118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23" name="Google Shape;623;p118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119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30" name="Google Shape;630;p119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120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37" name="Google Shape;637;p120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121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44" name="Google Shape;644;p121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9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19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51" name="Google Shape;651;p19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20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58" name="Google Shape;658;p20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g1f53f333954_0_1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6" name="Google Shape;666;g1f53f333954_0_1:notes"/>
          <p:cNvSpPr txBox="1"/>
          <p:nvPr>
            <p:ph idx="1" type="body"/>
          </p:nvPr>
        </p:nvSpPr>
        <p:spPr>
          <a:xfrm>
            <a:off x="702310" y="4480004"/>
            <a:ext cx="5618400" cy="36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67" name="Google Shape;667;g1f53f333954_0_1:notes"/>
          <p:cNvSpPr txBox="1"/>
          <p:nvPr>
            <p:ph idx="12" type="sldNum"/>
          </p:nvPr>
        </p:nvSpPr>
        <p:spPr>
          <a:xfrm>
            <a:off x="3978132" y="8842030"/>
            <a:ext cx="3043200" cy="46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6650" lIns="93300" spcFirstLastPara="1" rIns="93300" wrap="square" tIns="4665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58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58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122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72" name="Google Shape;672;p122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7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123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79" name="Google Shape;679;p123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124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87" name="Google Shape;687;p124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4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125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96" name="Google Shape;696;p125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4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126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6" name="Google Shape;706;p126:notes"/>
          <p:cNvSpPr txBox="1"/>
          <p:nvPr>
            <p:ph idx="1" type="body"/>
          </p:nvPr>
        </p:nvSpPr>
        <p:spPr>
          <a:xfrm>
            <a:off x="702310" y="4480004"/>
            <a:ext cx="5618400" cy="36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07" name="Google Shape;707;p126:notes"/>
          <p:cNvSpPr txBox="1"/>
          <p:nvPr>
            <p:ph idx="12" type="sldNum"/>
          </p:nvPr>
        </p:nvSpPr>
        <p:spPr>
          <a:xfrm>
            <a:off x="3978132" y="8842030"/>
            <a:ext cx="3043200" cy="46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6650" lIns="93300" spcFirstLastPara="1" rIns="93300" wrap="square" tIns="4665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127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2" name="Google Shape;712;p127:notes"/>
          <p:cNvSpPr txBox="1"/>
          <p:nvPr>
            <p:ph idx="1" type="body"/>
          </p:nvPr>
        </p:nvSpPr>
        <p:spPr>
          <a:xfrm>
            <a:off x="702310" y="4480004"/>
            <a:ext cx="5618400" cy="36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13" name="Google Shape;713;p127:notes"/>
          <p:cNvSpPr txBox="1"/>
          <p:nvPr>
            <p:ph idx="12" type="sldNum"/>
          </p:nvPr>
        </p:nvSpPr>
        <p:spPr>
          <a:xfrm>
            <a:off x="3978132" y="8842030"/>
            <a:ext cx="3043200" cy="46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6650" lIns="93300" spcFirstLastPara="1" rIns="93300" wrap="square" tIns="4665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6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128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8" name="Google Shape;718;p128:notes"/>
          <p:cNvSpPr txBox="1"/>
          <p:nvPr>
            <p:ph idx="1" type="body"/>
          </p:nvPr>
        </p:nvSpPr>
        <p:spPr>
          <a:xfrm>
            <a:off x="702310" y="4480004"/>
            <a:ext cx="5618400" cy="36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19" name="Google Shape;719;p128:notes"/>
          <p:cNvSpPr txBox="1"/>
          <p:nvPr>
            <p:ph idx="12" type="sldNum"/>
          </p:nvPr>
        </p:nvSpPr>
        <p:spPr>
          <a:xfrm>
            <a:off x="3978132" y="8842030"/>
            <a:ext cx="3043200" cy="46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6650" lIns="93300" spcFirstLastPara="1" rIns="93300" wrap="square" tIns="4665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4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129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26" name="Google Shape;726;p129:notes"/>
          <p:cNvSpPr txBox="1"/>
          <p:nvPr>
            <p:ph idx="1" type="body"/>
          </p:nvPr>
        </p:nvSpPr>
        <p:spPr>
          <a:xfrm>
            <a:off x="702310" y="4480004"/>
            <a:ext cx="5618400" cy="36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27" name="Google Shape;727;p129:notes"/>
          <p:cNvSpPr txBox="1"/>
          <p:nvPr>
            <p:ph idx="12" type="sldNum"/>
          </p:nvPr>
        </p:nvSpPr>
        <p:spPr>
          <a:xfrm>
            <a:off x="3978132" y="8842030"/>
            <a:ext cx="3043200" cy="46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6650" lIns="93300" spcFirstLastPara="1" rIns="93300" wrap="square" tIns="4665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4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30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6" name="Google Shape;736;p130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37" name="Google Shape;737;p130:notes"/>
          <p:cNvSpPr txBox="1"/>
          <p:nvPr>
            <p:ph idx="12" type="sldNum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  <a:noFill/>
          <a:ln>
            <a:noFill/>
          </a:ln>
        </p:spPr>
        <p:txBody>
          <a:bodyPr anchorCtr="0" anchor="b" bIns="46650" lIns="93300" spcFirstLastPara="1" rIns="93300" wrap="square" tIns="4665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59:notes"/>
          <p:cNvSpPr txBox="1"/>
          <p:nvPr>
            <p:ph idx="1" type="body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anchorCtr="0" anchor="t" bIns="46650" lIns="93300" spcFirstLastPara="1" rIns="93300" wrap="square" tIns="46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59:notes"/>
          <p:cNvSpPr/>
          <p:nvPr>
            <p:ph idx="2" type="sldImg"/>
          </p:nvPr>
        </p:nvSpPr>
        <p:spPr>
          <a:xfrm>
            <a:off x="719138" y="1163638"/>
            <a:ext cx="5584825" cy="31416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ítulo y subtítulo" showMasterSp="0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6"/>
          <p:cNvSpPr txBox="1"/>
          <p:nvPr>
            <p:ph type="title"/>
          </p:nvPr>
        </p:nvSpPr>
        <p:spPr>
          <a:xfrm>
            <a:off x="889000" y="1149350"/>
            <a:ext cx="10414000" cy="23241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5" name="Google Shape;15;p36"/>
          <p:cNvSpPr txBox="1"/>
          <p:nvPr>
            <p:ph idx="1" type="body"/>
          </p:nvPr>
        </p:nvSpPr>
        <p:spPr>
          <a:xfrm>
            <a:off x="889000" y="3536950"/>
            <a:ext cx="10414000" cy="79375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1pPr>
            <a:lvl2pPr indent="-2286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2pPr>
            <a:lvl3pPr indent="-2286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3pPr>
            <a:lvl4pPr indent="-2286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4pPr>
            <a:lvl5pPr indent="-2286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5pPr>
            <a:lvl6pPr indent="-371475" lvl="5" marL="27432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indent="-371475" lvl="6" marL="32004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indent="-371475" lvl="7" marL="36576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indent="-371475" lvl="8" marL="41148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/>
        </p:txBody>
      </p:sp>
      <p:sp>
        <p:nvSpPr>
          <p:cNvPr id="16" name="Google Shape;16;p36"/>
          <p:cNvSpPr txBox="1"/>
          <p:nvPr>
            <p:ph idx="12" type="sldNum"/>
          </p:nvPr>
        </p:nvSpPr>
        <p:spPr>
          <a:xfrm>
            <a:off x="5906877" y="6540500"/>
            <a:ext cx="371898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Imagen" id="17" name="Google Shape;17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0467" y="-8628"/>
            <a:ext cx="1912584" cy="167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" id="18" name="Google Shape;18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0467" y="6698631"/>
            <a:ext cx="1912584" cy="167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Título y subtítulo" showMasterSp="0">
  <p:cSld name="13_Título y subtítulo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46"/>
          <p:cNvSpPr txBox="1"/>
          <p:nvPr>
            <p:ph idx="12" type="sldNum"/>
          </p:nvPr>
        </p:nvSpPr>
        <p:spPr>
          <a:xfrm>
            <a:off x="11466428" y="6494780"/>
            <a:ext cx="384195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monocromo_MinHacienda.png" id="73" name="Google Shape;73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9408" y="216139"/>
            <a:ext cx="872817" cy="79644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" id="74" name="Google Shape;74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565" y="4425"/>
            <a:ext cx="1082502" cy="9508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" id="75" name="Google Shape;75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2277" y="6773187"/>
            <a:ext cx="1082502" cy="950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ítulo y subtítulo" showMasterSp="0">
  <p:cSld name="8_Título y subtítulo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7"/>
          <p:cNvSpPr txBox="1"/>
          <p:nvPr>
            <p:ph idx="12" type="sldNum"/>
          </p:nvPr>
        </p:nvSpPr>
        <p:spPr>
          <a:xfrm>
            <a:off x="11466428" y="6494780"/>
            <a:ext cx="384195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monocromo_MinHacienda.png" id="78" name="Google Shape;78;p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9408" y="216139"/>
            <a:ext cx="872817" cy="79644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" id="79" name="Google Shape;79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565" y="4425"/>
            <a:ext cx="1082502" cy="9508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" id="80" name="Google Shape;80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2277" y="6773187"/>
            <a:ext cx="1082502" cy="950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_Título y subtítulo" showMasterSp="0">
  <p:cSld name="19_Título y subtítulo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8"/>
          <p:cNvSpPr txBox="1"/>
          <p:nvPr>
            <p:ph idx="12" type="sldNum"/>
          </p:nvPr>
        </p:nvSpPr>
        <p:spPr>
          <a:xfrm>
            <a:off x="11466428" y="6494780"/>
            <a:ext cx="384195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monocromo_MinHacienda.png" id="83" name="Google Shape;83;p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9408" y="216139"/>
            <a:ext cx="872817" cy="79644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" id="84" name="Google Shape;84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565" y="4425"/>
            <a:ext cx="1082502" cy="9508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" id="85" name="Google Shape;85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2277" y="6773187"/>
            <a:ext cx="1082502" cy="950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_Título y subtítulo" showMasterSp="0">
  <p:cSld name="20_Título y subtítulo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9"/>
          <p:cNvSpPr txBox="1"/>
          <p:nvPr>
            <p:ph idx="12" type="sldNum"/>
          </p:nvPr>
        </p:nvSpPr>
        <p:spPr>
          <a:xfrm>
            <a:off x="11466428" y="6494780"/>
            <a:ext cx="384195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monocromo_MinHacienda.png" id="88" name="Google Shape;88;p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9408" y="216139"/>
            <a:ext cx="872817" cy="79644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" id="89" name="Google Shape;89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565" y="4425"/>
            <a:ext cx="1082502" cy="9508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" id="90" name="Google Shape;90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2277" y="6773187"/>
            <a:ext cx="1082502" cy="950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1_Título y subtítulo" showMasterSp="0">
  <p:cSld name="21_Título y subtítulo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50"/>
          <p:cNvSpPr txBox="1"/>
          <p:nvPr>
            <p:ph idx="12" type="sldNum"/>
          </p:nvPr>
        </p:nvSpPr>
        <p:spPr>
          <a:xfrm>
            <a:off x="11466428" y="6494780"/>
            <a:ext cx="384195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monocromo_MinHacienda.png" id="93" name="Google Shape;93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9408" y="216139"/>
            <a:ext cx="872817" cy="79644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" id="94" name="Google Shape;94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565" y="4425"/>
            <a:ext cx="1082502" cy="9508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" id="95" name="Google Shape;95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2277" y="6773187"/>
            <a:ext cx="1082502" cy="950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ítulo y subtítulo" showMasterSp="0">
  <p:cSld name="4_Título y subtítulo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51"/>
          <p:cNvSpPr txBox="1"/>
          <p:nvPr>
            <p:ph idx="12" type="sldNum"/>
          </p:nvPr>
        </p:nvSpPr>
        <p:spPr>
          <a:xfrm>
            <a:off x="11466428" y="6494780"/>
            <a:ext cx="384195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monocromo_MinHacienda.png" id="98" name="Google Shape;98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9408" y="216139"/>
            <a:ext cx="872817" cy="79644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" id="99" name="Google Shape;99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565" y="4425"/>
            <a:ext cx="1082502" cy="9508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" id="100" name="Google Shape;100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2277" y="6773187"/>
            <a:ext cx="1082502" cy="950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ítulo y subtítulo" showMasterSp="0">
  <p:cSld name="1_Título y subtítulo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7"/>
          <p:cNvSpPr txBox="1"/>
          <p:nvPr>
            <p:ph idx="12" type="sldNum"/>
          </p:nvPr>
        </p:nvSpPr>
        <p:spPr>
          <a:xfrm>
            <a:off x="5906877" y="6540500"/>
            <a:ext cx="371898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monocromo_MinHacienda.png" id="21" name="Google Shape;21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9408" y="216139"/>
            <a:ext cx="872817" cy="79644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" id="22" name="Google Shape;22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565" y="4425"/>
            <a:ext cx="1082502" cy="9508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" id="23" name="Google Shape;23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2277" y="6773187"/>
            <a:ext cx="1082502" cy="9508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onocromo_MinHacienda.png" id="24" name="Google Shape;24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9408" y="216139"/>
            <a:ext cx="872817" cy="79644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" id="25" name="Google Shape;25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565" y="4425"/>
            <a:ext cx="1082502" cy="9508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" id="26" name="Google Shape;26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2277" y="6773187"/>
            <a:ext cx="1082502" cy="950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showMasterSp="0" type="obj">
  <p:cSld name="OBJEC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8"/>
          <p:cNvSpPr txBox="1"/>
          <p:nvPr>
            <p:ph type="title"/>
          </p:nvPr>
        </p:nvSpPr>
        <p:spPr>
          <a:xfrm>
            <a:off x="420624" y="365125"/>
            <a:ext cx="1054303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9" name="Google Shape;29;p38"/>
          <p:cNvSpPr txBox="1"/>
          <p:nvPr>
            <p:ph idx="1" type="body"/>
          </p:nvPr>
        </p:nvSpPr>
        <p:spPr>
          <a:xfrm>
            <a:off x="420625" y="1825625"/>
            <a:ext cx="10543031" cy="4206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indent="-419100" lvl="0" marL="4572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Char char="•"/>
              <a:defRPr sz="2400"/>
            </a:lvl1pPr>
            <a:lvl2pPr indent="-403225" lvl="1" marL="9144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750"/>
              <a:buFont typeface="Helvetica Neue"/>
              <a:buChar char="•"/>
              <a:defRPr sz="2200"/>
            </a:lvl2pPr>
            <a:lvl3pPr indent="-371475" lvl="2" marL="13716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3pPr>
            <a:lvl4pPr indent="-371475" lvl="3" marL="18288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4pPr>
            <a:lvl5pPr indent="-371475" lvl="4" marL="22860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5pPr>
            <a:lvl6pPr indent="-371475" lvl="5" marL="27432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indent="-371475" lvl="6" marL="32004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indent="-371475" lvl="7" marL="36576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indent="-371475" lvl="8" marL="41148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/>
        </p:txBody>
      </p:sp>
      <p:sp>
        <p:nvSpPr>
          <p:cNvPr id="30" name="Google Shape;30;p38"/>
          <p:cNvSpPr txBox="1"/>
          <p:nvPr>
            <p:ph idx="10" type="dt"/>
          </p:nvPr>
        </p:nvSpPr>
        <p:spPr>
          <a:xfrm>
            <a:off x="420624" y="6217920"/>
            <a:ext cx="27432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31" name="Google Shape;31;p38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32" name="Google Shape;32;p38"/>
          <p:cNvSpPr txBox="1"/>
          <p:nvPr>
            <p:ph idx="12" type="sldNum"/>
          </p:nvPr>
        </p:nvSpPr>
        <p:spPr>
          <a:xfrm>
            <a:off x="5906877" y="6540500"/>
            <a:ext cx="371898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subtítulo" showMasterSp="0">
  <p:cSld name="Título y subtítulo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40"/>
          <p:cNvSpPr txBox="1"/>
          <p:nvPr>
            <p:ph idx="12" type="sldNum"/>
          </p:nvPr>
        </p:nvSpPr>
        <p:spPr>
          <a:xfrm>
            <a:off x="11466428" y="6494780"/>
            <a:ext cx="384195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monocromo_MinHacienda.png" id="39" name="Google Shape;39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9408" y="216139"/>
            <a:ext cx="872817" cy="79644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" id="40" name="Google Shape;40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565" y="4425"/>
            <a:ext cx="1082502" cy="9508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" id="41" name="Google Shape;41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2277" y="6773187"/>
            <a:ext cx="1082502" cy="9508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onocromo_MinHacienda.png" id="42" name="Google Shape;42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9408" y="216139"/>
            <a:ext cx="872817" cy="79644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" id="43" name="Google Shape;43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565" y="4425"/>
            <a:ext cx="1082502" cy="9508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" id="44" name="Google Shape;44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2277" y="6773187"/>
            <a:ext cx="1082502" cy="950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ítulo y subtítulo" showMasterSp="0" type="title">
  <p:cSld name="TITLE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1"/>
          <p:cNvSpPr txBox="1"/>
          <p:nvPr>
            <p:ph type="title"/>
          </p:nvPr>
        </p:nvSpPr>
        <p:spPr>
          <a:xfrm>
            <a:off x="889000" y="1149350"/>
            <a:ext cx="10414000" cy="23241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47" name="Google Shape;47;p41"/>
          <p:cNvSpPr txBox="1"/>
          <p:nvPr>
            <p:ph idx="1" type="body"/>
          </p:nvPr>
        </p:nvSpPr>
        <p:spPr>
          <a:xfrm>
            <a:off x="889000" y="3536950"/>
            <a:ext cx="10414000" cy="79375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1pPr>
            <a:lvl2pPr indent="-2286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2pPr>
            <a:lvl3pPr indent="-2286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3pPr>
            <a:lvl4pPr indent="-2286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4pPr>
            <a:lvl5pPr indent="-2286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5pPr>
            <a:lvl6pPr indent="-371475" lvl="5" marL="27432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indent="-371475" lvl="6" marL="32004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indent="-371475" lvl="7" marL="36576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indent="-371475" lvl="8" marL="41148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/>
        </p:txBody>
      </p:sp>
      <p:sp>
        <p:nvSpPr>
          <p:cNvPr id="48" name="Google Shape;48;p41"/>
          <p:cNvSpPr txBox="1"/>
          <p:nvPr>
            <p:ph idx="12" type="sldNum"/>
          </p:nvPr>
        </p:nvSpPr>
        <p:spPr>
          <a:xfrm>
            <a:off x="11466428" y="6494780"/>
            <a:ext cx="384195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Imagen" id="49" name="Google Shape;49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0467" y="-8628"/>
            <a:ext cx="1912584" cy="167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" id="50" name="Google Shape;50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0467" y="6698631"/>
            <a:ext cx="1912584" cy="167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ítulo y subtítulo" showMasterSp="0">
  <p:cSld name="3_Título y subtítulo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2"/>
          <p:cNvSpPr txBox="1"/>
          <p:nvPr>
            <p:ph idx="12" type="sldNum"/>
          </p:nvPr>
        </p:nvSpPr>
        <p:spPr>
          <a:xfrm>
            <a:off x="11466428" y="6494780"/>
            <a:ext cx="384195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monocromo_MinHacienda.png" id="53" name="Google Shape;53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9408" y="216139"/>
            <a:ext cx="872817" cy="79644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" id="54" name="Google Shape;54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565" y="4425"/>
            <a:ext cx="1082502" cy="9508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" id="55" name="Google Shape;55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2277" y="6773187"/>
            <a:ext cx="1082502" cy="950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ítulo y subtítulo" showMasterSp="0">
  <p:cSld name="6_Título y subtítulo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43"/>
          <p:cNvSpPr txBox="1"/>
          <p:nvPr>
            <p:ph idx="12" type="sldNum"/>
          </p:nvPr>
        </p:nvSpPr>
        <p:spPr>
          <a:xfrm>
            <a:off x="11466428" y="6494780"/>
            <a:ext cx="384195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monocromo_MinHacienda.png" id="58" name="Google Shape;58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9408" y="216139"/>
            <a:ext cx="872817" cy="79644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" id="59" name="Google Shape;59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565" y="4425"/>
            <a:ext cx="1082502" cy="9508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" id="60" name="Google Shape;60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2277" y="6773187"/>
            <a:ext cx="1082502" cy="950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Título y subtítulo" showMasterSp="0">
  <p:cSld name="14_Título y subtítulo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4"/>
          <p:cNvSpPr txBox="1"/>
          <p:nvPr>
            <p:ph idx="12" type="sldNum"/>
          </p:nvPr>
        </p:nvSpPr>
        <p:spPr>
          <a:xfrm>
            <a:off x="11466428" y="6494780"/>
            <a:ext cx="384195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monocromo_MinHacienda.png" id="63" name="Google Shape;63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9408" y="216139"/>
            <a:ext cx="872817" cy="79644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" id="64" name="Google Shape;64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565" y="4425"/>
            <a:ext cx="1082502" cy="9508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" id="65" name="Google Shape;65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2277" y="6773187"/>
            <a:ext cx="1082502" cy="950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_Título y subtítulo" showMasterSp="0">
  <p:cSld name="16_Título y subtítulo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45"/>
          <p:cNvSpPr txBox="1"/>
          <p:nvPr>
            <p:ph idx="12" type="sldNum"/>
          </p:nvPr>
        </p:nvSpPr>
        <p:spPr>
          <a:xfrm>
            <a:off x="11466428" y="6494780"/>
            <a:ext cx="384195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monocromo_MinHacienda.png" id="68" name="Google Shape;68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9408" y="216139"/>
            <a:ext cx="872817" cy="79644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" id="69" name="Google Shape;69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565" y="4425"/>
            <a:ext cx="1082502" cy="9508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" id="70" name="Google Shape;70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2277" y="6773187"/>
            <a:ext cx="1082502" cy="950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3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4.xml"/><Relationship Id="rId2" Type="http://schemas.openxmlformats.org/officeDocument/2006/relationships/slideLayout" Target="../slideLayouts/slideLayout5.xml"/><Relationship Id="rId3" Type="http://schemas.openxmlformats.org/officeDocument/2006/relationships/slideLayout" Target="../slideLayouts/slideLayout6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5" Type="http://schemas.openxmlformats.org/officeDocument/2006/relationships/slideLayout" Target="../slideLayouts/slideLayout8.xml"/><Relationship Id="rId6" Type="http://schemas.openxmlformats.org/officeDocument/2006/relationships/slideLayout" Target="../slideLayouts/slideLayout9.xml"/><Relationship Id="rId7" Type="http://schemas.openxmlformats.org/officeDocument/2006/relationships/slideLayout" Target="../slideLayouts/slideLayout10.xml"/><Relationship Id="rId8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5"/>
          <p:cNvSpPr txBox="1"/>
          <p:nvPr>
            <p:ph type="title"/>
          </p:nvPr>
        </p:nvSpPr>
        <p:spPr>
          <a:xfrm>
            <a:off x="844550" y="177800"/>
            <a:ext cx="105029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b="0" i="0" sz="5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b="0" i="0" sz="5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b="0" i="0" sz="5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b="0" i="0" sz="5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b="0" i="0" sz="5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b="0" i="0" sz="5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b="0" i="0" sz="5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b="0" i="0" sz="5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b="0" i="0" sz="5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1" name="Google Shape;11;p35"/>
          <p:cNvSpPr txBox="1"/>
          <p:nvPr>
            <p:ph idx="1" type="body"/>
          </p:nvPr>
        </p:nvSpPr>
        <p:spPr>
          <a:xfrm>
            <a:off x="844550" y="1574800"/>
            <a:ext cx="105029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indent="-434975" lvl="0" marL="457200" marR="0" rtl="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b="0" i="0" sz="2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434975" lvl="1" marL="914400" marR="0" rtl="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b="0" i="0" sz="2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434975" lvl="2" marL="1371600" marR="0" rtl="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b="0" i="0" sz="2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434975" lvl="3" marL="1828800" marR="0" rtl="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b="0" i="0" sz="2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434975" lvl="4" marL="2286000" marR="0" rtl="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b="0" i="0" sz="2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434975" lvl="5" marL="2743200" marR="0" rtl="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b="0" i="0" sz="2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434975" lvl="6" marL="3200400" marR="0" rtl="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b="0" i="0" sz="2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434975" lvl="7" marL="3657600" marR="0" rtl="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b="0" i="0" sz="2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434975" lvl="8" marL="4114800" marR="0" rtl="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b="0" i="0" sz="2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2" name="Google Shape;12;p35"/>
          <p:cNvSpPr txBox="1"/>
          <p:nvPr>
            <p:ph idx="12" type="sldNum"/>
          </p:nvPr>
        </p:nvSpPr>
        <p:spPr>
          <a:xfrm>
            <a:off x="5906877" y="6540500"/>
            <a:ext cx="371898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9"/>
          <p:cNvSpPr txBox="1"/>
          <p:nvPr>
            <p:ph type="title"/>
          </p:nvPr>
        </p:nvSpPr>
        <p:spPr>
          <a:xfrm>
            <a:off x="844550" y="177800"/>
            <a:ext cx="105029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b="0" i="0" sz="5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b="0" i="0" sz="5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b="0" i="0" sz="5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b="0" i="0" sz="5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b="0" i="0" sz="5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b="0" i="0" sz="5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b="0" i="0" sz="5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b="0" i="0" sz="5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b="0" i="0" sz="5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35" name="Google Shape;35;p39"/>
          <p:cNvSpPr txBox="1"/>
          <p:nvPr>
            <p:ph idx="1" type="body"/>
          </p:nvPr>
        </p:nvSpPr>
        <p:spPr>
          <a:xfrm>
            <a:off x="844550" y="1574800"/>
            <a:ext cx="105029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indent="-434975" lvl="0" marL="457200" marR="0" rtl="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b="0" i="0" sz="2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434975" lvl="1" marL="914400" marR="0" rtl="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b="0" i="0" sz="2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434975" lvl="2" marL="1371600" marR="0" rtl="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b="0" i="0" sz="2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434975" lvl="3" marL="1828800" marR="0" rtl="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b="0" i="0" sz="2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434975" lvl="4" marL="2286000" marR="0" rtl="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b="0" i="0" sz="2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434975" lvl="5" marL="2743200" marR="0" rtl="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b="0" i="0" sz="2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434975" lvl="6" marL="3200400" marR="0" rtl="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b="0" i="0" sz="2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434975" lvl="7" marL="3657600" marR="0" rtl="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b="0" i="0" sz="2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434975" lvl="8" marL="4114800" marR="0" rtl="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b="0" i="0" sz="2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36" name="Google Shape;36;p39"/>
          <p:cNvSpPr txBox="1"/>
          <p:nvPr>
            <p:ph idx="12" type="sldNum"/>
          </p:nvPr>
        </p:nvSpPr>
        <p:spPr>
          <a:xfrm>
            <a:off x="11466428" y="6494780"/>
            <a:ext cx="384195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mailto:ryancooperb@uchicago.edu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png"/><Relationship Id="rId4" Type="http://schemas.openxmlformats.org/officeDocument/2006/relationships/image" Target="../media/image9.png"/><Relationship Id="rId5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5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2.jpg"/><Relationship Id="rId4" Type="http://schemas.openxmlformats.org/officeDocument/2006/relationships/image" Target="../media/image2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7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6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6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6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0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0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0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0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8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5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35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20.png"/><Relationship Id="rId4" Type="http://schemas.openxmlformats.org/officeDocument/2006/relationships/image" Target="../media/image35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22.jpg"/><Relationship Id="rId4" Type="http://schemas.openxmlformats.org/officeDocument/2006/relationships/image" Target="../media/image25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35.png"/><Relationship Id="rId4" Type="http://schemas.openxmlformats.org/officeDocument/2006/relationships/image" Target="../media/image28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35.png"/><Relationship Id="rId4" Type="http://schemas.openxmlformats.org/officeDocument/2006/relationships/image" Target="../media/image28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1.xml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4.xml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7.xml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8.xml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9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0.xml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1.xml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2.xml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3.xml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4.xml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5.xml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6.xml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7.xml"/><Relationship Id="rId3" Type="http://schemas.openxmlformats.org/officeDocument/2006/relationships/chart" Target="../charts/chart1.xml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8.xml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9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png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0.xml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1.xml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2.xml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3.xml"/></Relationships>
</file>

<file path=ppt/slides/_rels/slide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4.xml"/></Relationships>
</file>

<file path=ppt/slides/_rels/slide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5.xml"/></Relationships>
</file>

<file path=ppt/slides/_rels/slide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6.xml"/><Relationship Id="rId3" Type="http://schemas.openxmlformats.org/officeDocument/2006/relationships/image" Target="../media/image26.jpg"/><Relationship Id="rId4" Type="http://schemas.openxmlformats.org/officeDocument/2006/relationships/image" Target="../media/image33.jpg"/></Relationships>
</file>

<file path=ppt/slides/_rels/slide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7.xml"/><Relationship Id="rId3" Type="http://schemas.openxmlformats.org/officeDocument/2006/relationships/image" Target="../media/image26.jpg"/><Relationship Id="rId4" Type="http://schemas.openxmlformats.org/officeDocument/2006/relationships/image" Target="../media/image31.png"/><Relationship Id="rId5" Type="http://schemas.openxmlformats.org/officeDocument/2006/relationships/image" Target="../media/image29.jpg"/><Relationship Id="rId6" Type="http://schemas.openxmlformats.org/officeDocument/2006/relationships/image" Target="../media/image33.jpg"/></Relationships>
</file>

<file path=ppt/slides/_rels/slide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8.xml"/><Relationship Id="rId3" Type="http://schemas.openxmlformats.org/officeDocument/2006/relationships/hyperlink" Target="mailto:ryancooperb@uchicago.edu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"/>
          <p:cNvSpPr txBox="1"/>
          <p:nvPr/>
        </p:nvSpPr>
        <p:spPr>
          <a:xfrm>
            <a:off x="755506" y="2331264"/>
            <a:ext cx="10680988" cy="282128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Política Experimental para Ecuador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Ryan Cooper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Director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Development Innovation Lab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University of Chicago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ryancooperb@uchicago.edu</a:t>
            </a:r>
            <a:r>
              <a:rPr b="0" i="0" lang="en-GB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60"/>
          <p:cNvSpPr txBox="1"/>
          <p:nvPr>
            <p:ph idx="12" type="sldNum"/>
          </p:nvPr>
        </p:nvSpPr>
        <p:spPr>
          <a:xfrm>
            <a:off x="5906877" y="6540500"/>
            <a:ext cx="371898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66" name="Google Shape;166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43063" y="233822"/>
            <a:ext cx="9015412" cy="6468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47810" y="233822"/>
            <a:ext cx="9010665" cy="6472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6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639595" y="230325"/>
            <a:ext cx="9018880" cy="64734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61"/>
          <p:cNvSpPr txBox="1"/>
          <p:nvPr>
            <p:ph idx="12" type="sldNum"/>
          </p:nvPr>
        </p:nvSpPr>
        <p:spPr>
          <a:xfrm>
            <a:off x="5906877" y="6540500"/>
            <a:ext cx="371898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74" name="Google Shape;174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4168" y="1828800"/>
            <a:ext cx="5240589" cy="3761538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61"/>
          <p:cNvSpPr txBox="1"/>
          <p:nvPr/>
        </p:nvSpPr>
        <p:spPr>
          <a:xfrm>
            <a:off x="6772275" y="3083343"/>
            <a:ext cx="3871913" cy="78996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GB" sz="4800" u="none" cap="none" strike="noStrike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Contrafactual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9"/>
          <p:cNvSpPr txBox="1"/>
          <p:nvPr/>
        </p:nvSpPr>
        <p:spPr>
          <a:xfrm>
            <a:off x="603660" y="2138601"/>
            <a:ext cx="10680988" cy="106695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en-GB" sz="48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¿Qué Podemos hacer?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103C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62"/>
          <p:cNvSpPr txBox="1"/>
          <p:nvPr>
            <p:ph type="title"/>
          </p:nvPr>
        </p:nvSpPr>
        <p:spPr>
          <a:xfrm>
            <a:off x="165716" y="2656041"/>
            <a:ext cx="11860567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lang="en-GB" sz="3200"/>
              <a:t>Contestar preguntas más pequeñas: </a:t>
            </a:r>
            <a:r>
              <a:rPr lang="en-GB" sz="3200">
                <a:solidFill>
                  <a:srgbClr val="0070C0"/>
                </a:solidFill>
              </a:rPr>
              <a:t>Experimentos Controlados</a:t>
            </a:r>
            <a:endParaRPr i="1" sz="320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2"/>
          <p:cNvSpPr txBox="1"/>
          <p:nvPr>
            <p:ph type="title"/>
          </p:nvPr>
        </p:nvSpPr>
        <p:spPr>
          <a:xfrm>
            <a:off x="186431" y="365125"/>
            <a:ext cx="11860567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lang="en-GB" sz="3200"/>
              <a:t>Experimentos Controlados: Comparan </a:t>
            </a:r>
            <a:r>
              <a:rPr lang="en-GB" sz="3200">
                <a:solidFill>
                  <a:srgbClr val="2E7115"/>
                </a:solidFill>
              </a:rPr>
              <a:t>Peras</a:t>
            </a:r>
            <a:r>
              <a:rPr lang="en-GB" sz="3200"/>
              <a:t> con </a:t>
            </a:r>
            <a:r>
              <a:rPr lang="en-GB" sz="3200">
                <a:solidFill>
                  <a:srgbClr val="2E7115"/>
                </a:solidFill>
              </a:rPr>
              <a:t>Peras</a:t>
            </a:r>
            <a:endParaRPr i="1" sz="3200">
              <a:solidFill>
                <a:srgbClr val="7030A0"/>
              </a:solidFill>
            </a:endParaRPr>
          </a:p>
        </p:txBody>
      </p:sp>
      <p:pic>
        <p:nvPicPr>
          <p:cNvPr descr="Pear Flavor Concentrate For Diy E liquid丨Pear Aroma" id="192" name="Google Shape;192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86630" y="2488530"/>
            <a:ext cx="2138289" cy="213828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ear Flavor Concentrate For Diy E liquid丨Pear Aroma" id="193" name="Google Shape;193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71512" y="2488530"/>
            <a:ext cx="2138289" cy="2138289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12"/>
          <p:cNvSpPr txBox="1"/>
          <p:nvPr/>
        </p:nvSpPr>
        <p:spPr>
          <a:xfrm>
            <a:off x="2916143" y="1304779"/>
            <a:ext cx="609361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1" lang="en-GB" sz="2800" u="none" cap="none" strike="noStrike">
                <a:solidFill>
                  <a:srgbClr val="7030A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Por diseño</a:t>
            </a:r>
            <a:endParaRPr b="0" i="1" sz="2800" u="none" cap="none" strike="noStrike">
              <a:solidFill>
                <a:srgbClr val="7030A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ear Flavor Concentrate For Diy E liquid丨Pear Aroma" id="199" name="Google Shape;199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86630" y="2488530"/>
            <a:ext cx="2138289" cy="213828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definición y significado | Diccionario Inglés Collins" id="200" name="Google Shape;200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43636" y="2823768"/>
            <a:ext cx="1699162" cy="1702709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8"/>
          <p:cNvSpPr txBox="1"/>
          <p:nvPr/>
        </p:nvSpPr>
        <p:spPr>
          <a:xfrm>
            <a:off x="0" y="872872"/>
            <a:ext cx="12191999" cy="98014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Desafortunadamente, muchas evaluaciones comparan </a:t>
            </a:r>
            <a:r>
              <a:rPr b="0" i="0" lang="en-GB" sz="2800" u="none" cap="none" strike="noStrike">
                <a:solidFill>
                  <a:srgbClr val="2E7115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Peras</a:t>
            </a:r>
            <a:r>
              <a:rPr b="0" i="0" lang="en-GB" sz="2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con </a:t>
            </a:r>
            <a:r>
              <a:rPr b="0" i="0" lang="en-GB" sz="2800" u="none" cap="none" strike="noStrike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Manzanas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ear Flavor Concentrate For Diy E liquid丨Pear Aroma" id="206" name="Google Shape;206;p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95774" y="2435911"/>
            <a:ext cx="2138289" cy="213828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ear Flavor Concentrate For Diy E liquid丨Pear Aroma" id="207" name="Google Shape;207;p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96000" y="2435911"/>
            <a:ext cx="2138289" cy="2138289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63"/>
          <p:cNvSpPr txBox="1"/>
          <p:nvPr/>
        </p:nvSpPr>
        <p:spPr>
          <a:xfrm>
            <a:off x="1676460" y="1131320"/>
            <a:ext cx="916832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Experimentos controlados:</a:t>
            </a:r>
            <a:r>
              <a:rPr b="0" i="0" lang="en-GB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estimación insesgada!</a:t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64"/>
          <p:cNvSpPr txBox="1"/>
          <p:nvPr/>
        </p:nvSpPr>
        <p:spPr>
          <a:xfrm>
            <a:off x="216694" y="2189262"/>
            <a:ext cx="11758611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Qué ha pasado desde el Ted Talk de </a:t>
            </a:r>
            <a:r>
              <a:rPr b="1" i="0" lang="en-GB" sz="4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Esther Duflo’s</a:t>
            </a: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b="1" i="0" sz="4000" u="none" cap="none" strike="noStrike">
              <a:solidFill>
                <a:srgbClr val="103C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47672" y="904851"/>
            <a:ext cx="8092916" cy="5264942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65"/>
          <p:cNvSpPr/>
          <p:nvPr/>
        </p:nvSpPr>
        <p:spPr>
          <a:xfrm>
            <a:off x="2919413" y="5105399"/>
            <a:ext cx="1946149" cy="148685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65"/>
          <p:cNvSpPr/>
          <p:nvPr/>
        </p:nvSpPr>
        <p:spPr>
          <a:xfrm>
            <a:off x="3661411" y="4933949"/>
            <a:ext cx="5986462" cy="342901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65"/>
          <p:cNvSpPr/>
          <p:nvPr/>
        </p:nvSpPr>
        <p:spPr>
          <a:xfrm flipH="1" rot="10800000">
            <a:off x="3661411" y="6245993"/>
            <a:ext cx="5796913" cy="23622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65"/>
          <p:cNvSpPr/>
          <p:nvPr/>
        </p:nvSpPr>
        <p:spPr>
          <a:xfrm>
            <a:off x="4629341" y="5776479"/>
            <a:ext cx="5145595" cy="342901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65"/>
          <p:cNvSpPr txBox="1"/>
          <p:nvPr/>
        </p:nvSpPr>
        <p:spPr>
          <a:xfrm>
            <a:off x="452283" y="187479"/>
            <a:ext cx="11090787" cy="5934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 fontScale="925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8108"/>
              <a:buFont typeface="Helvetica Neue"/>
              <a:buNone/>
            </a:pPr>
            <a:r>
              <a:rPr b="0" i="0" lang="en-GB" sz="32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Nuevos experimentos controlados </a:t>
            </a:r>
            <a:r>
              <a:rPr b="0" i="0" lang="en-GB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Registrados 2013-2022 AEA</a:t>
            </a:r>
            <a:endParaRPr b="0" i="1" sz="3200" u="none" cap="none" strike="noStrik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os premios nobeles de Economía 2019 y su estrecho vínculo con la UC -  Pontificia Universidad Católica de Chile" id="229" name="Google Shape;229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59796" y="1944942"/>
            <a:ext cx="3040644" cy="231089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66"/>
          <p:cNvSpPr txBox="1"/>
          <p:nvPr>
            <p:ph idx="12" type="sldNum"/>
          </p:nvPr>
        </p:nvSpPr>
        <p:spPr>
          <a:xfrm>
            <a:off x="5897999" y="6132127"/>
            <a:ext cx="371898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GB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66"/>
          <p:cNvSpPr/>
          <p:nvPr/>
        </p:nvSpPr>
        <p:spPr>
          <a:xfrm>
            <a:off x="2671384" y="1360564"/>
            <a:ext cx="1853359" cy="540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GB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Nobel 2019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66"/>
          <p:cNvSpPr txBox="1"/>
          <p:nvPr/>
        </p:nvSpPr>
        <p:spPr>
          <a:xfrm>
            <a:off x="1682934" y="4255832"/>
            <a:ext cx="3732771" cy="964367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7115"/>
              </a:buClr>
              <a:buSzPts val="2800"/>
              <a:buFont typeface="Helvetica Neue"/>
              <a:buNone/>
            </a:pPr>
            <a:r>
              <a:rPr b="1" i="0" lang="en-GB" sz="2800" u="none" cap="none" strike="noStrike">
                <a:solidFill>
                  <a:srgbClr val="2E7115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Experimentos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7115"/>
              </a:buClr>
              <a:buSzPts val="2800"/>
              <a:buFont typeface="Helvetica Neue"/>
              <a:buNone/>
            </a:pPr>
            <a:r>
              <a:rPr b="1" i="0" lang="en-GB" sz="2800" u="none" cap="none" strike="noStrike">
                <a:solidFill>
                  <a:srgbClr val="2E7115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Controlados</a:t>
            </a:r>
            <a:endParaRPr b="1" i="0" sz="2800" u="none" cap="none" strike="noStrike">
              <a:solidFill>
                <a:srgbClr val="2E7115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2"/>
          <p:cNvSpPr txBox="1"/>
          <p:nvPr/>
        </p:nvSpPr>
        <p:spPr>
          <a:xfrm>
            <a:off x="603660" y="2138601"/>
            <a:ext cx="10680988" cy="171329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0" i="0" lang="en-GB" sz="5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Problema</a:t>
            </a:r>
            <a:endParaRPr b="0" i="0" sz="5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t/>
            </a:r>
            <a:endParaRPr b="0" i="0" sz="5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os premios nobeles de Economía 2019 y su estrecho vínculo con la UC -  Pontificia Universidad Católica de Chile" id="237" name="Google Shape;237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59796" y="1944942"/>
            <a:ext cx="3040644" cy="23108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6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91505" y="1944943"/>
            <a:ext cx="3043461" cy="2310890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67"/>
          <p:cNvSpPr txBox="1"/>
          <p:nvPr>
            <p:ph idx="12" type="sldNum"/>
          </p:nvPr>
        </p:nvSpPr>
        <p:spPr>
          <a:xfrm>
            <a:off x="5897999" y="6132127"/>
            <a:ext cx="371898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GB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67"/>
          <p:cNvSpPr/>
          <p:nvPr/>
        </p:nvSpPr>
        <p:spPr>
          <a:xfrm>
            <a:off x="2671384" y="1360564"/>
            <a:ext cx="1853359" cy="540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GB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Nobel 2019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67"/>
          <p:cNvSpPr/>
          <p:nvPr/>
        </p:nvSpPr>
        <p:spPr>
          <a:xfrm>
            <a:off x="7503681" y="1360564"/>
            <a:ext cx="1853359" cy="540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GB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Nobel 2021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67"/>
          <p:cNvSpPr txBox="1"/>
          <p:nvPr/>
        </p:nvSpPr>
        <p:spPr>
          <a:xfrm>
            <a:off x="1731677" y="4299806"/>
            <a:ext cx="3732771" cy="964367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7115"/>
              </a:buClr>
              <a:buSzPts val="2800"/>
              <a:buFont typeface="Helvetica Neue"/>
              <a:buNone/>
            </a:pPr>
            <a:r>
              <a:rPr b="1" i="0" lang="en-GB" sz="2800" u="none" cap="none" strike="noStrike">
                <a:solidFill>
                  <a:srgbClr val="2E7115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Experimentos Controlados</a:t>
            </a:r>
            <a:endParaRPr b="1" i="0" sz="2800" u="none" cap="none" strike="noStrike">
              <a:solidFill>
                <a:srgbClr val="2E7115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43" name="Google Shape;243;p67"/>
          <p:cNvSpPr txBox="1"/>
          <p:nvPr/>
        </p:nvSpPr>
        <p:spPr>
          <a:xfrm>
            <a:off x="6646849" y="4298781"/>
            <a:ext cx="3732771" cy="964367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800"/>
              <a:buFont typeface="Helvetica Neue"/>
              <a:buNone/>
            </a:pPr>
            <a:r>
              <a:rPr b="1" i="0" lang="en-GB" sz="2800" u="none" cap="none" strike="noStrike">
                <a:solidFill>
                  <a:srgbClr val="7030A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Experimentos Naturales</a:t>
            </a:r>
            <a:endParaRPr b="1" i="0" sz="2800" u="none" cap="none" strike="noStrike">
              <a:solidFill>
                <a:srgbClr val="7030A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68"/>
          <p:cNvSpPr txBox="1"/>
          <p:nvPr/>
        </p:nvSpPr>
        <p:spPr>
          <a:xfrm>
            <a:off x="3049191" y="2389287"/>
            <a:ext cx="6093618" cy="882293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en-GB" sz="54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¿Todo bien?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69"/>
          <p:cNvSpPr txBox="1"/>
          <p:nvPr/>
        </p:nvSpPr>
        <p:spPr>
          <a:xfrm>
            <a:off x="530352" y="2389287"/>
            <a:ext cx="11274552" cy="882293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en-GB" sz="54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¿Qué más ocurrió el </a:t>
            </a:r>
            <a:r>
              <a:rPr b="1" i="0" lang="en-GB" sz="5400" u="none" cap="none" strike="noStrike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2013</a:t>
            </a:r>
            <a:r>
              <a:rPr b="1" i="0" lang="en-GB" sz="54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p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85574" y="1494792"/>
            <a:ext cx="6820852" cy="4534533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70"/>
          <p:cNvSpPr txBox="1"/>
          <p:nvPr/>
        </p:nvSpPr>
        <p:spPr>
          <a:xfrm>
            <a:off x="-1646048" y="427833"/>
            <a:ext cx="10680988" cy="106695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en-GB" sz="48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2013: J-PAL </a:t>
            </a:r>
            <a:r>
              <a:rPr b="1" i="0" lang="en-GB" sz="4800" u="none" cap="none" strike="noStrike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@TEN</a:t>
            </a:r>
            <a:endParaRPr b="0" i="0" sz="1400" u="none" cap="none" strike="noStrik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103C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71"/>
          <p:cNvSpPr txBox="1"/>
          <p:nvPr/>
        </p:nvSpPr>
        <p:spPr>
          <a:xfrm>
            <a:off x="-1974661" y="427833"/>
            <a:ext cx="10680988" cy="106695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en-GB" sz="48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2013: J-PAL </a:t>
            </a:r>
            <a:r>
              <a:rPr b="1" i="0" lang="en-GB" sz="4800" u="none" cap="none" strike="noStrike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@TEN</a:t>
            </a:r>
            <a:endParaRPr b="0" i="0" sz="1400" u="none" cap="none" strike="noStrik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103C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9" name="Google Shape;269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7687" y="1857123"/>
            <a:ext cx="6630325" cy="36009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72"/>
          <p:cNvSpPr txBox="1"/>
          <p:nvPr/>
        </p:nvSpPr>
        <p:spPr>
          <a:xfrm>
            <a:off x="-1974661" y="427833"/>
            <a:ext cx="10680988" cy="106695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en-GB" sz="48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2013: J-PAL </a:t>
            </a:r>
            <a:r>
              <a:rPr b="1" i="0" lang="en-GB" sz="4800" u="none" cap="none" strike="noStrike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@TEN</a:t>
            </a:r>
            <a:endParaRPr b="0" i="0" sz="1400" u="none" cap="none" strike="noStrik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103C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72"/>
          <p:cNvSpPr txBox="1"/>
          <p:nvPr/>
        </p:nvSpPr>
        <p:spPr>
          <a:xfrm>
            <a:off x="7528370" y="2034288"/>
            <a:ext cx="4496751" cy="1036181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GB" sz="32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Principal desafío: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GB" sz="3200" u="none" cap="none" strike="noStrike">
                <a:solidFill>
                  <a:srgbClr val="2E7115"/>
                </a:solidFill>
                <a:latin typeface="Calibri"/>
                <a:ea typeface="Calibri"/>
                <a:cs typeface="Calibri"/>
                <a:sym typeface="Calibri"/>
              </a:rPr>
              <a:t>Próximos 10 años.</a:t>
            </a:r>
            <a:endParaRPr b="0" i="0" sz="3200" u="none" cap="none" strike="noStrike">
              <a:solidFill>
                <a:srgbClr val="2E71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7" name="Google Shape;277;p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7687" y="1857123"/>
            <a:ext cx="6630325" cy="36009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73"/>
          <p:cNvSpPr txBox="1"/>
          <p:nvPr/>
        </p:nvSpPr>
        <p:spPr>
          <a:xfrm>
            <a:off x="-1974661" y="427833"/>
            <a:ext cx="10680988" cy="106695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en-GB" sz="48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2013: J-PAL </a:t>
            </a:r>
            <a:r>
              <a:rPr b="1" i="0" lang="en-GB" sz="4800" u="none" cap="none" strike="noStrike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@TEN</a:t>
            </a:r>
            <a:endParaRPr b="0" i="0" sz="1400" u="none" cap="none" strike="noStrik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103C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73"/>
          <p:cNvSpPr txBox="1"/>
          <p:nvPr/>
        </p:nvSpPr>
        <p:spPr>
          <a:xfrm>
            <a:off x="7733059" y="3295917"/>
            <a:ext cx="3239741" cy="1528624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GB" sz="3200" u="none" cap="none" strike="noStrike">
                <a:solidFill>
                  <a:srgbClr val="970F53"/>
                </a:solidFill>
                <a:latin typeface="Calibri"/>
                <a:ea typeface="Calibri"/>
                <a:cs typeface="Calibri"/>
                <a:sym typeface="Calibri"/>
              </a:rPr>
              <a:t>Experimentos Controlados de</a:t>
            </a:r>
            <a:r>
              <a:rPr b="1" i="0" lang="en-GB" sz="32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 Gobiernos!</a:t>
            </a:r>
            <a:endParaRPr b="0" i="0" sz="3200" u="none" cap="none" strike="noStrike">
              <a:solidFill>
                <a:srgbClr val="2E71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5" name="Google Shape;285;p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7687" y="1857123"/>
            <a:ext cx="6630325" cy="3600953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73"/>
          <p:cNvSpPr txBox="1"/>
          <p:nvPr/>
        </p:nvSpPr>
        <p:spPr>
          <a:xfrm>
            <a:off x="7500937" y="2007812"/>
            <a:ext cx="4496751" cy="1036181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GB" sz="32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Principal desafío: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GB" sz="3200" u="none" cap="none" strike="noStrike">
                <a:solidFill>
                  <a:srgbClr val="2E7115"/>
                </a:solidFill>
                <a:latin typeface="Calibri"/>
                <a:ea typeface="Calibri"/>
                <a:cs typeface="Calibri"/>
                <a:sym typeface="Calibri"/>
              </a:rPr>
              <a:t>Próximos 10 años.</a:t>
            </a:r>
            <a:endParaRPr b="0" i="0" sz="3200" u="none" cap="none" strike="noStrike">
              <a:solidFill>
                <a:srgbClr val="2E71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74"/>
          <p:cNvSpPr txBox="1"/>
          <p:nvPr/>
        </p:nvSpPr>
        <p:spPr>
          <a:xfrm>
            <a:off x="530352" y="2389287"/>
            <a:ext cx="11274552" cy="78996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en-GB" sz="48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Experimentos de Gobierno Relativo al </a:t>
            </a:r>
            <a:r>
              <a:rPr b="1" i="0" lang="en-GB" sz="4800" u="none" cap="none" strike="noStrik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Total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Google Shape;297;p7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3021" y="1316162"/>
            <a:ext cx="6728906" cy="4377569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75"/>
          <p:cNvSpPr/>
          <p:nvPr/>
        </p:nvSpPr>
        <p:spPr>
          <a:xfrm flipH="1" rot="10800000">
            <a:off x="2372107" y="6337433"/>
            <a:ext cx="5796913" cy="23622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75"/>
          <p:cNvSpPr txBox="1"/>
          <p:nvPr/>
        </p:nvSpPr>
        <p:spPr>
          <a:xfrm>
            <a:off x="1614154" y="722754"/>
            <a:ext cx="8394192" cy="5934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b="0" i="0" lang="en-GB" sz="24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Nuevos Experimentos </a:t>
            </a:r>
            <a:r>
              <a:rPr b="0" i="0" lang="en-GB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Registrados 2013-2022 AEA</a:t>
            </a:r>
            <a:endParaRPr b="0" i="1" sz="2400" u="none" cap="none" strike="noStrik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Google Shape;304;p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3021" y="1316162"/>
            <a:ext cx="6728906" cy="4377569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76"/>
          <p:cNvSpPr/>
          <p:nvPr/>
        </p:nvSpPr>
        <p:spPr>
          <a:xfrm flipH="1" rot="10800000">
            <a:off x="2372107" y="6337433"/>
            <a:ext cx="5796913" cy="23622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76"/>
          <p:cNvSpPr txBox="1"/>
          <p:nvPr/>
        </p:nvSpPr>
        <p:spPr>
          <a:xfrm>
            <a:off x="1614154" y="722754"/>
            <a:ext cx="8394192" cy="5934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b="0" i="0" lang="en-GB" sz="24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Nuevos Experimentos </a:t>
            </a:r>
            <a:r>
              <a:rPr b="0" i="0" lang="en-GB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Registrados 2013-2022 AEA</a:t>
            </a:r>
            <a:endParaRPr b="0" i="1" sz="2400" u="none" cap="none" strike="noStrik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76"/>
          <p:cNvSpPr txBox="1"/>
          <p:nvPr/>
        </p:nvSpPr>
        <p:spPr>
          <a:xfrm>
            <a:off x="7701927" y="2437642"/>
            <a:ext cx="4513355" cy="14942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rmAutofit/>
          </a:bodyPr>
          <a:lstStyle/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●"/>
            </a:pPr>
            <a:r>
              <a:rPr b="0" i="0" lang="en-GB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Easterly, Deaton, Ravallion, etc.: “Validez Externa?”</a:t>
            </a:r>
            <a:endParaRPr/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3"/>
          <p:cNvSpPr txBox="1"/>
          <p:nvPr/>
        </p:nvSpPr>
        <p:spPr>
          <a:xfrm>
            <a:off x="209550" y="2418873"/>
            <a:ext cx="11772899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2E7115"/>
                </a:solidFill>
                <a:latin typeface="Calibri"/>
                <a:ea typeface="Calibri"/>
                <a:cs typeface="Calibri"/>
                <a:sym typeface="Calibri"/>
              </a:rPr>
              <a:t>¿Cuál es el problema </a:t>
            </a: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en política pública en siglo XXI?</a:t>
            </a:r>
            <a:endParaRPr b="0" i="0" sz="4000" u="none" cap="none" strike="noStrike">
              <a:solidFill>
                <a:srgbClr val="103C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Google Shape;312;p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3021" y="1316162"/>
            <a:ext cx="6728906" cy="4377569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77"/>
          <p:cNvSpPr/>
          <p:nvPr/>
        </p:nvSpPr>
        <p:spPr>
          <a:xfrm flipH="1" rot="10800000">
            <a:off x="2372107" y="6337433"/>
            <a:ext cx="5796913" cy="23622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77"/>
          <p:cNvSpPr txBox="1"/>
          <p:nvPr/>
        </p:nvSpPr>
        <p:spPr>
          <a:xfrm>
            <a:off x="1614154" y="722754"/>
            <a:ext cx="8394192" cy="5934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b="0" i="0" lang="en-GB" sz="24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Nuevos Experimentos </a:t>
            </a:r>
            <a:r>
              <a:rPr b="0" i="0" lang="en-GB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Registrados 2013-2022 AEA</a:t>
            </a:r>
            <a:endParaRPr b="0" i="1" sz="2400" u="none" cap="none" strike="noStrik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77"/>
          <p:cNvSpPr txBox="1"/>
          <p:nvPr/>
        </p:nvSpPr>
        <p:spPr>
          <a:xfrm>
            <a:off x="7701927" y="2437642"/>
            <a:ext cx="4513355" cy="14942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rmAutofit/>
          </a:bodyPr>
          <a:lstStyle/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●"/>
            </a:pPr>
            <a:r>
              <a:rPr b="0" i="0" lang="en-GB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Easterly, Deaton, Ravallion, etc.: “Validez Externa?”</a:t>
            </a:r>
            <a:endParaRPr/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●"/>
            </a:pPr>
            <a:r>
              <a:rPr b="0" i="0" lang="en-GB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Banerjee et al. 2017: Prueba de concepto.</a:t>
            </a:r>
            <a:endParaRPr/>
          </a:p>
          <a:p>
            <a:pPr indent="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Google Shape;320;p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3021" y="1316162"/>
            <a:ext cx="6728906" cy="4377569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78"/>
          <p:cNvSpPr/>
          <p:nvPr/>
        </p:nvSpPr>
        <p:spPr>
          <a:xfrm flipH="1" rot="10800000">
            <a:off x="2372107" y="6337433"/>
            <a:ext cx="5796913" cy="23622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78"/>
          <p:cNvSpPr txBox="1"/>
          <p:nvPr/>
        </p:nvSpPr>
        <p:spPr>
          <a:xfrm>
            <a:off x="1614154" y="722754"/>
            <a:ext cx="8394192" cy="5934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b="0" i="0" lang="en-GB" sz="24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Nuevos Experimentos </a:t>
            </a:r>
            <a:r>
              <a:rPr b="0" i="0" lang="en-GB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Registrados 2013-2022 AEA</a:t>
            </a:r>
            <a:endParaRPr b="0" i="1" sz="2400" u="none" cap="none" strike="noStrik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78"/>
          <p:cNvSpPr txBox="1"/>
          <p:nvPr/>
        </p:nvSpPr>
        <p:spPr>
          <a:xfrm>
            <a:off x="7701927" y="2437642"/>
            <a:ext cx="4513355" cy="14942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rmAutofit/>
          </a:bodyPr>
          <a:lstStyle/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●"/>
            </a:pPr>
            <a:r>
              <a:rPr b="0" i="0" lang="en-GB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Easterly, Deaton, Ravallion, etc.: “Validez Externa?”</a:t>
            </a:r>
            <a:endParaRPr/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●"/>
            </a:pPr>
            <a:r>
              <a:rPr b="0" i="0" lang="en-GB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Banerjee et al. 2017: Prueba de concepto.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●"/>
            </a:pPr>
            <a:r>
              <a:rPr b="0" i="0" lang="en-GB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Premio Nobel de Economía, 2019</a:t>
            </a:r>
            <a:endParaRPr/>
          </a:p>
          <a:p>
            <a:pPr indent="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Google Shape;328;p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3021" y="1316162"/>
            <a:ext cx="6728906" cy="4377569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79"/>
          <p:cNvSpPr/>
          <p:nvPr/>
        </p:nvSpPr>
        <p:spPr>
          <a:xfrm flipH="1" rot="10800000">
            <a:off x="2372107" y="6337433"/>
            <a:ext cx="5796913" cy="23622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79"/>
          <p:cNvSpPr txBox="1"/>
          <p:nvPr/>
        </p:nvSpPr>
        <p:spPr>
          <a:xfrm>
            <a:off x="1614154" y="722754"/>
            <a:ext cx="8394192" cy="5934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b="0" i="0" lang="en-GB" sz="24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Nuevos Experimentos </a:t>
            </a:r>
            <a:r>
              <a:rPr b="0" i="0" lang="en-GB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Registrados 2013-2022 AEA</a:t>
            </a:r>
            <a:endParaRPr b="0" i="1" sz="2400" u="none" cap="none" strike="noStrik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79"/>
          <p:cNvSpPr txBox="1"/>
          <p:nvPr/>
        </p:nvSpPr>
        <p:spPr>
          <a:xfrm>
            <a:off x="7701927" y="2437642"/>
            <a:ext cx="4513355" cy="14942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rmAutofit/>
          </a:bodyPr>
          <a:lstStyle/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●"/>
            </a:pPr>
            <a:r>
              <a:rPr b="0" i="0" lang="en-GB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Easterly, Deaton, Ravallion, etc.: “Validez Externa?”</a:t>
            </a:r>
            <a:endParaRPr/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●"/>
            </a:pPr>
            <a:r>
              <a:rPr b="0" i="0" lang="en-GB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Banerjee et al. 2017: Prueba de concepto.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●"/>
            </a:pPr>
            <a:r>
              <a:rPr b="0" i="0" lang="en-GB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Premio Nobel de Economía, 2019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●"/>
            </a:pPr>
            <a:r>
              <a:rPr b="0" i="0" lang="en-GB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 qué no </a:t>
            </a:r>
            <a:r>
              <a:rPr b="1" i="0" lang="en-GB" sz="1200" u="none" cap="none" strike="noStrike">
                <a:solidFill>
                  <a:srgbClr val="970F53"/>
                </a:solidFill>
                <a:latin typeface="Arial"/>
                <a:ea typeface="Arial"/>
                <a:cs typeface="Arial"/>
                <a:sym typeface="Arial"/>
              </a:rPr>
              <a:t>generación evidencia ideal</a:t>
            </a:r>
            <a:r>
              <a:rPr b="0" i="0" lang="en-GB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80"/>
          <p:cNvSpPr txBox="1"/>
          <p:nvPr/>
        </p:nvSpPr>
        <p:spPr>
          <a:xfrm>
            <a:off x="530352" y="2389287"/>
            <a:ext cx="11274552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Experimentos Gobierno sobre </a:t>
            </a:r>
            <a:r>
              <a:rPr b="1" i="0" lang="en-GB" sz="4000" u="none" cap="none" strike="noStrik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Número de Políticas</a:t>
            </a:r>
            <a:endParaRPr b="1" i="0" sz="4000" u="none" cap="none" strike="noStrike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81"/>
          <p:cNvSpPr txBox="1"/>
          <p:nvPr/>
        </p:nvSpPr>
        <p:spPr>
          <a:xfrm>
            <a:off x="185737" y="1913234"/>
            <a:ext cx="11969399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Qué porcentaje de políticas públicas son evaluadas?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81"/>
          <p:cNvSpPr/>
          <p:nvPr/>
        </p:nvSpPr>
        <p:spPr>
          <a:xfrm>
            <a:off x="515208" y="3143059"/>
            <a:ext cx="10695336" cy="10525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b="1" i="0" lang="en-GB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Chile, </a:t>
            </a:r>
            <a:r>
              <a:rPr b="1" i="0" lang="en-GB" sz="2600" u="none" cap="none" strike="noStrike">
                <a:solidFill>
                  <a:srgbClr val="2E7115"/>
                </a:solidFill>
                <a:latin typeface="Calibri"/>
                <a:ea typeface="Calibri"/>
                <a:cs typeface="Calibri"/>
                <a:sym typeface="Calibri"/>
              </a:rPr>
              <a:t>700 programas públicos </a:t>
            </a:r>
            <a:r>
              <a:rPr b="1" i="0" lang="en-GB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fueron identificados.</a:t>
            </a:r>
            <a:endParaRPr/>
          </a:p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82"/>
          <p:cNvSpPr txBox="1"/>
          <p:nvPr/>
        </p:nvSpPr>
        <p:spPr>
          <a:xfrm>
            <a:off x="185737" y="1913234"/>
            <a:ext cx="11969399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Qué porcentaje de políticas públicas son evaluadas?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82"/>
          <p:cNvSpPr/>
          <p:nvPr/>
        </p:nvSpPr>
        <p:spPr>
          <a:xfrm>
            <a:off x="515208" y="3143059"/>
            <a:ext cx="10695336" cy="15326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b="1" i="0" lang="en-GB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Chile, </a:t>
            </a:r>
            <a:r>
              <a:rPr b="1" i="0" lang="en-GB" sz="2600" u="none" cap="none" strike="noStrike">
                <a:solidFill>
                  <a:srgbClr val="2E7115"/>
                </a:solidFill>
                <a:latin typeface="Calibri"/>
                <a:ea typeface="Calibri"/>
                <a:cs typeface="Calibri"/>
                <a:sym typeface="Calibri"/>
              </a:rPr>
              <a:t>700 programas públicos </a:t>
            </a:r>
            <a:r>
              <a:rPr b="1" i="0" lang="en-GB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fueron identificados.</a:t>
            </a:r>
            <a:endParaRPr/>
          </a:p>
          <a:p>
            <a:pPr indent="-457200" lvl="0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b="1" i="0" lang="en-GB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Desde 2019 a 2021, </a:t>
            </a:r>
            <a:r>
              <a:rPr b="1" i="0" lang="en-GB" sz="2600" u="none" cap="none" strike="noStrike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20 programas</a:t>
            </a:r>
            <a:r>
              <a:rPr b="1" i="0" lang="en-GB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fueron evaluados rigurosamente. </a:t>
            </a:r>
            <a:endParaRPr b="1" i="0" sz="2600" u="none" cap="none" strike="noStrike">
              <a:solidFill>
                <a:srgbClr val="7030A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4"/>
          <p:cNvSpPr txBox="1"/>
          <p:nvPr/>
        </p:nvSpPr>
        <p:spPr>
          <a:xfrm>
            <a:off x="603660" y="2138601"/>
            <a:ext cx="10680988" cy="78996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en-GB" sz="48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¿Qué nos ha detenido?</a:t>
            </a:r>
            <a:endParaRPr b="0" i="0" sz="1800" u="none" cap="none" strike="noStrike">
              <a:solidFill>
                <a:srgbClr val="103C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83"/>
          <p:cNvSpPr txBox="1"/>
          <p:nvPr/>
        </p:nvSpPr>
        <p:spPr>
          <a:xfrm>
            <a:off x="603660" y="2138601"/>
            <a:ext cx="10680988" cy="1405513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en-GB" sz="44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¿Experimentación en </a:t>
            </a:r>
            <a:r>
              <a:rPr b="1" i="0" lang="en-GB" sz="4400" u="none" cap="none" strike="noStrike">
                <a:solidFill>
                  <a:srgbClr val="F91F00"/>
                </a:solidFill>
                <a:latin typeface="Calibri"/>
                <a:ea typeface="Calibri"/>
                <a:cs typeface="Calibri"/>
                <a:sym typeface="Calibri"/>
              </a:rPr>
              <a:t>Política Pública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en-GB" sz="44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vs </a:t>
            </a:r>
            <a:r>
              <a:rPr b="1" i="0" lang="en-GB" sz="4400" u="none" cap="none" strike="noStrike">
                <a:solidFill>
                  <a:srgbClr val="2E7115"/>
                </a:solidFill>
                <a:latin typeface="Calibri"/>
                <a:ea typeface="Calibri"/>
                <a:cs typeface="Calibri"/>
                <a:sym typeface="Calibri"/>
              </a:rPr>
              <a:t>Medicina</a:t>
            </a:r>
            <a:r>
              <a:rPr b="1" i="0" lang="en-GB" sz="44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b="0" i="0" sz="4400" u="none" cap="none" strike="noStrike">
              <a:solidFill>
                <a:srgbClr val="103C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84"/>
          <p:cNvSpPr txBox="1"/>
          <p:nvPr/>
        </p:nvSpPr>
        <p:spPr>
          <a:xfrm>
            <a:off x="222601" y="527346"/>
            <a:ext cx="11969399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Medicina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8" name="Google Shape;368;p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24328" y="1658874"/>
            <a:ext cx="7080504" cy="3540252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84"/>
          <p:cNvSpPr/>
          <p:nvPr/>
        </p:nvSpPr>
        <p:spPr>
          <a:xfrm>
            <a:off x="365760" y="5663805"/>
            <a:ext cx="12152376" cy="4985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científico con la </a:t>
            </a:r>
            <a:r>
              <a:rPr b="1" i="0" lang="en-GB" sz="2200" u="none" cap="none" strike="noStrike">
                <a:solidFill>
                  <a:srgbClr val="E3167D"/>
                </a:solidFill>
                <a:latin typeface="Calibri"/>
                <a:ea typeface="Calibri"/>
                <a:cs typeface="Calibri"/>
                <a:sym typeface="Calibri"/>
              </a:rPr>
              <a:t>idea</a:t>
            </a:r>
            <a:r>
              <a:rPr b="1" i="0" lang="en-GB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produce la </a:t>
            </a:r>
            <a:r>
              <a:rPr b="1" i="0" lang="en-GB" sz="2200" u="none" cap="none" strike="noStrike">
                <a:solidFill>
                  <a:srgbClr val="2E7115"/>
                </a:solidFill>
                <a:latin typeface="Calibri"/>
                <a:ea typeface="Calibri"/>
                <a:cs typeface="Calibri"/>
                <a:sym typeface="Calibri"/>
              </a:rPr>
              <a:t>droga</a:t>
            </a:r>
            <a:r>
              <a:rPr b="1" i="0" lang="en-GB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y diseña/implementa la </a:t>
            </a:r>
            <a:r>
              <a:rPr b="1" i="0" lang="en-GB" sz="2200" u="none" cap="none" strike="noStrike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evaluación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85"/>
          <p:cNvSpPr txBox="1"/>
          <p:nvPr/>
        </p:nvSpPr>
        <p:spPr>
          <a:xfrm>
            <a:off x="222601" y="527346"/>
            <a:ext cx="11969399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Pólítica Pública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6" name="Google Shape;376;p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69464" y="1938528"/>
            <a:ext cx="6876288" cy="34381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54"/>
          <p:cNvSpPr txBox="1"/>
          <p:nvPr>
            <p:ph idx="12" type="sldNum"/>
          </p:nvPr>
        </p:nvSpPr>
        <p:spPr>
          <a:xfrm>
            <a:off x="5906877" y="6540500"/>
            <a:ext cx="371898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4" name="Google Shape;124;p54"/>
          <p:cNvSpPr txBox="1"/>
          <p:nvPr/>
        </p:nvSpPr>
        <p:spPr>
          <a:xfrm>
            <a:off x="173736" y="311532"/>
            <a:ext cx="11814048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2E7115"/>
                </a:solidFill>
                <a:latin typeface="Calibri"/>
                <a:ea typeface="Calibri"/>
                <a:cs typeface="Calibri"/>
                <a:sym typeface="Calibri"/>
              </a:rPr>
              <a:t>2013: Esther Duflo </a:t>
            </a:r>
            <a:r>
              <a:rPr b="1" i="0" lang="en-GB" sz="4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compara con Medicina Medieval</a:t>
            </a:r>
            <a:endParaRPr b="1" i="0" sz="4000" u="none" cap="none" strike="noStrike">
              <a:solidFill>
                <a:srgbClr val="2E71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86"/>
          <p:cNvSpPr txBox="1"/>
          <p:nvPr/>
        </p:nvSpPr>
        <p:spPr>
          <a:xfrm>
            <a:off x="222601" y="527346"/>
            <a:ext cx="11969399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Pólítica Pública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3" name="Google Shape;383;p8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69464" y="1938528"/>
            <a:ext cx="6876288" cy="3438144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86"/>
          <p:cNvSpPr/>
          <p:nvPr/>
        </p:nvSpPr>
        <p:spPr>
          <a:xfrm>
            <a:off x="356616" y="5755245"/>
            <a:ext cx="12152376" cy="4985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Diferentes agentes deben coordinarse respecto a </a:t>
            </a:r>
            <a:r>
              <a:rPr b="1" i="0" lang="en-GB" sz="2200" u="none" cap="none" strike="noStrike">
                <a:solidFill>
                  <a:srgbClr val="E3167D"/>
                </a:solidFill>
                <a:latin typeface="Calibri"/>
                <a:ea typeface="Calibri"/>
                <a:cs typeface="Calibri"/>
                <a:sym typeface="Calibri"/>
              </a:rPr>
              <a:t>idea</a:t>
            </a:r>
            <a:r>
              <a:rPr b="1" i="0" lang="en-GB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1" i="0" lang="en-GB" sz="2200" u="none" cap="none" strike="noStrike">
                <a:solidFill>
                  <a:srgbClr val="2E7115"/>
                </a:solidFill>
                <a:latin typeface="Calibri"/>
                <a:ea typeface="Calibri"/>
                <a:cs typeface="Calibri"/>
                <a:sym typeface="Calibri"/>
              </a:rPr>
              <a:t>programa (droga)</a:t>
            </a:r>
            <a:r>
              <a:rPr b="1" i="0" lang="en-GB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y/o la </a:t>
            </a:r>
            <a:r>
              <a:rPr b="1" i="0" lang="en-GB" sz="2200" u="none" cap="none" strike="noStrike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evaluación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87"/>
          <p:cNvSpPr txBox="1"/>
          <p:nvPr/>
        </p:nvSpPr>
        <p:spPr>
          <a:xfrm>
            <a:off x="668465" y="304863"/>
            <a:ext cx="10579637" cy="5934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b="0" i="0" lang="en-GB" sz="32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Nuevos experimentos </a:t>
            </a:r>
            <a:r>
              <a:rPr b="0" i="0" lang="en-GB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Registrados 2013-2022 AEA</a:t>
            </a:r>
            <a:endParaRPr b="0" i="1" sz="3200" u="none" cap="none" strike="noStrik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0" name="Google Shape;390;p8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0987" y="2367022"/>
            <a:ext cx="3895344" cy="19476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5" name="Google Shape;395;p8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55670" y="2174678"/>
            <a:ext cx="3585149" cy="2332361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p88"/>
          <p:cNvSpPr txBox="1"/>
          <p:nvPr/>
        </p:nvSpPr>
        <p:spPr>
          <a:xfrm>
            <a:off x="668465" y="304863"/>
            <a:ext cx="10579637" cy="59340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b="0" i="0" lang="en-GB" sz="32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Nuevos experimentos </a:t>
            </a:r>
            <a:r>
              <a:rPr b="0" i="0" lang="en-GB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Registrados 2013-2022 AEA</a:t>
            </a:r>
            <a:endParaRPr b="0" i="1" sz="3200" u="none" cap="none" strike="noStrik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7" name="Google Shape;397;p8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0987" y="2367022"/>
            <a:ext cx="3895344" cy="1947672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88"/>
          <p:cNvSpPr/>
          <p:nvPr/>
        </p:nvSpPr>
        <p:spPr>
          <a:xfrm>
            <a:off x="5568696" y="3180838"/>
            <a:ext cx="960120" cy="32004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0044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89"/>
          <p:cNvSpPr txBox="1"/>
          <p:nvPr/>
        </p:nvSpPr>
        <p:spPr>
          <a:xfrm>
            <a:off x="603660" y="2138601"/>
            <a:ext cx="10680988" cy="882293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0" i="0" lang="en-GB" sz="5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Solución</a:t>
            </a:r>
            <a:endParaRPr b="0" i="0" sz="5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90"/>
          <p:cNvSpPr txBox="1"/>
          <p:nvPr/>
        </p:nvSpPr>
        <p:spPr>
          <a:xfrm>
            <a:off x="603660" y="2138601"/>
            <a:ext cx="10680988" cy="78996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en-GB" sz="4800" u="none" cap="none" strike="noStrike">
                <a:solidFill>
                  <a:srgbClr val="00517F"/>
                </a:solidFill>
                <a:latin typeface="Calibri"/>
                <a:ea typeface="Calibri"/>
                <a:cs typeface="Calibri"/>
                <a:sym typeface="Calibri"/>
              </a:rPr>
              <a:t>Política Experimental</a:t>
            </a:r>
            <a:endParaRPr b="1" i="0" sz="4800" u="none" cap="none" strike="noStrike">
              <a:solidFill>
                <a:srgbClr val="0051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91"/>
          <p:cNvSpPr txBox="1"/>
          <p:nvPr/>
        </p:nvSpPr>
        <p:spPr>
          <a:xfrm>
            <a:off x="1381647" y="319616"/>
            <a:ext cx="10698058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Experimental Policy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91"/>
          <p:cNvSpPr/>
          <p:nvPr/>
        </p:nvSpPr>
        <p:spPr>
          <a:xfrm>
            <a:off x="222654" y="1418254"/>
            <a:ext cx="11969346" cy="5354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Generación sistemática evidencia costo efectividad via experimentos </a:t>
            </a:r>
            <a:r>
              <a:rPr b="1" i="0" lang="en-GB" sz="2400" u="none" cap="none" strike="noStrike">
                <a:solidFill>
                  <a:srgbClr val="2E7115"/>
                </a:solidFill>
                <a:latin typeface="Calibri"/>
                <a:ea typeface="Calibri"/>
                <a:cs typeface="Calibri"/>
                <a:sym typeface="Calibri"/>
              </a:rPr>
              <a:t>controlados y</a:t>
            </a:r>
            <a:r>
              <a:rPr b="1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en-GB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naturales</a:t>
            </a:r>
            <a:endParaRPr b="0" i="0" sz="2400" u="none" cap="none" strike="noStrike">
              <a:solidFill>
                <a:srgbClr val="2E711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91"/>
          <p:cNvSpPr txBox="1"/>
          <p:nvPr>
            <p:ph idx="12" type="sldNum"/>
          </p:nvPr>
        </p:nvSpPr>
        <p:spPr>
          <a:xfrm>
            <a:off x="5897999" y="6132127"/>
            <a:ext cx="371898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GB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os premios nobeles de Economía 2019 y su estrecho vínculo con la UC -  Pontificia Universidad Católica de Chile" id="418" name="Google Shape;418;p9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32364" y="2812896"/>
            <a:ext cx="3040644" cy="23108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9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64073" y="2812897"/>
            <a:ext cx="3043461" cy="2310890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p91"/>
          <p:cNvSpPr/>
          <p:nvPr/>
        </p:nvSpPr>
        <p:spPr>
          <a:xfrm>
            <a:off x="2643952" y="2228518"/>
            <a:ext cx="1853359" cy="540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GB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Nobel 2019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91"/>
          <p:cNvSpPr/>
          <p:nvPr/>
        </p:nvSpPr>
        <p:spPr>
          <a:xfrm>
            <a:off x="7476249" y="2228518"/>
            <a:ext cx="1853359" cy="540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GB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Nobel 2021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91"/>
          <p:cNvSpPr txBox="1"/>
          <p:nvPr/>
        </p:nvSpPr>
        <p:spPr>
          <a:xfrm>
            <a:off x="1704245" y="5167760"/>
            <a:ext cx="3732771" cy="964367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7115"/>
              </a:buClr>
              <a:buSzPts val="2800"/>
              <a:buFont typeface="Helvetica Neue"/>
              <a:buNone/>
            </a:pPr>
            <a:r>
              <a:rPr b="1" i="0" lang="en-GB" sz="2800" u="none" cap="none" strike="noStrike">
                <a:solidFill>
                  <a:srgbClr val="2E7115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Experimentos</a:t>
            </a:r>
            <a:endParaRPr b="1" i="0" sz="2800" u="none" cap="none" strike="noStrike">
              <a:solidFill>
                <a:srgbClr val="2E7115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7115"/>
              </a:buClr>
              <a:buSzPts val="2800"/>
              <a:buFont typeface="Helvetica Neue"/>
              <a:buNone/>
            </a:pPr>
            <a:r>
              <a:rPr b="1" i="0" lang="en-GB" sz="2800" u="none" cap="none" strike="noStrike">
                <a:solidFill>
                  <a:srgbClr val="2E7115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Controlados</a:t>
            </a:r>
            <a:endParaRPr b="1" i="0" sz="2800" u="none" cap="none" strike="noStrike">
              <a:solidFill>
                <a:srgbClr val="2E7115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3" name="Google Shape;423;p91"/>
          <p:cNvSpPr txBox="1"/>
          <p:nvPr/>
        </p:nvSpPr>
        <p:spPr>
          <a:xfrm>
            <a:off x="6619417" y="5166735"/>
            <a:ext cx="3732771" cy="964367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800"/>
              <a:buFont typeface="Helvetica Neue"/>
              <a:buNone/>
            </a:pPr>
            <a:r>
              <a:rPr b="1" i="0" lang="en-GB" sz="2800" u="none" cap="none" strike="noStrike">
                <a:solidFill>
                  <a:srgbClr val="7030A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Experimentos Naturales</a:t>
            </a:r>
            <a:endParaRPr b="1" i="0" sz="2800" u="none" cap="none" strike="noStrike">
              <a:solidFill>
                <a:srgbClr val="7030A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92"/>
          <p:cNvSpPr txBox="1"/>
          <p:nvPr/>
        </p:nvSpPr>
        <p:spPr>
          <a:xfrm>
            <a:off x="1381647" y="319616"/>
            <a:ext cx="10698058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Experimental Policy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92"/>
          <p:cNvSpPr txBox="1"/>
          <p:nvPr>
            <p:ph idx="12" type="sldNum"/>
          </p:nvPr>
        </p:nvSpPr>
        <p:spPr>
          <a:xfrm>
            <a:off x="5897999" y="6132127"/>
            <a:ext cx="371898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GB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92"/>
          <p:cNvSpPr/>
          <p:nvPr/>
        </p:nvSpPr>
        <p:spPr>
          <a:xfrm>
            <a:off x="578854" y="1793863"/>
            <a:ext cx="11969346" cy="7570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¿Cómo lo logramos?</a:t>
            </a:r>
            <a:endParaRPr b="0" i="0" sz="3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93"/>
          <p:cNvSpPr txBox="1"/>
          <p:nvPr/>
        </p:nvSpPr>
        <p:spPr>
          <a:xfrm>
            <a:off x="1381647" y="319616"/>
            <a:ext cx="10698058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Experimental Policy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93"/>
          <p:cNvSpPr txBox="1"/>
          <p:nvPr>
            <p:ph idx="12" type="sldNum"/>
          </p:nvPr>
        </p:nvSpPr>
        <p:spPr>
          <a:xfrm>
            <a:off x="5897999" y="6132127"/>
            <a:ext cx="371898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GB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93"/>
          <p:cNvSpPr/>
          <p:nvPr/>
        </p:nvSpPr>
        <p:spPr>
          <a:xfrm>
            <a:off x="623455" y="1373372"/>
            <a:ext cx="11969346" cy="7570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¿Cómo lo logramos?</a:t>
            </a:r>
            <a:endParaRPr b="0" i="0" sz="3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p93"/>
          <p:cNvSpPr/>
          <p:nvPr/>
        </p:nvSpPr>
        <p:spPr>
          <a:xfrm>
            <a:off x="1075942" y="2323119"/>
            <a:ext cx="11969346" cy="20866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3600" u="none" cap="none" strike="noStrike">
                <a:solidFill>
                  <a:srgbClr val="970F53"/>
                </a:solidFill>
                <a:latin typeface="Calibri"/>
                <a:ea typeface="Calibri"/>
                <a:cs typeface="Calibri"/>
                <a:sym typeface="Calibri"/>
              </a:rPr>
              <a:t>Investigadores internos en el gobierno</a:t>
            </a:r>
            <a:endParaRPr/>
          </a:p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600" u="none" cap="none" strike="noStrike">
              <a:solidFill>
                <a:srgbClr val="970F5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6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94"/>
          <p:cNvSpPr txBox="1"/>
          <p:nvPr/>
        </p:nvSpPr>
        <p:spPr>
          <a:xfrm>
            <a:off x="603660" y="2138601"/>
            <a:ext cx="10680988" cy="78996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en-GB" sz="4800" u="none" cap="none" strike="noStrike">
                <a:solidFill>
                  <a:srgbClr val="00517F"/>
                </a:solidFill>
                <a:latin typeface="Calibri"/>
                <a:ea typeface="Calibri"/>
                <a:cs typeface="Calibri"/>
                <a:sym typeface="Calibri"/>
              </a:rPr>
              <a:t>Ventaja de investigadores internos</a:t>
            </a:r>
            <a:endParaRPr b="1" i="0" sz="4800" u="none" cap="none" strike="noStrike">
              <a:solidFill>
                <a:srgbClr val="0051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95"/>
          <p:cNvSpPr txBox="1"/>
          <p:nvPr/>
        </p:nvSpPr>
        <p:spPr>
          <a:xfrm>
            <a:off x="768370" y="221317"/>
            <a:ext cx="10698058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Ventajas de Investigadores internos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95"/>
          <p:cNvSpPr txBox="1"/>
          <p:nvPr>
            <p:ph idx="12" type="sldNum"/>
          </p:nvPr>
        </p:nvSpPr>
        <p:spPr>
          <a:xfrm>
            <a:off x="11466428" y="6494780"/>
            <a:ext cx="384195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GB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p95"/>
          <p:cNvSpPr/>
          <p:nvPr/>
        </p:nvSpPr>
        <p:spPr>
          <a:xfrm>
            <a:off x="0" y="916257"/>
            <a:ext cx="12051792" cy="11264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1" marL="9144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-"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Mayor confianza de funcionarios públicos.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5"/>
          <p:cNvSpPr txBox="1"/>
          <p:nvPr>
            <p:ph idx="12" type="sldNum"/>
          </p:nvPr>
        </p:nvSpPr>
        <p:spPr>
          <a:xfrm>
            <a:off x="5906877" y="6540500"/>
            <a:ext cx="371898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30" name="Google Shape;130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93465" y="1504402"/>
            <a:ext cx="6264610" cy="4735011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55"/>
          <p:cNvSpPr txBox="1"/>
          <p:nvPr/>
        </p:nvSpPr>
        <p:spPr>
          <a:xfrm>
            <a:off x="7500814" y="2775622"/>
            <a:ext cx="3449698" cy="72840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en-GB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Sanguijuelas</a:t>
            </a:r>
            <a:endParaRPr/>
          </a:p>
        </p:txBody>
      </p:sp>
      <p:sp>
        <p:nvSpPr>
          <p:cNvPr id="132" name="Google Shape;132;p55"/>
          <p:cNvSpPr txBox="1"/>
          <p:nvPr/>
        </p:nvSpPr>
        <p:spPr>
          <a:xfrm>
            <a:off x="173736" y="311532"/>
            <a:ext cx="11814048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2E7115"/>
                </a:solidFill>
                <a:latin typeface="Calibri"/>
                <a:ea typeface="Calibri"/>
                <a:cs typeface="Calibri"/>
                <a:sym typeface="Calibri"/>
              </a:rPr>
              <a:t>2013: Esther Duflo </a:t>
            </a:r>
            <a:r>
              <a:rPr b="1" i="0" lang="en-GB" sz="4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compara con Medicina Medieval</a:t>
            </a:r>
            <a:endParaRPr b="1" i="0" sz="4000" u="none" cap="none" strike="noStrike">
              <a:solidFill>
                <a:srgbClr val="2E71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96"/>
          <p:cNvSpPr txBox="1"/>
          <p:nvPr/>
        </p:nvSpPr>
        <p:spPr>
          <a:xfrm>
            <a:off x="768370" y="221317"/>
            <a:ext cx="10698058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Ventajas de Investigadores internos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96"/>
          <p:cNvSpPr txBox="1"/>
          <p:nvPr>
            <p:ph idx="12" type="sldNum"/>
          </p:nvPr>
        </p:nvSpPr>
        <p:spPr>
          <a:xfrm>
            <a:off x="11466428" y="6494780"/>
            <a:ext cx="384195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GB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96"/>
          <p:cNvSpPr/>
          <p:nvPr/>
        </p:nvSpPr>
        <p:spPr>
          <a:xfrm>
            <a:off x="0" y="916257"/>
            <a:ext cx="12051792" cy="16434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1" marL="9144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-"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Mayor confianza de funcionarios públicos.</a:t>
            </a:r>
            <a:endParaRPr/>
          </a:p>
          <a:p>
            <a:pPr indent="-457200" lvl="1" marL="9144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-"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Lenguaje similar. </a:t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97"/>
          <p:cNvSpPr txBox="1"/>
          <p:nvPr/>
        </p:nvSpPr>
        <p:spPr>
          <a:xfrm>
            <a:off x="768370" y="221317"/>
            <a:ext cx="10698058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Ventajas de Investigadores internos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97"/>
          <p:cNvSpPr txBox="1"/>
          <p:nvPr>
            <p:ph idx="12" type="sldNum"/>
          </p:nvPr>
        </p:nvSpPr>
        <p:spPr>
          <a:xfrm>
            <a:off x="11466428" y="6494780"/>
            <a:ext cx="384195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GB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97"/>
          <p:cNvSpPr/>
          <p:nvPr/>
        </p:nvSpPr>
        <p:spPr>
          <a:xfrm>
            <a:off x="0" y="916257"/>
            <a:ext cx="12051792" cy="21605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1" marL="9144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-"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Mayor confianza de funcionarios públicos.</a:t>
            </a:r>
            <a:endParaRPr/>
          </a:p>
          <a:p>
            <a:pPr indent="-457200" lvl="1" marL="9144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-"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Lenguaje similar. </a:t>
            </a:r>
            <a:endParaRPr/>
          </a:p>
          <a:p>
            <a:pPr indent="-457200" lvl="1" marL="9144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-"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Incentivos similares.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98"/>
          <p:cNvSpPr txBox="1"/>
          <p:nvPr/>
        </p:nvSpPr>
        <p:spPr>
          <a:xfrm>
            <a:off x="768370" y="221317"/>
            <a:ext cx="10698058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Ventajas de Investigadores internos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98"/>
          <p:cNvSpPr txBox="1"/>
          <p:nvPr>
            <p:ph idx="12" type="sldNum"/>
          </p:nvPr>
        </p:nvSpPr>
        <p:spPr>
          <a:xfrm>
            <a:off x="11466428" y="6494780"/>
            <a:ext cx="384195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GB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p98"/>
          <p:cNvSpPr/>
          <p:nvPr/>
        </p:nvSpPr>
        <p:spPr>
          <a:xfrm>
            <a:off x="0" y="916257"/>
            <a:ext cx="12051792" cy="26776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1" marL="9144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-"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Mayor confianza de funcionarios públicos.</a:t>
            </a:r>
            <a:endParaRPr/>
          </a:p>
          <a:p>
            <a:pPr indent="-457200" lvl="1" marL="9144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-"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Lenguaje similar. </a:t>
            </a:r>
            <a:endParaRPr/>
          </a:p>
          <a:p>
            <a:pPr indent="-457200" lvl="1" marL="9144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-"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Incentivos similares.</a:t>
            </a:r>
            <a:endParaRPr/>
          </a:p>
          <a:p>
            <a:pPr indent="-457200" lvl="1" marL="9144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-"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Mayor acceso a datos administrativos.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99"/>
          <p:cNvSpPr txBox="1"/>
          <p:nvPr/>
        </p:nvSpPr>
        <p:spPr>
          <a:xfrm>
            <a:off x="768370" y="221317"/>
            <a:ext cx="10698058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Ventajas de Investigadores internos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99"/>
          <p:cNvSpPr txBox="1"/>
          <p:nvPr>
            <p:ph idx="12" type="sldNum"/>
          </p:nvPr>
        </p:nvSpPr>
        <p:spPr>
          <a:xfrm>
            <a:off x="11466428" y="6494780"/>
            <a:ext cx="384195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GB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99"/>
          <p:cNvSpPr/>
          <p:nvPr/>
        </p:nvSpPr>
        <p:spPr>
          <a:xfrm>
            <a:off x="0" y="916257"/>
            <a:ext cx="12051792" cy="26776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1" marL="9144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-"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Mayor confianza de funcionarios públicos.</a:t>
            </a:r>
            <a:endParaRPr/>
          </a:p>
          <a:p>
            <a:pPr indent="-457200" lvl="1" marL="9144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-"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Lenguaje similar. </a:t>
            </a:r>
            <a:endParaRPr/>
          </a:p>
          <a:p>
            <a:pPr indent="-457200" lvl="1" marL="9144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-"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Incentivos similares.</a:t>
            </a:r>
            <a:endParaRPr/>
          </a:p>
          <a:p>
            <a:pPr indent="-457200" lvl="1" marL="9144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-"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Mayor acceso a datos administrativos.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99"/>
          <p:cNvSpPr/>
          <p:nvPr/>
        </p:nvSpPr>
        <p:spPr>
          <a:xfrm>
            <a:off x="768370" y="4295841"/>
            <a:ext cx="859536" cy="42583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0044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p99"/>
          <p:cNvSpPr/>
          <p:nvPr/>
        </p:nvSpPr>
        <p:spPr>
          <a:xfrm>
            <a:off x="1517904" y="4129137"/>
            <a:ext cx="3767328" cy="6093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Mejor coordinación.</a:t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100"/>
          <p:cNvSpPr txBox="1"/>
          <p:nvPr/>
        </p:nvSpPr>
        <p:spPr>
          <a:xfrm>
            <a:off x="768370" y="221317"/>
            <a:ext cx="10698058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Ventajas de Investigadores internos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p100"/>
          <p:cNvSpPr txBox="1"/>
          <p:nvPr>
            <p:ph idx="12" type="sldNum"/>
          </p:nvPr>
        </p:nvSpPr>
        <p:spPr>
          <a:xfrm>
            <a:off x="11466428" y="6494780"/>
            <a:ext cx="384195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GB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100"/>
          <p:cNvSpPr/>
          <p:nvPr/>
        </p:nvSpPr>
        <p:spPr>
          <a:xfrm>
            <a:off x="0" y="916257"/>
            <a:ext cx="12051792" cy="26776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1" marL="9144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-"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Mayor confianza de funcionarios públicos.</a:t>
            </a:r>
            <a:endParaRPr/>
          </a:p>
          <a:p>
            <a:pPr indent="-457200" lvl="1" marL="9144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-"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Lenguaje similar. </a:t>
            </a:r>
            <a:endParaRPr/>
          </a:p>
          <a:p>
            <a:pPr indent="-457200" lvl="1" marL="9144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-"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Incentivos similares.</a:t>
            </a:r>
            <a:endParaRPr/>
          </a:p>
          <a:p>
            <a:pPr indent="-457200" lvl="1" marL="9144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-"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Mayor acceso a datos administrativos.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p100"/>
          <p:cNvSpPr/>
          <p:nvPr/>
        </p:nvSpPr>
        <p:spPr>
          <a:xfrm>
            <a:off x="768370" y="4295841"/>
            <a:ext cx="859536" cy="42583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0044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100"/>
          <p:cNvSpPr/>
          <p:nvPr/>
        </p:nvSpPr>
        <p:spPr>
          <a:xfrm>
            <a:off x="1517904" y="4129137"/>
            <a:ext cx="3767328" cy="6093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Mejor coordinación.</a:t>
            </a:r>
            <a:endParaRPr/>
          </a:p>
        </p:txBody>
      </p:sp>
      <p:pic>
        <p:nvPicPr>
          <p:cNvPr id="491" name="Google Shape;491;p1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81130" y="3967796"/>
            <a:ext cx="2163838" cy="108191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92" name="Google Shape;492;p100"/>
          <p:cNvCxnSpPr/>
          <p:nvPr/>
        </p:nvCxnSpPr>
        <p:spPr>
          <a:xfrm>
            <a:off x="7991856" y="4508755"/>
            <a:ext cx="542544" cy="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pic>
        <p:nvPicPr>
          <p:cNvPr id="493" name="Google Shape;493;p10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781288" y="3969206"/>
            <a:ext cx="2212848" cy="1081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101"/>
          <p:cNvSpPr txBox="1"/>
          <p:nvPr/>
        </p:nvSpPr>
        <p:spPr>
          <a:xfrm>
            <a:off x="768370" y="221317"/>
            <a:ext cx="10698058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Ventajas de Investigadores internos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101"/>
          <p:cNvSpPr txBox="1"/>
          <p:nvPr>
            <p:ph idx="12" type="sldNum"/>
          </p:nvPr>
        </p:nvSpPr>
        <p:spPr>
          <a:xfrm>
            <a:off x="11466428" y="6494780"/>
            <a:ext cx="384195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GB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101"/>
          <p:cNvSpPr/>
          <p:nvPr/>
        </p:nvSpPr>
        <p:spPr>
          <a:xfrm>
            <a:off x="0" y="916257"/>
            <a:ext cx="12051792" cy="26776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1" marL="9144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-"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Mayor confianza de funcionarios públicos.</a:t>
            </a:r>
            <a:endParaRPr/>
          </a:p>
          <a:p>
            <a:pPr indent="-457200" lvl="1" marL="9144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-"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Lenguaje similar. </a:t>
            </a:r>
            <a:endParaRPr/>
          </a:p>
          <a:p>
            <a:pPr indent="-457200" lvl="1" marL="9144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-"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Incentivos similares.</a:t>
            </a:r>
            <a:endParaRPr/>
          </a:p>
          <a:p>
            <a:pPr indent="-457200" lvl="1" marL="9144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-"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Mayor acceso a datos administrativos.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101"/>
          <p:cNvSpPr/>
          <p:nvPr/>
        </p:nvSpPr>
        <p:spPr>
          <a:xfrm>
            <a:off x="768370" y="4295841"/>
            <a:ext cx="859536" cy="42583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0044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p101"/>
          <p:cNvSpPr/>
          <p:nvPr/>
        </p:nvSpPr>
        <p:spPr>
          <a:xfrm>
            <a:off x="1517904" y="4129137"/>
            <a:ext cx="3767328" cy="6093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Mejor coordinación.</a:t>
            </a:r>
            <a:endParaRPr/>
          </a:p>
        </p:txBody>
      </p:sp>
      <p:pic>
        <p:nvPicPr>
          <p:cNvPr id="503" name="Google Shape;503;p1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81130" y="3967796"/>
            <a:ext cx="2163838" cy="108191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04" name="Google Shape;504;p101"/>
          <p:cNvCxnSpPr/>
          <p:nvPr/>
        </p:nvCxnSpPr>
        <p:spPr>
          <a:xfrm>
            <a:off x="7991856" y="4508755"/>
            <a:ext cx="542544" cy="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pic>
        <p:nvPicPr>
          <p:cNvPr id="505" name="Google Shape;505;p10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781288" y="3969206"/>
            <a:ext cx="2212848" cy="1081920"/>
          </a:xfrm>
          <a:prstGeom prst="rect">
            <a:avLst/>
          </a:prstGeom>
          <a:noFill/>
          <a:ln>
            <a:noFill/>
          </a:ln>
        </p:spPr>
      </p:pic>
      <p:sp>
        <p:nvSpPr>
          <p:cNvPr id="506" name="Google Shape;506;p101"/>
          <p:cNvSpPr/>
          <p:nvPr/>
        </p:nvSpPr>
        <p:spPr>
          <a:xfrm>
            <a:off x="768370" y="5671048"/>
            <a:ext cx="859536" cy="42583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0044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" name="Google Shape;507;p101"/>
          <p:cNvSpPr/>
          <p:nvPr/>
        </p:nvSpPr>
        <p:spPr>
          <a:xfrm>
            <a:off x="1319321" y="5579284"/>
            <a:ext cx="9274787" cy="6093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Más Experimentos de política más grandes y mejores.  </a:t>
            </a: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02"/>
          <p:cNvSpPr txBox="1"/>
          <p:nvPr/>
        </p:nvSpPr>
        <p:spPr>
          <a:xfrm>
            <a:off x="603660" y="2138601"/>
            <a:ext cx="10680988" cy="78996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en-GB" sz="4800" u="none" cap="none" strike="noStrike">
                <a:solidFill>
                  <a:srgbClr val="00517F"/>
                </a:solidFill>
                <a:latin typeface="Calibri"/>
                <a:ea typeface="Calibri"/>
                <a:cs typeface="Calibri"/>
                <a:sym typeface="Calibri"/>
              </a:rPr>
              <a:t>Desventaja de Investigadores internos</a:t>
            </a:r>
            <a:endParaRPr b="1" i="0" sz="4800" u="none" cap="none" strike="noStrike">
              <a:solidFill>
                <a:srgbClr val="0051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103"/>
          <p:cNvSpPr txBox="1"/>
          <p:nvPr/>
        </p:nvSpPr>
        <p:spPr>
          <a:xfrm>
            <a:off x="768370" y="221317"/>
            <a:ext cx="10698058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Desventaja de investigadores internos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104"/>
          <p:cNvSpPr txBox="1"/>
          <p:nvPr/>
        </p:nvSpPr>
        <p:spPr>
          <a:xfrm>
            <a:off x="768370" y="221317"/>
            <a:ext cx="10698058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Desventaja de investigadores internos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104"/>
          <p:cNvSpPr/>
          <p:nvPr/>
        </p:nvSpPr>
        <p:spPr>
          <a:xfrm>
            <a:off x="0" y="916257"/>
            <a:ext cx="12051792" cy="11264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1" marL="9144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-"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Potentially less objectivity and legitimacy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05"/>
          <p:cNvSpPr txBox="1"/>
          <p:nvPr/>
        </p:nvSpPr>
        <p:spPr>
          <a:xfrm>
            <a:off x="768370" y="221317"/>
            <a:ext cx="10698058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Desventaja de investigadores internos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p105"/>
          <p:cNvSpPr/>
          <p:nvPr/>
        </p:nvSpPr>
        <p:spPr>
          <a:xfrm>
            <a:off x="0" y="916257"/>
            <a:ext cx="12051792" cy="16434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1" marL="9144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-"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Potentially less objectivity and legitimacy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1" marL="9144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-"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Not necessarily the highest technical standard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56"/>
          <p:cNvSpPr txBox="1"/>
          <p:nvPr>
            <p:ph idx="12" type="sldNum"/>
          </p:nvPr>
        </p:nvSpPr>
        <p:spPr>
          <a:xfrm>
            <a:off x="5906877" y="6540500"/>
            <a:ext cx="371898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38" name="Google Shape;138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15841" y="1467968"/>
            <a:ext cx="5189047" cy="3922063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56"/>
          <p:cNvSpPr txBox="1"/>
          <p:nvPr/>
        </p:nvSpPr>
        <p:spPr>
          <a:xfrm>
            <a:off x="530038" y="5601063"/>
            <a:ext cx="11027978" cy="72840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en-GB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Decisiones </a:t>
            </a:r>
            <a:r>
              <a:rPr b="0" i="0" lang="en-GB" sz="4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no</a:t>
            </a:r>
            <a:r>
              <a:rPr b="0" i="0" lang="en-GB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son informadas por evidencia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56"/>
          <p:cNvSpPr txBox="1"/>
          <p:nvPr/>
        </p:nvSpPr>
        <p:spPr>
          <a:xfrm>
            <a:off x="7500814" y="2775622"/>
            <a:ext cx="3449698" cy="72840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en-GB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Sanguijuelas</a:t>
            </a:r>
            <a:endParaRPr/>
          </a:p>
        </p:txBody>
      </p:sp>
      <p:sp>
        <p:nvSpPr>
          <p:cNvPr id="141" name="Google Shape;141;p56"/>
          <p:cNvSpPr txBox="1"/>
          <p:nvPr/>
        </p:nvSpPr>
        <p:spPr>
          <a:xfrm>
            <a:off x="173736" y="311532"/>
            <a:ext cx="11814048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2E7115"/>
                </a:solidFill>
                <a:latin typeface="Calibri"/>
                <a:ea typeface="Calibri"/>
                <a:cs typeface="Calibri"/>
                <a:sym typeface="Calibri"/>
              </a:rPr>
              <a:t>2013: Esther Duflo </a:t>
            </a:r>
            <a:r>
              <a:rPr b="1" i="0" lang="en-GB" sz="4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compares with Medieval Medicine</a:t>
            </a:r>
            <a:r>
              <a:rPr b="1" i="0" lang="en-GB" sz="4000" u="none" cap="none" strike="noStrike">
                <a:solidFill>
                  <a:srgbClr val="2E711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106"/>
          <p:cNvSpPr txBox="1"/>
          <p:nvPr/>
        </p:nvSpPr>
        <p:spPr>
          <a:xfrm>
            <a:off x="768370" y="221317"/>
            <a:ext cx="10698058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Desventaja de investigadores internos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106"/>
          <p:cNvSpPr/>
          <p:nvPr/>
        </p:nvSpPr>
        <p:spPr>
          <a:xfrm>
            <a:off x="0" y="916257"/>
            <a:ext cx="12051792" cy="21605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1" marL="9144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-"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Potentially less objectivity and legitimacy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1" marL="9144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-"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Not necessarily the highest technical standard </a:t>
            </a:r>
            <a:endParaRPr/>
          </a:p>
          <a:p>
            <a:pPr indent="-457200" lvl="1" marL="9144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-"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Less Access to International Publication of Evidence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107"/>
          <p:cNvSpPr txBox="1"/>
          <p:nvPr/>
        </p:nvSpPr>
        <p:spPr>
          <a:xfrm>
            <a:off x="768370" y="221317"/>
            <a:ext cx="10698058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Desventaja de investigadores internos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107"/>
          <p:cNvSpPr/>
          <p:nvPr/>
        </p:nvSpPr>
        <p:spPr>
          <a:xfrm>
            <a:off x="0" y="916257"/>
            <a:ext cx="12051792" cy="21605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1" marL="9144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-"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Potentially less objectivity and legitimacy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1" marL="9144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-"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Not necessarily the highest technical standard </a:t>
            </a:r>
            <a:endParaRPr/>
          </a:p>
          <a:p>
            <a:pPr indent="-457200" lvl="1" marL="9144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-"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Less Access to International Publication of Evidence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107"/>
          <p:cNvSpPr/>
          <p:nvPr/>
        </p:nvSpPr>
        <p:spPr>
          <a:xfrm>
            <a:off x="168007" y="4204077"/>
            <a:ext cx="859536" cy="42583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0044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07"/>
          <p:cNvSpPr/>
          <p:nvPr/>
        </p:nvSpPr>
        <p:spPr>
          <a:xfrm>
            <a:off x="881835" y="4149246"/>
            <a:ext cx="11794835" cy="5354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Deseable un modelo con colaboración de investigadores </a:t>
            </a:r>
            <a:r>
              <a:rPr b="1" i="0" lang="en-GB" sz="2400" u="none" cap="none" strike="noStrike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internos y </a:t>
            </a:r>
            <a:r>
              <a:rPr b="1" i="0" lang="en-GB" sz="2400" u="none" cap="none" strike="noStrike">
                <a:solidFill>
                  <a:srgbClr val="2E7115"/>
                </a:solidFill>
                <a:latin typeface="Calibri"/>
                <a:ea typeface="Calibri"/>
                <a:cs typeface="Calibri"/>
                <a:sym typeface="Calibri"/>
              </a:rPr>
              <a:t>externos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108"/>
          <p:cNvSpPr txBox="1"/>
          <p:nvPr/>
        </p:nvSpPr>
        <p:spPr>
          <a:xfrm>
            <a:off x="216310" y="1824877"/>
            <a:ext cx="11729884" cy="2544286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0" i="0" lang="en-GB" sz="5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Ejemplo: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0" i="0" lang="en-GB" sz="5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Iniciativa de Política Experimental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0" i="0" lang="en-GB" sz="5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la Dirección de Presupuesto en Chile</a:t>
            </a:r>
            <a:endParaRPr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18"/>
          <p:cNvSpPr txBox="1"/>
          <p:nvPr/>
        </p:nvSpPr>
        <p:spPr>
          <a:xfrm>
            <a:off x="768370" y="221317"/>
            <a:ext cx="10698058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Iniciativa de política experimental en DIPRES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8"/>
          <p:cNvSpPr txBox="1"/>
          <p:nvPr>
            <p:ph idx="12" type="sldNum"/>
          </p:nvPr>
        </p:nvSpPr>
        <p:spPr>
          <a:xfrm>
            <a:off x="11466428" y="6494780"/>
            <a:ext cx="384195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GB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18"/>
          <p:cNvSpPr/>
          <p:nvPr/>
        </p:nvSpPr>
        <p:spPr>
          <a:xfrm>
            <a:off x="0" y="1148376"/>
            <a:ext cx="5917427" cy="8309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2E7115"/>
                </a:solidFill>
                <a:latin typeface="Calibri"/>
                <a:ea typeface="Calibri"/>
                <a:cs typeface="Calibri"/>
                <a:sym typeface="Calibri"/>
              </a:rPr>
              <a:t>Dos estrategias</a:t>
            </a:r>
            <a:endParaRPr b="1" i="0" sz="4000" u="none" cap="none" strike="noStrike">
              <a:solidFill>
                <a:srgbClr val="2E71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p18"/>
          <p:cNvSpPr/>
          <p:nvPr/>
        </p:nvSpPr>
        <p:spPr>
          <a:xfrm>
            <a:off x="0" y="2039418"/>
            <a:ext cx="11466428" cy="30469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742950" lvl="1" marL="120015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Helvetica Neue"/>
              <a:buAutoNum type="arabicPeriod"/>
            </a:pPr>
            <a:r>
              <a:rPr b="0" i="0" lang="en-GB" sz="4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Evaluaciones experimentales internas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1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4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   Fondo de Evaluación de Impacto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109"/>
          <p:cNvSpPr txBox="1"/>
          <p:nvPr/>
        </p:nvSpPr>
        <p:spPr>
          <a:xfrm>
            <a:off x="603660" y="2449497"/>
            <a:ext cx="10680988" cy="78996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en-GB" sz="48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Internal Experimental Evaluations</a:t>
            </a:r>
            <a:endParaRPr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10"/>
          <p:cNvSpPr txBox="1"/>
          <p:nvPr/>
        </p:nvSpPr>
        <p:spPr>
          <a:xfrm>
            <a:off x="768370" y="221317"/>
            <a:ext cx="10698058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Iniciativa de Política Experimental en DIPRES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10"/>
          <p:cNvSpPr txBox="1"/>
          <p:nvPr>
            <p:ph idx="12" type="sldNum"/>
          </p:nvPr>
        </p:nvSpPr>
        <p:spPr>
          <a:xfrm>
            <a:off x="11466428" y="6494780"/>
            <a:ext cx="384195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GB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110"/>
          <p:cNvSpPr/>
          <p:nvPr/>
        </p:nvSpPr>
        <p:spPr>
          <a:xfrm>
            <a:off x="-2" y="1337454"/>
            <a:ext cx="8141111" cy="1421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Investigadores internos</a:t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1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8950" lvl="1" marL="120015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Helvetica Neue"/>
              <a:buNone/>
            </a:pPr>
            <a:r>
              <a:t/>
            </a:r>
            <a:endParaRPr b="1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111"/>
          <p:cNvSpPr txBox="1"/>
          <p:nvPr/>
        </p:nvSpPr>
        <p:spPr>
          <a:xfrm>
            <a:off x="768370" y="221317"/>
            <a:ext cx="10698058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Iniciativa de Política Experimental en DIPRES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111"/>
          <p:cNvSpPr txBox="1"/>
          <p:nvPr>
            <p:ph idx="12" type="sldNum"/>
          </p:nvPr>
        </p:nvSpPr>
        <p:spPr>
          <a:xfrm>
            <a:off x="11466428" y="6494780"/>
            <a:ext cx="384195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GB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p111"/>
          <p:cNvSpPr/>
          <p:nvPr/>
        </p:nvSpPr>
        <p:spPr>
          <a:xfrm>
            <a:off x="-2" y="1337454"/>
            <a:ext cx="8141111" cy="18650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Investigadores internos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Proceso de Evaluabilidad</a:t>
            </a:r>
            <a:endParaRPr/>
          </a:p>
          <a:p>
            <a:pPr indent="0" lvl="1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8950" lvl="1" marL="120015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Helvetica Neue"/>
              <a:buNone/>
            </a:pPr>
            <a:r>
              <a:t/>
            </a:r>
            <a:endParaRPr b="1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112"/>
          <p:cNvSpPr txBox="1"/>
          <p:nvPr/>
        </p:nvSpPr>
        <p:spPr>
          <a:xfrm>
            <a:off x="768370" y="221317"/>
            <a:ext cx="10698058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Iniciativa de Política Experimental en DIPRES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112"/>
          <p:cNvSpPr txBox="1"/>
          <p:nvPr>
            <p:ph idx="12" type="sldNum"/>
          </p:nvPr>
        </p:nvSpPr>
        <p:spPr>
          <a:xfrm>
            <a:off x="11466428" y="6494780"/>
            <a:ext cx="384195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GB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112"/>
          <p:cNvSpPr/>
          <p:nvPr/>
        </p:nvSpPr>
        <p:spPr>
          <a:xfrm>
            <a:off x="-2" y="1337454"/>
            <a:ext cx="8141111" cy="23082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Investigadores internos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Proceso de Evaluabilidad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2E7115"/>
                </a:solidFill>
                <a:latin typeface="Calibri"/>
                <a:ea typeface="Calibri"/>
                <a:cs typeface="Calibri"/>
                <a:sym typeface="Calibri"/>
              </a:rPr>
              <a:t>Incubación de Experimentos Controlados</a:t>
            </a:r>
            <a:endParaRPr/>
          </a:p>
          <a:p>
            <a:pPr indent="0" lvl="1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8950" lvl="1" marL="120015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Helvetica Neue"/>
              <a:buNone/>
            </a:pPr>
            <a:r>
              <a:t/>
            </a:r>
            <a:endParaRPr b="1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113"/>
          <p:cNvSpPr txBox="1"/>
          <p:nvPr/>
        </p:nvSpPr>
        <p:spPr>
          <a:xfrm>
            <a:off x="768370" y="221317"/>
            <a:ext cx="10698058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Iniciativa de Política Experimental en DIPRES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113"/>
          <p:cNvSpPr txBox="1"/>
          <p:nvPr>
            <p:ph idx="12" type="sldNum"/>
          </p:nvPr>
        </p:nvSpPr>
        <p:spPr>
          <a:xfrm>
            <a:off x="11466428" y="6494780"/>
            <a:ext cx="384195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GB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2" name="Google Shape;592;p113"/>
          <p:cNvSpPr/>
          <p:nvPr/>
        </p:nvSpPr>
        <p:spPr>
          <a:xfrm>
            <a:off x="-2" y="1337454"/>
            <a:ext cx="8141111" cy="27514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Investigadores internos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Proceso de Evaluabilidad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2E7115"/>
                </a:solidFill>
                <a:latin typeface="Calibri"/>
                <a:ea typeface="Calibri"/>
                <a:cs typeface="Calibri"/>
                <a:sym typeface="Calibri"/>
              </a:rPr>
              <a:t>Incubación de Experimentos Controlados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Matching con investigadores externos</a:t>
            </a:r>
            <a:endParaRPr/>
          </a:p>
          <a:p>
            <a:pPr indent="0" lvl="1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8950" lvl="1" marL="120015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Helvetica Neue"/>
              <a:buNone/>
            </a:pPr>
            <a:r>
              <a:t/>
            </a:r>
            <a:endParaRPr b="1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114"/>
          <p:cNvSpPr txBox="1"/>
          <p:nvPr/>
        </p:nvSpPr>
        <p:spPr>
          <a:xfrm>
            <a:off x="768370" y="221317"/>
            <a:ext cx="10698058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Iniciativa de Política Experimental en DIPRES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114"/>
          <p:cNvSpPr txBox="1"/>
          <p:nvPr>
            <p:ph idx="12" type="sldNum"/>
          </p:nvPr>
        </p:nvSpPr>
        <p:spPr>
          <a:xfrm>
            <a:off x="11466428" y="6494780"/>
            <a:ext cx="384195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GB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" name="Google Shape;599;p114"/>
          <p:cNvSpPr/>
          <p:nvPr/>
        </p:nvSpPr>
        <p:spPr>
          <a:xfrm>
            <a:off x="-2" y="1337454"/>
            <a:ext cx="8141111" cy="319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Investigadores internos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Proceso de Evaluabilidad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2E7115"/>
                </a:solidFill>
                <a:latin typeface="Calibri"/>
                <a:ea typeface="Calibri"/>
                <a:cs typeface="Calibri"/>
                <a:sym typeface="Calibri"/>
              </a:rPr>
              <a:t>Incubación de Experimentos Controlados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Matching con investigadores externos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Diseño, implementación, publicación</a:t>
            </a:r>
            <a:endParaRPr/>
          </a:p>
          <a:p>
            <a:pPr indent="-488950" lvl="1" marL="120015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Helvetica Neue"/>
              <a:buNone/>
            </a:pPr>
            <a:r>
              <a:t/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8950" lvl="1" marL="120015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Helvetica Neue"/>
              <a:buNone/>
            </a:pPr>
            <a:r>
              <a:t/>
            </a:r>
            <a:endParaRPr b="1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57"/>
          <p:cNvSpPr txBox="1"/>
          <p:nvPr/>
        </p:nvSpPr>
        <p:spPr>
          <a:xfrm>
            <a:off x="1784151" y="2305919"/>
            <a:ext cx="8623698" cy="1405513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en-GB" sz="4400" u="none" cap="none" strike="noStrike">
                <a:solidFill>
                  <a:srgbClr val="2E7115"/>
                </a:solidFill>
                <a:latin typeface="Calibri"/>
                <a:ea typeface="Calibri"/>
                <a:cs typeface="Calibri"/>
                <a:sym typeface="Calibri"/>
              </a:rPr>
              <a:t>¿Por qué?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en-GB" sz="4400" u="none" cap="none" strike="noStrike">
                <a:solidFill>
                  <a:srgbClr val="970F53"/>
                </a:solidFill>
                <a:latin typeface="Calibri"/>
                <a:ea typeface="Calibri"/>
                <a:cs typeface="Calibri"/>
                <a:sym typeface="Calibri"/>
              </a:rPr>
              <a:t>¿Cuál es el problema/dificultad?</a:t>
            </a:r>
            <a:endParaRPr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115"/>
          <p:cNvSpPr txBox="1"/>
          <p:nvPr/>
        </p:nvSpPr>
        <p:spPr>
          <a:xfrm>
            <a:off x="768370" y="221317"/>
            <a:ext cx="10698058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Iniciativa de Política Experimental en DIPRES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5" name="Google Shape;605;p115"/>
          <p:cNvSpPr txBox="1"/>
          <p:nvPr>
            <p:ph idx="12" type="sldNum"/>
          </p:nvPr>
        </p:nvSpPr>
        <p:spPr>
          <a:xfrm>
            <a:off x="11466428" y="6494780"/>
            <a:ext cx="384195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GB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6" name="Google Shape;606;p115"/>
          <p:cNvSpPr/>
          <p:nvPr/>
        </p:nvSpPr>
        <p:spPr>
          <a:xfrm>
            <a:off x="-2" y="1337454"/>
            <a:ext cx="8141111" cy="319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Investigadores internos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Proceso de Evaluabilidad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2E7115"/>
                </a:solidFill>
                <a:latin typeface="Calibri"/>
                <a:ea typeface="Calibri"/>
                <a:cs typeface="Calibri"/>
                <a:sym typeface="Calibri"/>
              </a:rPr>
              <a:t>Incubación de Experimentos Controlados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Matching con investigadores externos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Diseño, implementación, publicación</a:t>
            </a:r>
            <a:endParaRPr/>
          </a:p>
          <a:p>
            <a:pPr indent="-488950" lvl="1" marL="120015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Helvetica Neue"/>
              <a:buNone/>
            </a:pPr>
            <a:r>
              <a:t/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8950" lvl="1" marL="120015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Helvetica Neue"/>
              <a:buNone/>
            </a:pPr>
            <a:r>
              <a:t/>
            </a:r>
            <a:endParaRPr b="1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7" name="Google Shape;607;p115"/>
          <p:cNvSpPr/>
          <p:nvPr/>
        </p:nvSpPr>
        <p:spPr>
          <a:xfrm>
            <a:off x="-1" y="3663320"/>
            <a:ext cx="5966692" cy="27514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Académicos Externos</a:t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Diseño 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Implementación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Publicación</a:t>
            </a:r>
            <a:endParaRPr/>
          </a:p>
          <a:p>
            <a:pPr indent="-488950" lvl="1" marL="120015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Helvetica Neue"/>
              <a:buNone/>
            </a:pPr>
            <a:r>
              <a:t/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8950" lvl="1" marL="120015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Helvetica Neue"/>
              <a:buNone/>
            </a:pPr>
            <a:r>
              <a:t/>
            </a:r>
            <a:endParaRPr b="1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116"/>
          <p:cNvSpPr txBox="1"/>
          <p:nvPr/>
        </p:nvSpPr>
        <p:spPr>
          <a:xfrm>
            <a:off x="747000" y="2391304"/>
            <a:ext cx="106980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Incubación de Experimentos Controlados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117"/>
          <p:cNvSpPr txBox="1"/>
          <p:nvPr/>
        </p:nvSpPr>
        <p:spPr>
          <a:xfrm>
            <a:off x="768370" y="221317"/>
            <a:ext cx="10698058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Incubación de Experimentos Controlados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9" name="Google Shape;619;p117"/>
          <p:cNvSpPr txBox="1"/>
          <p:nvPr>
            <p:ph idx="12" type="sldNum"/>
          </p:nvPr>
        </p:nvSpPr>
        <p:spPr>
          <a:xfrm>
            <a:off x="11466428" y="6494780"/>
            <a:ext cx="384195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GB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0" name="Google Shape;620;p117"/>
          <p:cNvSpPr/>
          <p:nvPr/>
        </p:nvSpPr>
        <p:spPr>
          <a:xfrm>
            <a:off x="249380" y="1586836"/>
            <a:ext cx="10890568" cy="5354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Porqué los experimentos controlados son deseables</a:t>
            </a:r>
            <a:endParaRPr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118"/>
          <p:cNvSpPr txBox="1"/>
          <p:nvPr/>
        </p:nvSpPr>
        <p:spPr>
          <a:xfrm>
            <a:off x="768370" y="221317"/>
            <a:ext cx="10698058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Incubación de Experimentos Controlados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6" name="Google Shape;626;p118"/>
          <p:cNvSpPr txBox="1"/>
          <p:nvPr>
            <p:ph idx="12" type="sldNum"/>
          </p:nvPr>
        </p:nvSpPr>
        <p:spPr>
          <a:xfrm>
            <a:off x="11466428" y="6494780"/>
            <a:ext cx="384195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GB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" name="Google Shape;627;p118"/>
          <p:cNvSpPr/>
          <p:nvPr/>
        </p:nvSpPr>
        <p:spPr>
          <a:xfrm>
            <a:off x="249380" y="1586836"/>
            <a:ext cx="10890568" cy="9786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Porqué los experimentos controlados son deseables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Porqué los experimentos son baratos</a:t>
            </a:r>
            <a:endParaRPr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119"/>
          <p:cNvSpPr txBox="1"/>
          <p:nvPr/>
        </p:nvSpPr>
        <p:spPr>
          <a:xfrm>
            <a:off x="768370" y="221317"/>
            <a:ext cx="10698058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Incubación de Experimentos Controlados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3" name="Google Shape;633;p119"/>
          <p:cNvSpPr txBox="1"/>
          <p:nvPr>
            <p:ph idx="12" type="sldNum"/>
          </p:nvPr>
        </p:nvSpPr>
        <p:spPr>
          <a:xfrm>
            <a:off x="11466428" y="6494780"/>
            <a:ext cx="384195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GB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Google Shape;634;p119"/>
          <p:cNvSpPr/>
          <p:nvPr/>
        </p:nvSpPr>
        <p:spPr>
          <a:xfrm>
            <a:off x="249380" y="1586836"/>
            <a:ext cx="10890568" cy="1421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Porqué los experimentos controlados son deseables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Porqué los experimentos son baratos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Porqué la aleatorización es posible</a:t>
            </a:r>
            <a:endParaRPr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120"/>
          <p:cNvSpPr txBox="1"/>
          <p:nvPr/>
        </p:nvSpPr>
        <p:spPr>
          <a:xfrm>
            <a:off x="768370" y="221317"/>
            <a:ext cx="10698058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Incubación de Experimentos Controlados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0" name="Google Shape;640;p120"/>
          <p:cNvSpPr txBox="1"/>
          <p:nvPr>
            <p:ph idx="12" type="sldNum"/>
          </p:nvPr>
        </p:nvSpPr>
        <p:spPr>
          <a:xfrm>
            <a:off x="11466428" y="6494780"/>
            <a:ext cx="384195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GB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1" name="Google Shape;641;p120"/>
          <p:cNvSpPr/>
          <p:nvPr/>
        </p:nvSpPr>
        <p:spPr>
          <a:xfrm>
            <a:off x="249380" y="1586836"/>
            <a:ext cx="10890568" cy="18650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Porqué los experimentos controlados son deseables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Porqué los experimentos son baratos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Porqué la aleatorización es posible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Porqué la aleatorización típicamente es ética</a:t>
            </a:r>
            <a:endParaRPr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121"/>
          <p:cNvSpPr txBox="1"/>
          <p:nvPr/>
        </p:nvSpPr>
        <p:spPr>
          <a:xfrm>
            <a:off x="768370" y="221317"/>
            <a:ext cx="10698058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Incubación de Experimentos Controlados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21"/>
          <p:cNvSpPr txBox="1"/>
          <p:nvPr>
            <p:ph idx="12" type="sldNum"/>
          </p:nvPr>
        </p:nvSpPr>
        <p:spPr>
          <a:xfrm>
            <a:off x="11466428" y="6494780"/>
            <a:ext cx="384195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GB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8" name="Google Shape;648;p121"/>
          <p:cNvSpPr/>
          <p:nvPr/>
        </p:nvSpPr>
        <p:spPr>
          <a:xfrm>
            <a:off x="249380" y="1586836"/>
            <a:ext cx="10890568" cy="27514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Porqué los experimentos controlados son deseables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Porqué los experimentos son baratos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Porqué la aleatorización es posible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Porqué la aleatorización típicamente es ética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Porqué un experimento es la mejor forma para escalar tu programa</a:t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8950" lvl="1" marL="120015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Helvetica Neue"/>
              <a:buNone/>
            </a:pPr>
            <a:r>
              <a:t/>
            </a:r>
            <a:endParaRPr b="1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19"/>
          <p:cNvSpPr txBox="1"/>
          <p:nvPr>
            <p:ph idx="12" type="sldNum"/>
          </p:nvPr>
        </p:nvSpPr>
        <p:spPr>
          <a:xfrm>
            <a:off x="11466428" y="6494780"/>
            <a:ext cx="384195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GB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654" name="Google Shape;654;p19"/>
          <p:cNvGraphicFramePr/>
          <p:nvPr/>
        </p:nvGraphicFramePr>
        <p:xfrm>
          <a:off x="599090" y="1182414"/>
          <a:ext cx="10698058" cy="5129636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655" name="Google Shape;655;p19"/>
          <p:cNvSpPr txBox="1"/>
          <p:nvPr/>
        </p:nvSpPr>
        <p:spPr>
          <a:xfrm>
            <a:off x="768370" y="221317"/>
            <a:ext cx="10698058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Evaluación de Impacto en DIPRES en el tiempo</a:t>
            </a:r>
            <a:endParaRPr b="1" i="0" sz="4000" u="none" cap="none" strike="noStrike">
              <a:solidFill>
                <a:srgbClr val="103C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20"/>
          <p:cNvSpPr txBox="1"/>
          <p:nvPr>
            <p:ph idx="12" type="sldNum"/>
          </p:nvPr>
        </p:nvSpPr>
        <p:spPr>
          <a:xfrm>
            <a:off x="11466428" y="6494780"/>
            <a:ext cx="384195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GB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1" name="Google Shape;661;p20"/>
          <p:cNvSpPr txBox="1"/>
          <p:nvPr/>
        </p:nvSpPr>
        <p:spPr>
          <a:xfrm>
            <a:off x="384175" y="205462"/>
            <a:ext cx="11082253" cy="54373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GB" sz="32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Académicos externos Política Experimental en DIPRES</a:t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2" name="Google Shape;662;p20"/>
          <p:cNvSpPr/>
          <p:nvPr/>
        </p:nvSpPr>
        <p:spPr>
          <a:xfrm>
            <a:off x="0" y="1476847"/>
            <a:ext cx="5838288" cy="53811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742950" lvl="1" marL="120015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urier New"/>
              <a:buChar char="o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Claudia Martinez (PUC)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742950" lvl="1" marL="120015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urier New"/>
              <a:buChar char="o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Michela Tincani (UCL)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742950" lvl="1" marL="120015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urier New"/>
              <a:buChar char="o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Joseph Doyle (MIT)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742950" lvl="1" marL="120015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urier New"/>
              <a:buChar char="o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Andrés Hojman (PUC)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742950" lvl="1" marL="120015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urier New"/>
              <a:buChar char="o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David Mackenzie (World Bank)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742950" lvl="1" marL="120015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urier New"/>
              <a:buChar char="o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Lelys Dinarte (World Bank)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742950" lvl="1" marL="120015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urier New"/>
              <a:buChar char="o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Michael Leatherbee (PUC)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742950" lvl="1" marL="120015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urier New"/>
              <a:buChar char="o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Pablo Celhay (PUC)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742950" lvl="1" marL="120015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urier New"/>
              <a:buChar char="o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Christopher Neilson (Princeton)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742950" lvl="1" marL="120015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urier New"/>
              <a:buChar char="o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Esteban Puentes (U. Chile)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742950" lvl="1" marL="120015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urier New"/>
              <a:buChar char="o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Edgar Kausel (PUC)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90550" lvl="1" marL="120015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3" name="Google Shape;663;p20"/>
          <p:cNvSpPr txBox="1"/>
          <p:nvPr/>
        </p:nvSpPr>
        <p:spPr>
          <a:xfrm>
            <a:off x="5501144" y="1527048"/>
            <a:ext cx="6448171" cy="40515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742950" lvl="1" marL="120015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urier New"/>
              <a:buChar char="o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Paul Gertler (Berkeley)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742950" lvl="1" marL="120015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urier New"/>
              <a:buChar char="o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Sebastián Gallegos (IADB)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742950" lvl="1" marL="120015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urier New"/>
              <a:buChar char="o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Lucie Gadenne (Warwick)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742950" lvl="1" marL="120015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urier New"/>
              <a:buChar char="o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Eliana Carranza (World Bank &amp; Harvard)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742950" lvl="1" marL="120015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urier New"/>
              <a:buChar char="o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Jaime Ruiz-Tagle (U. Chile)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742950" lvl="1" marL="120015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urier New"/>
              <a:buChar char="o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Jere Behrman (upen)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742950" lvl="1" marL="120015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urier New"/>
              <a:buChar char="o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Petra Todd (upen)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742950" lvl="1" marL="120015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urier New"/>
              <a:buChar char="o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David Bravo (PUC)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742950" lvl="1" marL="120015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urier New"/>
              <a:buChar char="o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Cristobal Weinborn (Paz Ciudadana)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g1f53f333954_0_1"/>
          <p:cNvSpPr txBox="1"/>
          <p:nvPr/>
        </p:nvSpPr>
        <p:spPr>
          <a:xfrm>
            <a:off x="747000" y="2391304"/>
            <a:ext cx="106980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Algunos ejemplos de Experimentos en DIPRES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58"/>
          <p:cNvSpPr txBox="1"/>
          <p:nvPr>
            <p:ph idx="12" type="sldNum"/>
          </p:nvPr>
        </p:nvSpPr>
        <p:spPr>
          <a:xfrm>
            <a:off x="5906877" y="6540500"/>
            <a:ext cx="371898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53" name="Google Shape;153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43063" y="233822"/>
            <a:ext cx="9015412" cy="64689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673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122"/>
          <p:cNvSpPr txBox="1"/>
          <p:nvPr/>
        </p:nvSpPr>
        <p:spPr>
          <a:xfrm>
            <a:off x="768370" y="221317"/>
            <a:ext cx="10698058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Experimental Policy Initiative at DIPRES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5" name="Google Shape;675;p122"/>
          <p:cNvSpPr txBox="1"/>
          <p:nvPr>
            <p:ph idx="12" type="sldNum"/>
          </p:nvPr>
        </p:nvSpPr>
        <p:spPr>
          <a:xfrm>
            <a:off x="11466428" y="6494780"/>
            <a:ext cx="384195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GB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6" name="Google Shape;676;p122"/>
          <p:cNvSpPr/>
          <p:nvPr/>
        </p:nvSpPr>
        <p:spPr>
          <a:xfrm>
            <a:off x="-166256" y="1254327"/>
            <a:ext cx="7158183" cy="23082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 Abogado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Lawyers for children in Foster care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Intervention Budget: $24.5 million.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 regions. 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2E7115"/>
                </a:solidFill>
                <a:latin typeface="Calibri"/>
                <a:ea typeface="Calibri"/>
                <a:cs typeface="Calibri"/>
                <a:sym typeface="Calibri"/>
              </a:rPr>
              <a:t>R&amp;R in American Economic Review. </a:t>
            </a:r>
            <a:endParaRPr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680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123"/>
          <p:cNvSpPr txBox="1"/>
          <p:nvPr/>
        </p:nvSpPr>
        <p:spPr>
          <a:xfrm>
            <a:off x="768370" y="221317"/>
            <a:ext cx="10698058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Experimental Policy Initiative at DIPRES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2" name="Google Shape;682;p123"/>
          <p:cNvSpPr txBox="1"/>
          <p:nvPr>
            <p:ph idx="12" type="sldNum"/>
          </p:nvPr>
        </p:nvSpPr>
        <p:spPr>
          <a:xfrm>
            <a:off x="11466428" y="6494780"/>
            <a:ext cx="384195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GB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3" name="Google Shape;683;p123"/>
          <p:cNvSpPr/>
          <p:nvPr/>
        </p:nvSpPr>
        <p:spPr>
          <a:xfrm>
            <a:off x="-166256" y="1254327"/>
            <a:ext cx="7158183" cy="23082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 Abogado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Lawyers for children in Foster care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Intervention Budget: $24.5 million.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 regions. 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2E7115"/>
                </a:solidFill>
                <a:latin typeface="Calibri"/>
                <a:ea typeface="Calibri"/>
                <a:cs typeface="Calibri"/>
                <a:sym typeface="Calibri"/>
              </a:rPr>
              <a:t>R&amp;R in American Economic Review. </a:t>
            </a:r>
            <a:endParaRPr/>
          </a:p>
        </p:txBody>
      </p:sp>
      <p:sp>
        <p:nvSpPr>
          <p:cNvPr id="684" name="Google Shape;684;p123"/>
          <p:cNvSpPr/>
          <p:nvPr/>
        </p:nvSpPr>
        <p:spPr>
          <a:xfrm>
            <a:off x="5800436" y="1251356"/>
            <a:ext cx="7158183" cy="23082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Consolida y Expande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2E7115"/>
                </a:solidFill>
                <a:latin typeface="Calibri"/>
                <a:ea typeface="Calibri"/>
                <a:cs typeface="Calibri"/>
                <a:sym typeface="Calibri"/>
              </a:rPr>
              <a:t>$42.6 thousand grant to entrepreneurs.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Intervention Budget: $7.9 million.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 of Chile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Randomization in the bubble. </a:t>
            </a:r>
            <a:endParaRPr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124"/>
          <p:cNvSpPr txBox="1"/>
          <p:nvPr/>
        </p:nvSpPr>
        <p:spPr>
          <a:xfrm>
            <a:off x="768370" y="221317"/>
            <a:ext cx="10698058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Experimental Policy Initiative at DIPRES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0" name="Google Shape;690;p124"/>
          <p:cNvSpPr txBox="1"/>
          <p:nvPr>
            <p:ph idx="12" type="sldNum"/>
          </p:nvPr>
        </p:nvSpPr>
        <p:spPr>
          <a:xfrm>
            <a:off x="11466428" y="6494780"/>
            <a:ext cx="384195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GB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1" name="Google Shape;691;p124"/>
          <p:cNvSpPr/>
          <p:nvPr/>
        </p:nvSpPr>
        <p:spPr>
          <a:xfrm>
            <a:off x="-166256" y="1254327"/>
            <a:ext cx="7158183" cy="23082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 Abogado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Lawyers for children in Foster care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Intervention Budget: $24.5 million.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 regions. 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2E7115"/>
                </a:solidFill>
                <a:latin typeface="Calibri"/>
                <a:ea typeface="Calibri"/>
                <a:cs typeface="Calibri"/>
                <a:sym typeface="Calibri"/>
              </a:rPr>
              <a:t>R&amp;R in American Economic Review. </a:t>
            </a:r>
            <a:endParaRPr/>
          </a:p>
        </p:txBody>
      </p:sp>
      <p:sp>
        <p:nvSpPr>
          <p:cNvPr id="692" name="Google Shape;692;p124"/>
          <p:cNvSpPr/>
          <p:nvPr/>
        </p:nvSpPr>
        <p:spPr>
          <a:xfrm>
            <a:off x="-166256" y="3663320"/>
            <a:ext cx="5966692" cy="319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Efficient Spending for Public Procurement</a:t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Incentives for Public buyers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Intervention Budget: aprox. $0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NBER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2E7115"/>
                </a:solidFill>
                <a:latin typeface="Calibri"/>
                <a:ea typeface="Calibri"/>
                <a:cs typeface="Calibri"/>
                <a:sym typeface="Calibri"/>
              </a:rPr>
              <a:t>Pilot saved $4.5 million in 5 months.</a:t>
            </a:r>
            <a:endParaRPr/>
          </a:p>
          <a:p>
            <a:pPr indent="-488950" lvl="1" marL="120015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Helvetica Neue"/>
              <a:buNone/>
            </a:pPr>
            <a:r>
              <a:t/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8950" lvl="1" marL="120015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Helvetica Neue"/>
              <a:buNone/>
            </a:pPr>
            <a:r>
              <a:t/>
            </a:r>
            <a:endParaRPr b="1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3" name="Google Shape;693;p124"/>
          <p:cNvSpPr/>
          <p:nvPr/>
        </p:nvSpPr>
        <p:spPr>
          <a:xfrm>
            <a:off x="5800436" y="1251356"/>
            <a:ext cx="7158183" cy="23082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Consolida y Expande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2E7115"/>
                </a:solidFill>
                <a:latin typeface="Calibri"/>
                <a:ea typeface="Calibri"/>
                <a:cs typeface="Calibri"/>
                <a:sym typeface="Calibri"/>
              </a:rPr>
              <a:t>$42.6 thousand grant to entrepreneurs.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Intervention Budget: $7.9 million.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 of Chile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Randomization in the bubble. </a:t>
            </a:r>
            <a:endParaRPr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697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125"/>
          <p:cNvSpPr txBox="1"/>
          <p:nvPr/>
        </p:nvSpPr>
        <p:spPr>
          <a:xfrm>
            <a:off x="768370" y="221317"/>
            <a:ext cx="10698058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Iniciativa de Política Experimental en DIPRES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9" name="Google Shape;699;p125"/>
          <p:cNvSpPr txBox="1"/>
          <p:nvPr>
            <p:ph idx="12" type="sldNum"/>
          </p:nvPr>
        </p:nvSpPr>
        <p:spPr>
          <a:xfrm>
            <a:off x="11466428" y="6494780"/>
            <a:ext cx="384195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GB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0" name="Google Shape;700;p125"/>
          <p:cNvSpPr/>
          <p:nvPr/>
        </p:nvSpPr>
        <p:spPr>
          <a:xfrm>
            <a:off x="1973982" y="6518477"/>
            <a:ext cx="7158300" cy="23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 Abogado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Abogados para niños en residencia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Presupuesto intervención: $24.5 millones.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 regiones. 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2E7115"/>
                </a:solidFill>
                <a:latin typeface="Calibri"/>
                <a:ea typeface="Calibri"/>
                <a:cs typeface="Calibri"/>
                <a:sym typeface="Calibri"/>
              </a:rPr>
              <a:t>R&amp;R in American Economic Review. </a:t>
            </a:r>
            <a:endParaRPr/>
          </a:p>
        </p:txBody>
      </p:sp>
      <p:sp>
        <p:nvSpPr>
          <p:cNvPr id="701" name="Google Shape;701;p125"/>
          <p:cNvSpPr/>
          <p:nvPr/>
        </p:nvSpPr>
        <p:spPr>
          <a:xfrm>
            <a:off x="-166256" y="3663320"/>
            <a:ext cx="5966692" cy="319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Gasto Eficiente en compras públicas</a:t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Incentivos para compradores públicos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Presupuesto intervención: aprox. $0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NBER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2E7115"/>
                </a:solidFill>
                <a:latin typeface="Calibri"/>
                <a:ea typeface="Calibri"/>
                <a:cs typeface="Calibri"/>
                <a:sym typeface="Calibri"/>
              </a:rPr>
              <a:t>Ahorro de $4.5 millones en 5 meses.</a:t>
            </a:r>
            <a:endParaRPr/>
          </a:p>
          <a:p>
            <a:pPr indent="-488950" lvl="1" marL="120015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Helvetica Neue"/>
              <a:buNone/>
            </a:pPr>
            <a:r>
              <a:t/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8950" lvl="1" marL="120015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Helvetica Neue"/>
              <a:buNone/>
            </a:pPr>
            <a:r>
              <a:t/>
            </a:r>
            <a:endParaRPr b="1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2" name="Google Shape;702;p125"/>
          <p:cNvSpPr/>
          <p:nvPr/>
        </p:nvSpPr>
        <p:spPr>
          <a:xfrm>
            <a:off x="5800436" y="3663320"/>
            <a:ext cx="6391564" cy="27514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Habitabilidad</a:t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Mejora en viviendas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2E7115"/>
                </a:solidFill>
                <a:latin typeface="Calibri"/>
                <a:ea typeface="Calibri"/>
                <a:cs typeface="Calibri"/>
                <a:sym typeface="Calibri"/>
              </a:rPr>
              <a:t>Presupueto intervención: $16.2 millones.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 of Chile</a:t>
            </a:r>
            <a:endParaRPr/>
          </a:p>
          <a:p>
            <a:pPr indent="0" lvl="1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8950" lvl="1" marL="120015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Helvetica Neue"/>
              <a:buNone/>
            </a:pPr>
            <a:r>
              <a:t/>
            </a:r>
            <a:endParaRPr b="1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3" name="Google Shape;703;p125"/>
          <p:cNvSpPr/>
          <p:nvPr/>
        </p:nvSpPr>
        <p:spPr>
          <a:xfrm>
            <a:off x="5800436" y="1251356"/>
            <a:ext cx="7158183" cy="23082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Consolida y Expande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2E7115"/>
                </a:solidFill>
                <a:latin typeface="Calibri"/>
                <a:ea typeface="Calibri"/>
                <a:cs typeface="Calibri"/>
                <a:sym typeface="Calibri"/>
              </a:rPr>
              <a:t>$42.6 mil por emprendedor.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Presupuesto intervención: $7.9 millones.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Todo Chile</a:t>
            </a:r>
            <a:endParaRPr/>
          </a:p>
          <a:p>
            <a:pPr indent="-571500" lvl="0" marL="102870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Aleatorización en la burbuja. </a:t>
            </a:r>
            <a:endParaRPr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708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126"/>
          <p:cNvSpPr txBox="1"/>
          <p:nvPr/>
        </p:nvSpPr>
        <p:spPr>
          <a:xfrm>
            <a:off x="98323" y="1943248"/>
            <a:ext cx="11965857" cy="171329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0" i="0" lang="en-GB" sz="5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Esfuersos de la Universidad de Chicago en Política Experimental en Latinoamérica</a:t>
            </a:r>
            <a:endParaRPr b="0" i="0" sz="5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127"/>
          <p:cNvSpPr txBox="1"/>
          <p:nvPr/>
        </p:nvSpPr>
        <p:spPr>
          <a:xfrm>
            <a:off x="378691" y="314998"/>
            <a:ext cx="11218742" cy="605294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GB" sz="36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Política Experimental en Latinomárica</a:t>
            </a:r>
            <a:endParaRPr b="0" i="0" sz="3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720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128"/>
          <p:cNvSpPr txBox="1"/>
          <p:nvPr/>
        </p:nvSpPr>
        <p:spPr>
          <a:xfrm>
            <a:off x="378691" y="314998"/>
            <a:ext cx="11218742" cy="605294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GB" sz="36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Política Experimental en Latinomárica</a:t>
            </a:r>
            <a:endParaRPr b="0" i="0" sz="3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aboratorio de Innovación de Políticas Públicas - MEFLab - Campañas -  Ministerio de Economía y Finanzas - Plataforma del Estado Peruano" id="722" name="Google Shape;722;p1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9671" y="1197320"/>
            <a:ext cx="5065052" cy="283524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EF lanza el MEFLab para impulsar propuestas innovadoras que evalúen la  calidad del gasto público - Noticias - Ministerio de Economía y Finanzas -  Plataforma del Estado Peruano" id="723" name="Google Shape;723;p1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14319" y="4347522"/>
            <a:ext cx="3552453" cy="20321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728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129"/>
          <p:cNvSpPr txBox="1"/>
          <p:nvPr/>
        </p:nvSpPr>
        <p:spPr>
          <a:xfrm>
            <a:off x="378691" y="314998"/>
            <a:ext cx="11218742" cy="605294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GB" sz="36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Política Experimental en Latinomárica</a:t>
            </a:r>
            <a:endParaRPr b="0" i="0" sz="3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aboratorio de Innovación de Políticas Públicas - MEFLab - Campañas -  Ministerio de Economía y Finanzas - Plataforma del Estado Peruano" id="730" name="Google Shape;730;p1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9671" y="1197320"/>
            <a:ext cx="5065052" cy="283524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WUF 13 - Fortaleza the city of sun" id="731" name="Google Shape;731;p1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72646" y="1488926"/>
            <a:ext cx="2443674" cy="254364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feitura de Fortaleza lança primeiro laboratório do Sul Global com a  Universidade de Chicago" id="732" name="Google Shape;732;p1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11286" y="4309596"/>
            <a:ext cx="3166395" cy="2107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EF lanza el MEFLab para impulsar propuestas innovadoras que evalúen la  calidad del gasto público - Noticias - Ministerio de Economía y Finanzas -  Plataforma del Estado Peruano" id="733" name="Google Shape;733;p1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414319" y="4347522"/>
            <a:ext cx="3552453" cy="20321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130"/>
          <p:cNvSpPr txBox="1"/>
          <p:nvPr/>
        </p:nvSpPr>
        <p:spPr>
          <a:xfrm>
            <a:off x="755506" y="2331264"/>
            <a:ext cx="10680988" cy="282128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rgbClr val="103C67"/>
                </a:solidFill>
                <a:latin typeface="Calibri"/>
                <a:ea typeface="Calibri"/>
                <a:cs typeface="Calibri"/>
                <a:sym typeface="Calibri"/>
              </a:rPr>
              <a:t>Política Experimental para Ecuador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Ryan Cooper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Director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Development Innovation Lab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University of Chicago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ryancooperb@uchicago.edu</a:t>
            </a:r>
            <a:r>
              <a:rPr b="0" i="0" lang="en-GB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59"/>
          <p:cNvSpPr txBox="1"/>
          <p:nvPr>
            <p:ph idx="12" type="sldNum"/>
          </p:nvPr>
        </p:nvSpPr>
        <p:spPr>
          <a:xfrm>
            <a:off x="5906877" y="6540500"/>
            <a:ext cx="371898" cy="28725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59" name="Google Shape;159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43063" y="233822"/>
            <a:ext cx="9015412" cy="6468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5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47810" y="233822"/>
            <a:ext cx="9010665" cy="6472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4_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1_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2020-07-27T18:49:19Z</dcterms:created>
  <dc:creator>Gonzalo Valenzuela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0x010100085D1A61D29A6E4BA4FA0FA4E84C8CD8</vt:lpwstr>
  </property>
</Properties>
</file>