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5" r:id="rId6"/>
    <p:sldId id="266" r:id="rId7"/>
    <p:sldId id="272" r:id="rId8"/>
    <p:sldId id="284" r:id="rId9"/>
    <p:sldId id="276" r:id="rId10"/>
    <p:sldId id="285" r:id="rId11"/>
    <p:sldId id="286" r:id="rId12"/>
    <p:sldId id="263" r:id="rId13"/>
    <p:sldId id="287" r:id="rId14"/>
    <p:sldId id="279" r:id="rId15"/>
    <p:sldId id="267" r:id="rId16"/>
    <p:sldId id="268" r:id="rId17"/>
    <p:sldId id="283" r:id="rId18"/>
    <p:sldId id="264" r:id="rId19"/>
    <p:sldId id="291" r:id="rId20"/>
    <p:sldId id="281" r:id="rId21"/>
    <p:sldId id="292" r:id="rId22"/>
    <p:sldId id="269" r:id="rId23"/>
    <p:sldId id="259" r:id="rId24"/>
  </p:sldIdLst>
  <p:sldSz cx="18288000" cy="10287000"/>
  <p:notesSz cx="6858000" cy="9144000"/>
  <p:embeddedFontLst>
    <p:embeddedFont>
      <p:font typeface="BR Omny" panose="020B0604020202020204" charset="0"/>
      <p:regular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Sylfaen" panose="010A0502050306030303" pitchFamily="18" charset="0"/>
      <p:regular r:id="rId30"/>
    </p:embeddedFont>
    <p:embeddedFont>
      <p:font typeface="BR Omny Bold" panose="020B0604020202020204" charset="0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79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443" autoAdjust="0"/>
    <p:restoredTop sz="94622" autoAdjust="0"/>
  </p:normalViewPr>
  <p:slideViewPr>
    <p:cSldViewPr>
      <p:cViewPr varScale="1">
        <p:scale>
          <a:sx n="54" d="100"/>
          <a:sy n="54" d="100"/>
        </p:scale>
        <p:origin x="29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02-Jun-25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02-Jun-25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02-Jun-25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02-Jun-25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02-Jun-25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02-Jun-25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02-Jun-25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02-Jun-25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02-Jun-25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02-Jun-25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02-Jun-25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02-Jun-25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6395979">
            <a:off x="3351179" y="-5443156"/>
            <a:ext cx="25306469" cy="23119444"/>
          </a:xfrm>
          <a:custGeom>
            <a:avLst/>
            <a:gdLst/>
            <a:ahLst/>
            <a:cxnLst/>
            <a:rect l="l" t="t" r="r" b="b"/>
            <a:pathLst>
              <a:path w="25306469" h="23119444">
                <a:moveTo>
                  <a:pt x="0" y="0"/>
                </a:moveTo>
                <a:lnTo>
                  <a:pt x="25306469" y="0"/>
                </a:lnTo>
                <a:lnTo>
                  <a:pt x="25306469" y="23119444"/>
                </a:lnTo>
                <a:lnTo>
                  <a:pt x="0" y="231194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9" b="-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838200" y="5697531"/>
            <a:ext cx="12039600" cy="14875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 dirty="0" smtClean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Evaluating Social Justice – </a:t>
            </a:r>
          </a:p>
          <a:p>
            <a:pPr algn="l">
              <a:lnSpc>
                <a:spcPts val="5759"/>
              </a:lnSpc>
            </a:pPr>
            <a:r>
              <a:rPr lang="en-US" sz="4800" b="1" dirty="0" smtClean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Participatory MEL in practice</a:t>
            </a:r>
            <a:endParaRPr lang="en-US" sz="4800" b="1" dirty="0">
              <a:solidFill>
                <a:srgbClr val="FEFEF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838200" y="7505700"/>
            <a:ext cx="8153400" cy="9746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840"/>
              </a:lnSpc>
            </a:pPr>
            <a:r>
              <a:rPr lang="en-US" sz="3200" dirty="0" smtClean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Tamar Iakobidze &amp; </a:t>
            </a:r>
            <a:r>
              <a:rPr lang="en-US" sz="3200" dirty="0" err="1" smtClean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Ekaterine</a:t>
            </a:r>
            <a:r>
              <a:rPr lang="en-US" sz="3200" dirty="0" smtClean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3200" dirty="0" err="1" smtClean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Danelia</a:t>
            </a:r>
            <a:endParaRPr lang="en-US" sz="3200" dirty="0" smtClean="0">
              <a:solidFill>
                <a:srgbClr val="FEFEFE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algn="l">
              <a:lnSpc>
                <a:spcPts val="3840"/>
              </a:lnSpc>
            </a:pPr>
            <a:r>
              <a:rPr lang="en-US" sz="3200" b="1" dirty="0" smtClean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 </a:t>
            </a:r>
            <a:endParaRPr lang="en-US" sz="3200" b="1" dirty="0">
              <a:solidFill>
                <a:srgbClr val="FEFEF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315178" y="575849"/>
            <a:ext cx="14478000" cy="30318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4000" b="1" dirty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Evaluating for the Better Future: Inclusive and Ethical Practices of Evaluation</a:t>
            </a:r>
          </a:p>
          <a:p>
            <a:pPr algn="l">
              <a:lnSpc>
                <a:spcPts val="3359"/>
              </a:lnSpc>
            </a:pPr>
            <a:endParaRPr lang="en-US" sz="2799" dirty="0">
              <a:solidFill>
                <a:srgbClr val="FEFEFE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algn="l">
              <a:lnSpc>
                <a:spcPts val="3359"/>
              </a:lnSpc>
            </a:pPr>
            <a:endParaRPr lang="en-US" sz="2799" dirty="0">
              <a:solidFill>
                <a:srgbClr val="FEFEFE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algn="l">
              <a:lnSpc>
                <a:spcPts val="3359"/>
              </a:lnSpc>
            </a:pPr>
            <a:r>
              <a:rPr lang="en-US" sz="2799" dirty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Monitoring, Evaluation &amp; Learning Professionals Association </a:t>
            </a:r>
          </a:p>
          <a:p>
            <a:pPr algn="l">
              <a:lnSpc>
                <a:spcPts val="3359"/>
              </a:lnSpc>
            </a:pPr>
            <a:r>
              <a:rPr lang="en-US" sz="2799" dirty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MELPA</a:t>
            </a:r>
          </a:p>
          <a:p>
            <a:pPr algn="l">
              <a:lnSpc>
                <a:spcPts val="3359"/>
              </a:lnSpc>
            </a:pPr>
            <a:r>
              <a:rPr lang="en-US" sz="2799" dirty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Tbilisi, Georgia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11786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 dirty="0">
                <a:solidFill>
                  <a:srgbClr val="FFFFFF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8" name="Picture 7" descr="A logo for a company&#10;&#10;AI-generated content may be incorrect.">
            <a:extLst>
              <a:ext uri="{FF2B5EF4-FFF2-40B4-BE49-F238E27FC236}">
                <a16:creationId xmlns="" xmlns:a16="http://schemas.microsoft.com/office/drawing/2014/main" id="{A73DD834-89C8-DF02-EEC1-313835825D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359" y="8642182"/>
            <a:ext cx="3826625" cy="16448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7" name="Picture 6" descr="A logo for a company&#10;&#10;AI-generated content may be incorrect.">
            <a:extLst>
              <a:ext uri="{FF2B5EF4-FFF2-40B4-BE49-F238E27FC236}">
                <a16:creationId xmlns:a16="http://schemas.microsoft.com/office/drawing/2014/main" xmlns="" id="{2EB346A1-BDBA-F5A0-69F4-2D49486E99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375" y="0"/>
            <a:ext cx="3826625" cy="1644818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="" xmlns:a16="http://schemas.microsoft.com/office/drawing/2014/main" id="{F9E491FB-CAB1-4E80-B869-548FBD28B371}"/>
              </a:ext>
            </a:extLst>
          </p:cNvPr>
          <p:cNvSpPr txBox="1"/>
          <p:nvPr/>
        </p:nvSpPr>
        <p:spPr>
          <a:xfrm>
            <a:off x="1028700" y="592301"/>
            <a:ext cx="11849100" cy="14705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ka-GE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ფემინისტური </a:t>
            </a: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MEL</a:t>
            </a:r>
            <a:r>
              <a:rPr lang="ka-GE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-ის ძირითადი პრინციპები და ღირებულებები: </a:t>
            </a: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9" name="TextBox 4">
            <a:extLst>
              <a:ext uri="{FF2B5EF4-FFF2-40B4-BE49-F238E27FC236}">
                <a16:creationId xmlns="" xmlns:a16="http://schemas.microsoft.com/office/drawing/2014/main" id="{72FC3042-E4C6-5E30-AB17-61F70481A2E4}"/>
              </a:ext>
            </a:extLst>
          </p:cNvPr>
          <p:cNvSpPr txBox="1"/>
          <p:nvPr/>
        </p:nvSpPr>
        <p:spPr>
          <a:xfrm>
            <a:off x="1181101" y="3547261"/>
            <a:ext cx="10172699" cy="5027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ka-GE" sz="2400" b="1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ძალაუფლების განაწილება</a:t>
            </a:r>
            <a:r>
              <a:rPr lang="ka-GE" sz="24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: ვინ განსაზღვრავს რა არის „წარმატება“? ‘გაზომვა’ პოლიტიკურია. ფემინისტური მიდგომა ჰორიზონტალურია და ძალაუფლების გაზიარების პრინციპს ემყარება. </a:t>
            </a:r>
          </a:p>
          <a:p>
            <a:pPr algn="l">
              <a:lnSpc>
                <a:spcPts val="2800"/>
              </a:lnSpc>
            </a:pPr>
            <a:endParaRPr lang="ka-GE" sz="24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ka-GE" sz="2400" b="1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მონაწილეობა და ინკლუზია: </a:t>
            </a:r>
            <a:r>
              <a:rPr lang="en-US" sz="24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MEL</a:t>
            </a:r>
            <a:r>
              <a:rPr lang="ka-GE" sz="24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სისტემების, ჩარჩოს და მეთოდოლოგიის შექმნაში მონაწილეობას უნდა იღებდნენ ისინი, ვისთვისაც იქმნება ეს სისტემა. ხელმისაწვდომობა ასეთ პროცესებზე და ინკლუზიურობა ფემინისტური მიდგომის ამოსავალია. </a:t>
            </a:r>
          </a:p>
          <a:p>
            <a:pPr algn="l">
              <a:lnSpc>
                <a:spcPts val="2800"/>
              </a:lnSpc>
            </a:pPr>
            <a:endParaRPr lang="ka-GE" sz="24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ka-GE" sz="2400" b="1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ინტერსექციური ანალიზი</a:t>
            </a:r>
            <a:r>
              <a:rPr lang="ka-GE" sz="24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: </a:t>
            </a:r>
            <a:r>
              <a:rPr lang="en-US" sz="24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MEL</a:t>
            </a:r>
            <a:r>
              <a:rPr lang="ka-GE" sz="24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სისტემები უნდა აძლიერებდეს ნიუანსურ პოლიტიკურ ანალიზს, რომელიც მოიცავს გენდერულ, რასობრივ, კლასობრივ, გარემოსდაცვით, ეთნიკურ, რელიგიურ, და სხვ. ასპექტებს. </a:t>
            </a:r>
          </a:p>
          <a:p>
            <a:pPr algn="l">
              <a:lnSpc>
                <a:spcPts val="2800"/>
              </a:lnSpc>
            </a:pPr>
            <a:endParaRPr lang="ka-GE" sz="24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</p:txBody>
      </p:sp>
    </p:spTree>
    <p:extLst>
      <p:ext uri="{BB962C8B-B14F-4D97-AF65-F5344CB8AC3E}">
        <p14:creationId xmlns:p14="http://schemas.microsoft.com/office/powerpoint/2010/main" val="742805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7" name="Picture 6" descr="A logo for a company&#10;&#10;AI-generated content may be incorrect.">
            <a:extLst>
              <a:ext uri="{FF2B5EF4-FFF2-40B4-BE49-F238E27FC236}">
                <a16:creationId xmlns:a16="http://schemas.microsoft.com/office/drawing/2014/main" xmlns="" id="{2EB346A1-BDBA-F5A0-69F4-2D49486E99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375" y="0"/>
            <a:ext cx="3826625" cy="1644818"/>
          </a:xfrm>
          <a:prstGeom prst="rect">
            <a:avLst/>
          </a:prstGeom>
        </p:spPr>
      </p:pic>
      <p:sp>
        <p:nvSpPr>
          <p:cNvPr id="6" name="TextBox 3">
            <a:extLst>
              <a:ext uri="{FF2B5EF4-FFF2-40B4-BE49-F238E27FC236}">
                <a16:creationId xmlns="" xmlns:a16="http://schemas.microsoft.com/office/drawing/2014/main" id="{C3542573-689C-02B7-B22D-3496AAC0AE11}"/>
              </a:ext>
            </a:extLst>
          </p:cNvPr>
          <p:cNvSpPr txBox="1"/>
          <p:nvPr/>
        </p:nvSpPr>
        <p:spPr>
          <a:xfrm>
            <a:off x="1028700" y="592301"/>
            <a:ext cx="11849100" cy="14705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ka-GE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ფემინისტური </a:t>
            </a: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MEL</a:t>
            </a:r>
            <a:r>
              <a:rPr lang="ka-GE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-ის ძირითადი პრინციპები და ღირებულებები: </a:t>
            </a: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8" name="TextBox 4">
            <a:extLst>
              <a:ext uri="{FF2B5EF4-FFF2-40B4-BE49-F238E27FC236}">
                <a16:creationId xmlns="" xmlns:a16="http://schemas.microsoft.com/office/drawing/2014/main" id="{C15352AC-7567-6527-0635-EF2DABE7CAED}"/>
              </a:ext>
            </a:extLst>
          </p:cNvPr>
          <p:cNvSpPr txBox="1"/>
          <p:nvPr/>
        </p:nvSpPr>
        <p:spPr>
          <a:xfrm>
            <a:off x="1028701" y="3467100"/>
            <a:ext cx="9334500" cy="39497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endParaRPr lang="ka-GE" sz="24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ka-GE" sz="2400" b="1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ცოდნის დემოკრატიზაცია: </a:t>
            </a:r>
            <a:r>
              <a:rPr lang="ka-GE" sz="24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ფემინისტური </a:t>
            </a:r>
            <a:r>
              <a:rPr lang="en-US" sz="24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MEL</a:t>
            </a:r>
            <a:r>
              <a:rPr lang="ka-GE" sz="24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გულისხმობს დაგროვილ ცოდნაზე ხელმისაწვდომობის გაზრდას, დეკოლონიური პრიზმის გაძლიერებას, ადგილობრივი თემის ცოდნისა და პრაქტიკის გათვალისწინებით.   </a:t>
            </a: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ka-GE" sz="24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algn="l">
              <a:lnSpc>
                <a:spcPts val="2800"/>
              </a:lnSpc>
            </a:pPr>
            <a:endParaRPr lang="ka-GE" sz="24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algn="l">
              <a:lnSpc>
                <a:spcPts val="2800"/>
              </a:lnSpc>
            </a:pPr>
            <a:endParaRPr lang="ka-GE" sz="24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ka-GE" sz="2400" b="1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ზრუნვის ეთიკა: </a:t>
            </a:r>
            <a:r>
              <a:rPr lang="ka-GE" sz="24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ფემინისტური </a:t>
            </a:r>
            <a:r>
              <a:rPr lang="en-US" sz="24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MEL</a:t>
            </a:r>
            <a:r>
              <a:rPr lang="ka-GE" sz="24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-თვის მნიშვნელოვანია კოლექტიური ზრუნვის პრაქტიკა - ის აფასებს ურთიერთობებს, ადამიანთა ემოციურ ჯანმრთელობას და კეთილდღეობას. </a:t>
            </a:r>
          </a:p>
        </p:txBody>
      </p:sp>
    </p:spTree>
    <p:extLst>
      <p:ext uri="{BB962C8B-B14F-4D97-AF65-F5344CB8AC3E}">
        <p14:creationId xmlns:p14="http://schemas.microsoft.com/office/powerpoint/2010/main" val="340420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60249">
            <a:off x="6657414" y="-5067099"/>
            <a:ext cx="20522451" cy="18748868"/>
          </a:xfrm>
          <a:custGeom>
            <a:avLst/>
            <a:gdLst/>
            <a:ahLst/>
            <a:cxnLst/>
            <a:rect l="l" t="t" r="r" b="b"/>
            <a:pathLst>
              <a:path w="20522451" h="18748868">
                <a:moveTo>
                  <a:pt x="0" y="0"/>
                </a:moveTo>
                <a:lnTo>
                  <a:pt x="20522451" y="0"/>
                </a:lnTo>
                <a:lnTo>
                  <a:pt x="20522451" y="18748869"/>
                </a:lnTo>
                <a:lnTo>
                  <a:pt x="0" y="187488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9" b="-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028700" y="4772016"/>
            <a:ext cx="6525478" cy="1464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59"/>
              </a:lnSpc>
            </a:pPr>
            <a:r>
              <a:rPr lang="en-US" sz="48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MEL </a:t>
            </a:r>
            <a:r>
              <a:rPr lang="ka-GE" sz="48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პრაქტიკის ცვლილება</a:t>
            </a:r>
            <a:endParaRPr lang="en-US" sz="4800" b="1" dirty="0">
              <a:solidFill>
                <a:srgbClr val="FEFEF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</p:spTree>
    <p:extLst>
      <p:ext uri="{BB962C8B-B14F-4D97-AF65-F5344CB8AC3E}">
        <p14:creationId xmlns:p14="http://schemas.microsoft.com/office/powerpoint/2010/main" val="224785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7" name="Picture 6" descr="A logo for a company&#10;&#10;AI-generated content may be incorrect.">
            <a:extLst>
              <a:ext uri="{FF2B5EF4-FFF2-40B4-BE49-F238E27FC236}">
                <a16:creationId xmlns:a16="http://schemas.microsoft.com/office/drawing/2014/main" xmlns="" id="{2EB346A1-BDBA-F5A0-69F4-2D49486E99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375" y="0"/>
            <a:ext cx="3826625" cy="1644818"/>
          </a:xfrm>
          <a:prstGeom prst="rect">
            <a:avLst/>
          </a:prstGeom>
        </p:spPr>
      </p:pic>
      <p:sp>
        <p:nvSpPr>
          <p:cNvPr id="6" name="TextBox 3">
            <a:extLst>
              <a:ext uri="{FF2B5EF4-FFF2-40B4-BE49-F238E27FC236}">
                <a16:creationId xmlns="" xmlns:a16="http://schemas.microsoft.com/office/drawing/2014/main" id="{01CC56B0-1247-564E-093A-BD6A3C266AB2}"/>
              </a:ext>
            </a:extLst>
          </p:cNvPr>
          <p:cNvSpPr txBox="1"/>
          <p:nvPr/>
        </p:nvSpPr>
        <p:spPr>
          <a:xfrm>
            <a:off x="1028700" y="1095295"/>
            <a:ext cx="9410700" cy="14705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ka-GE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ფემინისტურ პრაქტიკაზე გადასვლა</a:t>
            </a: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8" name="TextBox 4">
            <a:extLst>
              <a:ext uri="{FF2B5EF4-FFF2-40B4-BE49-F238E27FC236}">
                <a16:creationId xmlns="" xmlns:a16="http://schemas.microsoft.com/office/drawing/2014/main" id="{0F50960B-AFD5-A5B7-60AF-8A1166E22166}"/>
              </a:ext>
            </a:extLst>
          </p:cNvPr>
          <p:cNvSpPr txBox="1"/>
          <p:nvPr/>
        </p:nvSpPr>
        <p:spPr>
          <a:xfrm>
            <a:off x="1143000" y="3619500"/>
            <a:ext cx="11506200" cy="5027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ka-GE" sz="24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ტრადიციული ხისტი მეთოდოლოგიების (ლოგიკური ჩარჩო, ცვლილებების ჯაჭვი, და ა.შ.) სწავლაზე ორიენტირებული მიდგომებით ჩანაცვლება (</a:t>
            </a:r>
            <a:r>
              <a:rPr lang="en-US" sz="24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emergent learning) </a:t>
            </a:r>
            <a:r>
              <a:rPr lang="ka-GE" sz="24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და ადაპტაცია (</a:t>
            </a:r>
            <a:r>
              <a:rPr lang="en-US" sz="24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being agile) </a:t>
            </a: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ka-GE" sz="24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ka-GE" sz="24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მონაწილებითი მეთოდების გამოყენება: </a:t>
            </a:r>
            <a:r>
              <a:rPr lang="en-US" sz="24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Most Significant Change, Participatory Action Research, Before-After Action Review, etc.</a:t>
            </a: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ka-GE" sz="24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არა-ტრადიციული მტკიცებულებების და მონაცემების შეგროვება, როგორიცაა - ცხოვრებისეული გამოცდილებები (ძირითადად, თვისებრივი მონაცემების შეგროვება) </a:t>
            </a: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ka-GE" sz="24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ka-GE" sz="24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მონაცემების და მიგნებების ვალიდაცია: კოლექტიური რეფლექსია და ე.წ. </a:t>
            </a:r>
            <a:r>
              <a:rPr lang="en-US" sz="24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sense-making  </a:t>
            </a: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</p:txBody>
      </p:sp>
    </p:spTree>
    <p:extLst>
      <p:ext uri="{BB962C8B-B14F-4D97-AF65-F5344CB8AC3E}">
        <p14:creationId xmlns:p14="http://schemas.microsoft.com/office/powerpoint/2010/main" val="362609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60249">
            <a:off x="6657414" y="-5067099"/>
            <a:ext cx="20522451" cy="18748868"/>
          </a:xfrm>
          <a:custGeom>
            <a:avLst/>
            <a:gdLst/>
            <a:ahLst/>
            <a:cxnLst/>
            <a:rect l="l" t="t" r="r" b="b"/>
            <a:pathLst>
              <a:path w="20522451" h="18748868">
                <a:moveTo>
                  <a:pt x="0" y="0"/>
                </a:moveTo>
                <a:lnTo>
                  <a:pt x="20522451" y="0"/>
                </a:lnTo>
                <a:lnTo>
                  <a:pt x="20522451" y="18748869"/>
                </a:lnTo>
                <a:lnTo>
                  <a:pt x="0" y="187488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9" b="-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028700" y="4772016"/>
            <a:ext cx="6525478" cy="1464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59"/>
              </a:lnSpc>
            </a:pPr>
            <a:r>
              <a:rPr lang="ka-GE" sz="4800" b="1" dirty="0">
                <a:solidFill>
                  <a:srgbClr val="FEFEFE"/>
                </a:solidFill>
                <a:latin typeface="Slack-Lato"/>
                <a:ea typeface="BR Omny Bold"/>
                <a:cs typeface="Arial" panose="020B0604020202020204" pitchFamily="34" charset="0"/>
                <a:sym typeface="BR Omny Bold"/>
              </a:rPr>
              <a:t>მონაწილეობითი მიდგომების კრიტიკა</a:t>
            </a:r>
          </a:p>
        </p:txBody>
      </p:sp>
    </p:spTree>
    <p:extLst>
      <p:ext uri="{BB962C8B-B14F-4D97-AF65-F5344CB8AC3E}">
        <p14:creationId xmlns:p14="http://schemas.microsoft.com/office/powerpoint/2010/main" val="94970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028700" y="1095295"/>
            <a:ext cx="9972606" cy="14875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59"/>
              </a:lnSpc>
            </a:pPr>
            <a:r>
              <a:rPr lang="ka-GE" sz="4800" b="1" dirty="0">
                <a:solidFill>
                  <a:srgbClr val="1C79BE"/>
                </a:solidFill>
                <a:latin typeface="Slack-Lato"/>
                <a:ea typeface="BR Omny Bold"/>
                <a:cs typeface="Arial" panose="020B0604020202020204" pitchFamily="34" charset="0"/>
                <a:sym typeface="BR Omny Bold"/>
              </a:rPr>
              <a:t>მონაწილეობითი მიდგომების </a:t>
            </a:r>
            <a:r>
              <a:rPr lang="ka-GE" sz="4800" b="1" dirty="0" smtClean="0">
                <a:solidFill>
                  <a:srgbClr val="1C79BE"/>
                </a:solidFill>
                <a:latin typeface="Slack-Lato"/>
                <a:ea typeface="BR Omny Bold"/>
                <a:cs typeface="Arial" panose="020B0604020202020204" pitchFamily="34" charset="0"/>
                <a:sym typeface="BR Omny Bold"/>
              </a:rPr>
              <a:t>კრიტიკა</a:t>
            </a:r>
            <a:endParaRPr lang="ka-GE" sz="4800" b="1" dirty="0">
              <a:solidFill>
                <a:srgbClr val="1C79BE"/>
              </a:solidFill>
              <a:latin typeface="Slack-Lato"/>
              <a:ea typeface="BR Omny Bold"/>
              <a:cs typeface="Arial" panose="020B0604020202020204" pitchFamily="34" charset="0"/>
              <a:sym typeface="BR Omny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28700" y="3885329"/>
            <a:ext cx="13432675" cy="35907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ts val="2800"/>
              </a:lnSpc>
              <a:buClr>
                <a:srgbClr val="1C79BE"/>
              </a:buClr>
              <a:buFont typeface="Arial" panose="020B0604020202020204" pitchFamily="34" charset="0"/>
              <a:buChar char="•"/>
            </a:pPr>
            <a:r>
              <a:rPr lang="ka-GE" sz="2800" dirty="0" smtClean="0">
                <a:solidFill>
                  <a:srgbClr val="000000"/>
                </a:solidFill>
                <a:latin typeface="Slack-Lato"/>
                <a:ea typeface="BR Omny"/>
                <a:cs typeface="BR Omny"/>
                <a:sym typeface="BR Omny"/>
              </a:rPr>
              <a:t>ვის </a:t>
            </a:r>
            <a:r>
              <a:rPr lang="ka-GE" sz="2800" dirty="0">
                <a:solidFill>
                  <a:srgbClr val="000000"/>
                </a:solidFill>
                <a:latin typeface="Slack-Lato"/>
                <a:ea typeface="BR Omny"/>
                <a:cs typeface="BR Omny"/>
                <a:sym typeface="BR Omny"/>
              </a:rPr>
              <a:t>აძლიერებს მონაწილეობა? მონაწილეობამ შესაძლოა გააძლიეროს ისინი, ვისაც უკვე ქონდა გავლენა თემის შიგნით, და ამით გაზარდოს თემის შიგნით არსებული </a:t>
            </a:r>
            <a:r>
              <a:rPr lang="ka-GE" sz="2800" dirty="0" smtClean="0">
                <a:solidFill>
                  <a:srgbClr val="000000"/>
                </a:solidFill>
                <a:latin typeface="Slack-Lato"/>
                <a:ea typeface="BR Omny"/>
                <a:cs typeface="BR Omny"/>
                <a:sym typeface="BR Omny"/>
              </a:rPr>
              <a:t>უთანასწორებები</a:t>
            </a:r>
            <a:endParaRPr lang="en-US" sz="2800" dirty="0" smtClean="0">
              <a:solidFill>
                <a:srgbClr val="000000"/>
              </a:solidFill>
              <a:latin typeface="Slack-Lato"/>
              <a:ea typeface="BR Omny"/>
              <a:cs typeface="BR Omny"/>
              <a:sym typeface="BR Omny"/>
            </a:endParaRPr>
          </a:p>
          <a:p>
            <a:pPr marL="457200" indent="-457200">
              <a:lnSpc>
                <a:spcPts val="2800"/>
              </a:lnSpc>
              <a:buClr>
                <a:srgbClr val="1C79BE"/>
              </a:buClr>
              <a:buFont typeface="Arial" panose="020B0604020202020204" pitchFamily="34" charset="0"/>
              <a:buChar char="•"/>
            </a:pPr>
            <a:endParaRPr lang="ka-GE" sz="2800" dirty="0">
              <a:solidFill>
                <a:srgbClr val="000000"/>
              </a:solidFill>
              <a:latin typeface="Slack-Lato"/>
              <a:ea typeface="BR Omny"/>
              <a:cs typeface="BR Omny"/>
              <a:sym typeface="BR Omny"/>
            </a:endParaRPr>
          </a:p>
          <a:p>
            <a:pPr marL="457200" indent="-457200">
              <a:lnSpc>
                <a:spcPts val="2800"/>
              </a:lnSpc>
              <a:buClr>
                <a:srgbClr val="1C79BE"/>
              </a:buClr>
              <a:buFont typeface="Arial" panose="020B0604020202020204" pitchFamily="34" charset="0"/>
              <a:buChar char="•"/>
            </a:pPr>
            <a:r>
              <a:rPr lang="ka-GE" sz="2800" dirty="0" smtClean="0">
                <a:solidFill>
                  <a:srgbClr val="000000"/>
                </a:solidFill>
                <a:latin typeface="Slack-Lato"/>
                <a:ea typeface="BR Omny"/>
                <a:cs typeface="BR Omny"/>
                <a:sym typeface="BR Omny"/>
              </a:rPr>
              <a:t>მონაწილეობა </a:t>
            </a:r>
            <a:r>
              <a:rPr lang="ka-GE" sz="2800" dirty="0">
                <a:solidFill>
                  <a:srgbClr val="000000"/>
                </a:solidFill>
                <a:latin typeface="Slack-Lato"/>
                <a:ea typeface="BR Omny"/>
                <a:cs typeface="BR Omny"/>
                <a:sym typeface="BR Omny"/>
              </a:rPr>
              <a:t>როგორც კიდევ ერთი ტექნიკური ინსტრუმენტი </a:t>
            </a:r>
            <a:endParaRPr lang="en-US" sz="2800" dirty="0" smtClean="0">
              <a:solidFill>
                <a:srgbClr val="000000"/>
              </a:solidFill>
              <a:latin typeface="Slack-Lato"/>
              <a:ea typeface="BR Omny"/>
              <a:cs typeface="BR Omny"/>
              <a:sym typeface="BR Omny"/>
            </a:endParaRPr>
          </a:p>
          <a:p>
            <a:pPr marL="457200" indent="-457200">
              <a:lnSpc>
                <a:spcPts val="2800"/>
              </a:lnSpc>
              <a:buClr>
                <a:srgbClr val="1C79BE"/>
              </a:buClr>
              <a:buFont typeface="Arial" panose="020B0604020202020204" pitchFamily="34" charset="0"/>
              <a:buChar char="•"/>
            </a:pPr>
            <a:endParaRPr lang="ka-GE" sz="2800" dirty="0">
              <a:solidFill>
                <a:srgbClr val="000000"/>
              </a:solidFill>
              <a:latin typeface="Slack-Lato"/>
              <a:ea typeface="BR Omny"/>
              <a:cs typeface="BR Omny"/>
              <a:sym typeface="BR Omny"/>
            </a:endParaRPr>
          </a:p>
          <a:p>
            <a:pPr marL="457200" indent="-457200">
              <a:lnSpc>
                <a:spcPts val="2800"/>
              </a:lnSpc>
              <a:buClr>
                <a:srgbClr val="1C79BE"/>
              </a:buClr>
              <a:buFont typeface="Arial" panose="020B0604020202020204" pitchFamily="34" charset="0"/>
              <a:buChar char="•"/>
            </a:pPr>
            <a:r>
              <a:rPr lang="ka-GE" sz="2800" dirty="0" smtClean="0">
                <a:solidFill>
                  <a:srgbClr val="000000"/>
                </a:solidFill>
                <a:latin typeface="Slack-Lato"/>
                <a:ea typeface="BR Omny"/>
                <a:cs typeface="BR Omny"/>
                <a:sym typeface="BR Omny"/>
              </a:rPr>
              <a:t>მონაწილეობა </a:t>
            </a:r>
            <a:r>
              <a:rPr lang="ka-GE" sz="2800" dirty="0">
                <a:solidFill>
                  <a:srgbClr val="000000"/>
                </a:solidFill>
                <a:latin typeface="Slack-Lato"/>
                <a:ea typeface="BR Omny"/>
                <a:cs typeface="BR Omny"/>
                <a:sym typeface="BR Omny"/>
              </a:rPr>
              <a:t>როგორც კონსენსუსის მიღწევის გზა </a:t>
            </a:r>
            <a:r>
              <a:rPr lang="en-US" sz="2800" dirty="0">
                <a:solidFill>
                  <a:srgbClr val="000000"/>
                </a:solidFill>
                <a:latin typeface="Slack-Lato"/>
                <a:ea typeface="BR Omny"/>
                <a:cs typeface="BR Omny"/>
                <a:sym typeface="BR Omny"/>
              </a:rPr>
              <a:t>vs. </a:t>
            </a:r>
            <a:r>
              <a:rPr lang="ka-GE" sz="2800" dirty="0">
                <a:solidFill>
                  <a:srgbClr val="000000"/>
                </a:solidFill>
                <a:latin typeface="Slack-Lato"/>
                <a:ea typeface="BR Omny"/>
                <a:cs typeface="BR Omny"/>
                <a:sym typeface="BR Omny"/>
              </a:rPr>
              <a:t>განსხვავებული აზრის </a:t>
            </a:r>
            <a:r>
              <a:rPr lang="ka-GE" sz="2800" dirty="0" smtClean="0">
                <a:solidFill>
                  <a:srgbClr val="000000"/>
                </a:solidFill>
                <a:latin typeface="Slack-Lato"/>
                <a:ea typeface="BR Omny"/>
                <a:cs typeface="BR Omny"/>
                <a:sym typeface="BR Omny"/>
              </a:rPr>
              <a:t>მიღება</a:t>
            </a:r>
            <a:endParaRPr lang="en-US" sz="2800" dirty="0" smtClean="0">
              <a:solidFill>
                <a:srgbClr val="000000"/>
              </a:solidFill>
              <a:latin typeface="Slack-Lato"/>
              <a:ea typeface="BR Omny"/>
              <a:cs typeface="BR Omny"/>
              <a:sym typeface="BR Omny"/>
            </a:endParaRPr>
          </a:p>
          <a:p>
            <a:pPr marL="457200" indent="-457200">
              <a:lnSpc>
                <a:spcPts val="2800"/>
              </a:lnSpc>
              <a:buClr>
                <a:srgbClr val="1C79BE"/>
              </a:buClr>
              <a:buFont typeface="Arial" panose="020B0604020202020204" pitchFamily="34" charset="0"/>
              <a:buChar char="•"/>
            </a:pPr>
            <a:endParaRPr lang="ka-GE" sz="2800" dirty="0">
              <a:solidFill>
                <a:srgbClr val="000000"/>
              </a:solidFill>
              <a:latin typeface="Slack-Lato"/>
              <a:ea typeface="BR Omny"/>
              <a:cs typeface="BR Omny"/>
              <a:sym typeface="BR Omny"/>
            </a:endParaRPr>
          </a:p>
          <a:p>
            <a:pPr marL="457200" indent="-457200">
              <a:lnSpc>
                <a:spcPts val="2800"/>
              </a:lnSpc>
              <a:buClr>
                <a:srgbClr val="1C79BE"/>
              </a:buClr>
              <a:buFont typeface="Arial" panose="020B0604020202020204" pitchFamily="34" charset="0"/>
              <a:buChar char="•"/>
            </a:pPr>
            <a:r>
              <a:rPr lang="ka-GE" sz="2800" dirty="0" smtClean="0">
                <a:solidFill>
                  <a:srgbClr val="000000"/>
                </a:solidFill>
                <a:latin typeface="Slack-Lato"/>
                <a:ea typeface="BR Omny"/>
                <a:cs typeface="BR Omny"/>
                <a:sym typeface="BR Omny"/>
              </a:rPr>
              <a:t>მონაწილეობითი </a:t>
            </a:r>
            <a:r>
              <a:rPr lang="ka-GE" sz="2800" dirty="0">
                <a:solidFill>
                  <a:srgbClr val="000000"/>
                </a:solidFill>
                <a:latin typeface="Slack-Lato"/>
                <a:ea typeface="BR Omny"/>
                <a:cs typeface="BR Omny"/>
                <a:sym typeface="BR Omny"/>
              </a:rPr>
              <a:t>მიდგომების კოლონიალური წარსული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7" name="Picture 6" descr="A logo for a company&#10;&#10;AI-generated content may be incorrect.">
            <a:extLst>
              <a:ext uri="{FF2B5EF4-FFF2-40B4-BE49-F238E27FC236}">
                <a16:creationId xmlns="" xmlns:a16="http://schemas.microsoft.com/office/drawing/2014/main" id="{2EB346A1-BDBA-F5A0-69F4-2D49486E99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375" y="0"/>
            <a:ext cx="3826625" cy="1644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960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028700" y="1095295"/>
            <a:ext cx="9972606" cy="1464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59"/>
              </a:lnSpc>
            </a:pPr>
            <a:r>
              <a:rPr lang="ka-GE" sz="4800" b="1" dirty="0">
                <a:solidFill>
                  <a:srgbClr val="1C79BE"/>
                </a:solidFill>
                <a:latin typeface="Slack-Lato"/>
                <a:ea typeface="BR Omny Bold"/>
                <a:cs typeface="Arial" panose="020B0604020202020204" pitchFamily="34" charset="0"/>
                <a:sym typeface="BR Omny Bold"/>
              </a:rPr>
              <a:t>მონაწილეობითი მიდგომების </a:t>
            </a:r>
            <a:r>
              <a:rPr lang="ka-GE" sz="4800" b="1" dirty="0" smtClean="0">
                <a:solidFill>
                  <a:srgbClr val="1C79BE"/>
                </a:solidFill>
                <a:latin typeface="Slack-Lato"/>
                <a:ea typeface="BR Omny Bold"/>
                <a:cs typeface="Arial" panose="020B0604020202020204" pitchFamily="34" charset="0"/>
                <a:sym typeface="BR Omny Bold"/>
              </a:rPr>
              <a:t>კრიტიკა</a:t>
            </a:r>
            <a:endParaRPr lang="ka-GE" sz="4800" b="1" dirty="0">
              <a:solidFill>
                <a:srgbClr val="1C79BE"/>
              </a:solidFill>
              <a:latin typeface="Slack-Lato"/>
              <a:ea typeface="BR Omny Bold"/>
              <a:cs typeface="Arial" panose="020B0604020202020204" pitchFamily="34" charset="0"/>
              <a:sym typeface="BR Omny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28700" y="3885329"/>
            <a:ext cx="13432675" cy="22781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ts val="2800"/>
              </a:lnSpc>
              <a:spcBef>
                <a:spcPts val="600"/>
              </a:spcBef>
              <a:spcAft>
                <a:spcPts val="1200"/>
              </a:spcAft>
              <a:buClr>
                <a:srgbClr val="1C79BE"/>
              </a:buClr>
              <a:buFont typeface="Arial" panose="020B0604020202020204" pitchFamily="34" charset="0"/>
              <a:buChar char="•"/>
            </a:pPr>
            <a:r>
              <a:rPr lang="ka-GE" sz="2800" dirty="0" smtClean="0">
                <a:solidFill>
                  <a:srgbClr val="000000"/>
                </a:solidFill>
                <a:latin typeface="Slack-Lato"/>
                <a:ea typeface="BR Omny"/>
                <a:cs typeface="BR Omny"/>
                <a:sym typeface="BR Omny"/>
              </a:rPr>
              <a:t>მონაწილეობის </a:t>
            </a:r>
            <a:r>
              <a:rPr lang="ka-GE" sz="2800" dirty="0">
                <a:solidFill>
                  <a:srgbClr val="000000"/>
                </a:solidFill>
                <a:latin typeface="Slack-Lato"/>
                <a:ea typeface="BR Omny"/>
                <a:cs typeface="BR Omny"/>
                <a:sym typeface="BR Omny"/>
              </a:rPr>
              <a:t>ხარისხის უზრუნველყოფის სირთულე</a:t>
            </a:r>
          </a:p>
          <a:p>
            <a:pPr marL="457200" indent="-457200">
              <a:lnSpc>
                <a:spcPts val="2800"/>
              </a:lnSpc>
              <a:spcBef>
                <a:spcPts val="600"/>
              </a:spcBef>
              <a:spcAft>
                <a:spcPts val="1200"/>
              </a:spcAft>
              <a:buClr>
                <a:srgbClr val="1C79BE"/>
              </a:buClr>
              <a:buFont typeface="Arial" panose="020B0604020202020204" pitchFamily="34" charset="0"/>
              <a:buChar char="•"/>
            </a:pPr>
            <a:r>
              <a:rPr lang="ka-GE" sz="2800" dirty="0" smtClean="0">
                <a:solidFill>
                  <a:srgbClr val="000000"/>
                </a:solidFill>
                <a:latin typeface="Slack-Lato"/>
                <a:ea typeface="BR Omny"/>
                <a:cs typeface="BR Omny"/>
                <a:sym typeface="BR Omny"/>
              </a:rPr>
              <a:t>მონაწილეობითი </a:t>
            </a:r>
            <a:r>
              <a:rPr lang="ka-GE" sz="2800" dirty="0">
                <a:solidFill>
                  <a:srgbClr val="000000"/>
                </a:solidFill>
                <a:latin typeface="Slack-Lato"/>
                <a:ea typeface="BR Omny"/>
                <a:cs typeface="BR Omny"/>
                <a:sym typeface="BR Omny"/>
              </a:rPr>
              <a:t>პროცესები ძალაუფლების განაწილების გარეშე</a:t>
            </a:r>
          </a:p>
          <a:p>
            <a:pPr marL="457200" indent="-457200">
              <a:lnSpc>
                <a:spcPts val="2800"/>
              </a:lnSpc>
              <a:spcBef>
                <a:spcPts val="600"/>
              </a:spcBef>
              <a:spcAft>
                <a:spcPts val="1200"/>
              </a:spcAft>
              <a:buClr>
                <a:srgbClr val="1C79BE"/>
              </a:buClr>
              <a:buFont typeface="Arial" panose="020B0604020202020204" pitchFamily="34" charset="0"/>
              <a:buChar char="•"/>
            </a:pPr>
            <a:r>
              <a:rPr lang="ka-GE" sz="2800" dirty="0" smtClean="0">
                <a:solidFill>
                  <a:srgbClr val="000000"/>
                </a:solidFill>
                <a:latin typeface="Slack-Lato"/>
                <a:ea typeface="BR Omny"/>
                <a:cs typeface="BR Omny"/>
                <a:sym typeface="BR Omny"/>
              </a:rPr>
              <a:t>ძალაუფლების </a:t>
            </a:r>
            <a:r>
              <a:rPr lang="ka-GE" sz="2800" dirty="0">
                <a:solidFill>
                  <a:srgbClr val="000000"/>
                </a:solidFill>
                <a:latin typeface="Slack-Lato"/>
                <a:ea typeface="BR Omny"/>
                <a:cs typeface="BR Omny"/>
                <a:sym typeface="BR Omny"/>
              </a:rPr>
              <a:t>განმარტება: (1) გადაწყვეტილების მიღების პროცესზე გავლენა; (2) დღის წესრიგის შექმნის შესაძლებლობა და (3) ცოდნაზე, იდეებზე და ადამიანების სურვილებზე გავლენის მოხდენა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7" name="Picture 6" descr="A logo for a company&#10;&#10;AI-generated content may be incorrect.">
            <a:extLst>
              <a:ext uri="{FF2B5EF4-FFF2-40B4-BE49-F238E27FC236}">
                <a16:creationId xmlns="" xmlns:a16="http://schemas.microsoft.com/office/drawing/2014/main" id="{2EB346A1-BDBA-F5A0-69F4-2D49486E99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375" y="0"/>
            <a:ext cx="3826625" cy="164481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458200" y="1866916"/>
            <a:ext cx="9067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i="1" dirty="0" smtClean="0"/>
              <a:t>“Participation </a:t>
            </a:r>
            <a:r>
              <a:rPr lang="en-GB" sz="2800" i="1" dirty="0"/>
              <a:t>without redistribution of power </a:t>
            </a:r>
            <a:endParaRPr lang="en-GB" sz="2800" dirty="0"/>
          </a:p>
          <a:p>
            <a:r>
              <a:rPr lang="en-GB" sz="2800" i="1" dirty="0"/>
              <a:t>is an empty and frustrating process for the powerless” (Arnstein, </a:t>
            </a:r>
            <a:r>
              <a:rPr lang="en-GB" sz="2800" i="1" dirty="0" smtClean="0"/>
              <a:t>1969</a:t>
            </a:r>
            <a:r>
              <a:rPr lang="ka-GE" sz="2800" i="1" dirty="0" smtClean="0"/>
              <a:t>)</a:t>
            </a:r>
            <a:r>
              <a:rPr lang="en-GB" sz="2800" i="1" dirty="0" smtClean="0"/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2410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028700" y="1095295"/>
            <a:ext cx="9972606" cy="7241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59"/>
              </a:lnSpc>
            </a:pPr>
            <a:r>
              <a:rPr lang="ka-GE" sz="4800" b="1" dirty="0" smtClean="0">
                <a:solidFill>
                  <a:srgbClr val="1C79BE"/>
                </a:solidFill>
                <a:latin typeface="Slack-Lato"/>
                <a:ea typeface="BR Omny Bold"/>
                <a:cs typeface="Arial" panose="020B0604020202020204" pitchFamily="34" charset="0"/>
                <a:sym typeface="BR Omny Bold"/>
              </a:rPr>
              <a:t>არნშტაინის მონაწილეობის კიბე</a:t>
            </a:r>
            <a:endParaRPr lang="ka-GE" sz="4800" b="1" dirty="0">
              <a:solidFill>
                <a:srgbClr val="1C79BE"/>
              </a:solidFill>
              <a:latin typeface="Slack-Lato"/>
              <a:ea typeface="BR Omny Bold"/>
              <a:cs typeface="Arial" panose="020B0604020202020204" pitchFamily="34" charset="0"/>
              <a:sym typeface="BR Omny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7" name="Picture 6" descr="A logo for a company&#10;&#10;AI-generated content may be incorrect.">
            <a:extLst>
              <a:ext uri="{FF2B5EF4-FFF2-40B4-BE49-F238E27FC236}">
                <a16:creationId xmlns="" xmlns:a16="http://schemas.microsoft.com/office/drawing/2014/main" id="{2EB346A1-BDBA-F5A0-69F4-2D49486E99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375" y="0"/>
            <a:ext cx="3826625" cy="1644818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1794103"/>
              </p:ext>
            </p:extLst>
          </p:nvPr>
        </p:nvGraphicFramePr>
        <p:xfrm>
          <a:off x="914399" y="1819468"/>
          <a:ext cx="13258801" cy="7134032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4506259"/>
                <a:gridCol w="8752542"/>
              </a:tblGrid>
              <a:tr h="598913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 b="1" kern="1200" dirty="0" smtClean="0">
                          <a:solidFill>
                            <a:schemeClr val="tx1"/>
                          </a:solidFill>
                          <a:effectLst/>
                          <a:latin typeface="Slack-Lato"/>
                          <a:ea typeface="+mn-ea"/>
                          <a:cs typeface="+mn-cs"/>
                        </a:rPr>
                        <a:t>გ</a:t>
                      </a:r>
                      <a:r>
                        <a:rPr lang="ka-GE" sz="2800" b="1" kern="1200" dirty="0" smtClean="0">
                          <a:solidFill>
                            <a:schemeClr val="tx1"/>
                          </a:solidFill>
                          <a:effectLst/>
                          <a:latin typeface="Slack-Lato"/>
                          <a:ea typeface="+mn-ea"/>
                          <a:cs typeface="+mn-cs"/>
                        </a:rPr>
                        <a:t>ადაწყვეტილების მიღების</a:t>
                      </a:r>
                      <a:r>
                        <a:rPr lang="ka-GE" sz="2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Slack-Lato"/>
                          <a:ea typeface="+mn-ea"/>
                          <a:cs typeface="+mn-cs"/>
                        </a:rPr>
                        <a:t> პროცესში ჩართულობის დონეები</a:t>
                      </a:r>
                      <a:endParaRPr lang="en-US" sz="4400" i="1" dirty="0">
                        <a:effectLst/>
                        <a:latin typeface="Slack-La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1335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a-GE" sz="2400" i="1" dirty="0" smtClean="0">
                          <a:effectLst/>
                          <a:latin typeface="Slack-Lato"/>
                        </a:rPr>
                        <a:t>მონაწილეობის ხარისხი</a:t>
                      </a:r>
                      <a:endParaRPr lang="en-US" sz="3600" i="1" dirty="0">
                        <a:effectLst/>
                        <a:latin typeface="Slack-La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ka-GE" sz="2400" i="1" dirty="0" smtClean="0">
                          <a:effectLst/>
                          <a:latin typeface="Slack-Lato"/>
                        </a:rPr>
                        <a:t>აღწერა</a:t>
                      </a:r>
                      <a:endParaRPr lang="en-US" sz="3600" i="1" dirty="0">
                        <a:effectLst/>
                        <a:latin typeface="Slack-La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36656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a-GE" sz="2400" b="0" dirty="0" smtClean="0">
                          <a:effectLst/>
                          <a:latin typeface="Slack-Lato"/>
                        </a:rPr>
                        <a:t>მონაწილეობის არქონა</a:t>
                      </a:r>
                      <a:endParaRPr lang="en-US" sz="3600" b="0" dirty="0">
                        <a:effectLst/>
                        <a:latin typeface="Slack-La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a-GE" sz="2400" dirty="0" smtClean="0">
                          <a:effectLst/>
                          <a:latin typeface="Slack-Lato"/>
                        </a:rPr>
                        <a:t>გადაწყვეტილების მიმღები არ აზიარებს არანაირ ინფორმაციის </a:t>
                      </a:r>
                      <a:r>
                        <a:rPr lang="ka-GE" sz="2400" smtClean="0">
                          <a:effectLst/>
                          <a:latin typeface="Slack-Lato"/>
                        </a:rPr>
                        <a:t>გადაწყვეტილების მიღების შესახებ</a:t>
                      </a:r>
                      <a:endParaRPr lang="en-US" sz="3600" dirty="0">
                        <a:effectLst/>
                        <a:latin typeface="Slack-La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953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a-GE" sz="2400" b="0" dirty="0" smtClean="0">
                          <a:effectLst/>
                          <a:latin typeface="Slack-Lato"/>
                        </a:rPr>
                        <a:t>ინფორმირება</a:t>
                      </a:r>
                      <a:endParaRPr lang="en-US" sz="3600" b="0" dirty="0">
                        <a:effectLst/>
                        <a:latin typeface="Slack-La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a-GE" sz="2400" dirty="0" smtClean="0">
                          <a:effectLst/>
                          <a:latin typeface="Slack-Lato"/>
                        </a:rPr>
                        <a:t>გადაწყვეტილების მიმღები</a:t>
                      </a:r>
                      <a:r>
                        <a:rPr lang="ka-GE" sz="2400" baseline="0" dirty="0" smtClean="0">
                          <a:effectLst/>
                          <a:latin typeface="Slack-Lato"/>
                        </a:rPr>
                        <a:t> აზიარებს ინფორმაციას</a:t>
                      </a:r>
                      <a:endParaRPr lang="en-US" sz="3600" dirty="0">
                        <a:effectLst/>
                        <a:latin typeface="Slack-La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36656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a-GE" sz="2400" b="0" dirty="0" smtClean="0">
                          <a:effectLst/>
                          <a:latin typeface="Slack-Lato"/>
                        </a:rPr>
                        <a:t>კონსულტაცია</a:t>
                      </a:r>
                      <a:endParaRPr lang="en-US" sz="3600" b="0" dirty="0">
                        <a:effectLst/>
                        <a:latin typeface="Slack-La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a-GE" sz="2400" dirty="0" smtClean="0">
                          <a:effectLst/>
                          <a:latin typeface="Slack-Lato"/>
                        </a:rPr>
                        <a:t>გადაწყვეტილების მიმღები ეკითხება მონაწილეებს აზრს გადაწყვეტილების მიღებამდე/მიღების</a:t>
                      </a:r>
                      <a:r>
                        <a:rPr lang="ka-GE" sz="2400" baseline="0" dirty="0" smtClean="0">
                          <a:effectLst/>
                          <a:latin typeface="Slack-Lato"/>
                        </a:rPr>
                        <a:t> შემდეგ</a:t>
                      </a:r>
                      <a:endParaRPr lang="en-US" sz="3600" dirty="0">
                        <a:effectLst/>
                        <a:latin typeface="Slack-La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36656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a-GE" sz="2400" b="0" dirty="0" smtClean="0">
                          <a:effectLst/>
                          <a:latin typeface="Slack-Lato"/>
                        </a:rPr>
                        <a:t>კოლაბორაცია</a:t>
                      </a:r>
                      <a:endParaRPr lang="en-US" sz="3600" b="0" dirty="0">
                        <a:effectLst/>
                        <a:latin typeface="Slack-La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a-GE" sz="2400" dirty="0" smtClean="0">
                          <a:effectLst/>
                          <a:latin typeface="Slack-Lato"/>
                        </a:rPr>
                        <a:t>გადაწყვეტილების მიმღები ეკითხება მონაწილეებს აზრს, ითვალისწინებს მას, და რთავს მათ</a:t>
                      </a:r>
                      <a:r>
                        <a:rPr lang="ka-GE" sz="2400" baseline="0" dirty="0" smtClean="0">
                          <a:effectLst/>
                          <a:latin typeface="Slack-Lato"/>
                        </a:rPr>
                        <a:t> განხორციელებაში</a:t>
                      </a:r>
                      <a:r>
                        <a:rPr lang="ka-GE" sz="2400" dirty="0" smtClean="0">
                          <a:effectLst/>
                          <a:latin typeface="Slack-Lato"/>
                        </a:rPr>
                        <a:t> </a:t>
                      </a:r>
                      <a:endParaRPr lang="en-US" sz="3600" dirty="0">
                        <a:effectLst/>
                        <a:latin typeface="Slack-La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2670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a-GE" sz="2400" b="0" dirty="0" smtClean="0">
                          <a:effectLst/>
                          <a:latin typeface="Slack-Lato"/>
                        </a:rPr>
                        <a:t>გადაწყვეტილების მიღების ერთობლივი პროცესი</a:t>
                      </a:r>
                      <a:endParaRPr lang="en-US" sz="3600" b="0" dirty="0">
                        <a:effectLst/>
                        <a:latin typeface="Slack-La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a-GE" sz="2400" dirty="0" smtClean="0">
                          <a:effectLst/>
                          <a:latin typeface="Slack-Lato"/>
                        </a:rPr>
                        <a:t>გადაწყვეტილების მიმღები დელეგირებას უკეთებს</a:t>
                      </a:r>
                      <a:r>
                        <a:rPr lang="ka-GE" sz="2400" baseline="0" dirty="0" smtClean="0">
                          <a:effectLst/>
                          <a:latin typeface="Slack-Lato"/>
                        </a:rPr>
                        <a:t> ზოგიერთ საკითხს</a:t>
                      </a:r>
                      <a:endParaRPr lang="en-US" sz="3600" dirty="0">
                        <a:effectLst/>
                        <a:latin typeface="Slack-Lato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038600" y="9416625"/>
            <a:ext cx="110355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a-GE" dirty="0" smtClean="0"/>
              <a:t>წყარო: </a:t>
            </a:r>
            <a:r>
              <a:rPr lang="en-GB" dirty="0"/>
              <a:t>Arnstein, S.R. (1969) ‘A Ladder Of Citizen Participation’, Journal of the American Institute of Planners, 35(4), </a:t>
            </a:r>
            <a:endParaRPr lang="ka-GE" dirty="0" smtClean="0"/>
          </a:p>
          <a:p>
            <a:r>
              <a:rPr lang="en-GB" dirty="0" smtClean="0"/>
              <a:t>pp</a:t>
            </a:r>
            <a:r>
              <a:rPr lang="en-GB" dirty="0"/>
              <a:t>. 216–224. </a:t>
            </a:r>
            <a:r>
              <a:rPr lang="en-GB" dirty="0" smtClean="0"/>
              <a:t>https</a:t>
            </a:r>
            <a:r>
              <a:rPr lang="en-GB" dirty="0"/>
              <a:t>://doi.org/10.1080/01944366908977225.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286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60249">
            <a:off x="6657414" y="-5067099"/>
            <a:ext cx="20522451" cy="18748868"/>
          </a:xfrm>
          <a:custGeom>
            <a:avLst/>
            <a:gdLst/>
            <a:ahLst/>
            <a:cxnLst/>
            <a:rect l="l" t="t" r="r" b="b"/>
            <a:pathLst>
              <a:path w="20522451" h="18748868">
                <a:moveTo>
                  <a:pt x="0" y="0"/>
                </a:moveTo>
                <a:lnTo>
                  <a:pt x="20522451" y="0"/>
                </a:lnTo>
                <a:lnTo>
                  <a:pt x="20522451" y="18748869"/>
                </a:lnTo>
                <a:lnTo>
                  <a:pt x="0" y="187488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9" b="-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028700" y="4772016"/>
            <a:ext cx="6525478" cy="1464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59"/>
              </a:lnSpc>
            </a:pPr>
            <a:r>
              <a:rPr lang="ka-GE" sz="48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ფემინისტური </a:t>
            </a:r>
            <a:r>
              <a:rPr lang="en-US" sz="48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MEL-</a:t>
            </a:r>
            <a:r>
              <a:rPr lang="ka-GE" sz="48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ის გამოწვევები </a:t>
            </a:r>
            <a:endParaRPr lang="en-US" sz="4800" b="1" dirty="0">
              <a:solidFill>
                <a:srgbClr val="FEFEF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</p:spTree>
    <p:extLst>
      <p:ext uri="{BB962C8B-B14F-4D97-AF65-F5344CB8AC3E}">
        <p14:creationId xmlns:p14="http://schemas.microsoft.com/office/powerpoint/2010/main" val="2206669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7" name="Picture 6" descr="A logo for a company&#10;&#10;AI-generated content may be incorrect.">
            <a:extLst>
              <a:ext uri="{FF2B5EF4-FFF2-40B4-BE49-F238E27FC236}">
                <a16:creationId xmlns:a16="http://schemas.microsoft.com/office/drawing/2014/main" xmlns="" id="{2EB346A1-BDBA-F5A0-69F4-2D49486E99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375" y="0"/>
            <a:ext cx="3826625" cy="1644818"/>
          </a:xfrm>
          <a:prstGeom prst="rect">
            <a:avLst/>
          </a:prstGeom>
        </p:spPr>
      </p:pic>
      <p:sp>
        <p:nvSpPr>
          <p:cNvPr id="6" name="TextBox 3">
            <a:extLst>
              <a:ext uri="{FF2B5EF4-FFF2-40B4-BE49-F238E27FC236}">
                <a16:creationId xmlns="" xmlns:a16="http://schemas.microsoft.com/office/drawing/2014/main" id="{21CB44CD-AC8C-FAAB-1C31-A050891CAFEC}"/>
              </a:ext>
            </a:extLst>
          </p:cNvPr>
          <p:cNvSpPr txBox="1"/>
          <p:nvPr/>
        </p:nvSpPr>
        <p:spPr>
          <a:xfrm>
            <a:off x="1028700" y="1095295"/>
            <a:ext cx="14439900" cy="7268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ka-GE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გამოწვევები</a:t>
            </a: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8" name="TextBox 4">
            <a:extLst>
              <a:ext uri="{FF2B5EF4-FFF2-40B4-BE49-F238E27FC236}">
                <a16:creationId xmlns="" xmlns:a16="http://schemas.microsoft.com/office/drawing/2014/main" id="{A85FAF0A-2D8B-2B08-CDB3-1E517EE104DE}"/>
              </a:ext>
            </a:extLst>
          </p:cNvPr>
          <p:cNvSpPr txBox="1"/>
          <p:nvPr/>
        </p:nvSpPr>
        <p:spPr>
          <a:xfrm>
            <a:off x="1295400" y="2790902"/>
            <a:ext cx="9525000" cy="46679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ka-GE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მონაწილეობითი მიდგომა 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VS. </a:t>
            </a:r>
            <a:r>
              <a:rPr lang="ka-GE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ექსტრაქტივისტული მიდგომა </a:t>
            </a: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ka-GE" sz="28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ka-GE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დონორის მოთხოვნები 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VS. </a:t>
            </a:r>
            <a:r>
              <a:rPr lang="ka-GE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ფემინისტური 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MEL </a:t>
            </a: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ka-GE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ფემინისტური 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MEL </a:t>
            </a:r>
            <a:r>
              <a:rPr lang="ka-GE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თეორია 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VS</a:t>
            </a:r>
            <a:r>
              <a:rPr lang="ka-GE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. პრაქტიკა </a:t>
            </a: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ka-GE" sz="28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ka-GE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ხილული და უხილავი ცვლილებების დოკუმენტირება: ცვლილება პროცესია </a:t>
            </a: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ka-GE" sz="28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ka-GE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ფემინისტური </a:t>
            </a:r>
            <a:r>
              <a:rPr lang="en-US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MEL</a:t>
            </a:r>
            <a:r>
              <a:rPr lang="ka-GE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-ის ცოდნის სიმწირე და გამოყენების სირთულეები  </a:t>
            </a: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</p:txBody>
      </p:sp>
    </p:spTree>
    <p:extLst>
      <p:ext uri="{BB962C8B-B14F-4D97-AF65-F5344CB8AC3E}">
        <p14:creationId xmlns:p14="http://schemas.microsoft.com/office/powerpoint/2010/main" val="4155627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028700" y="1095295"/>
            <a:ext cx="9972606" cy="7334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ka-GE" sz="4800" b="1" dirty="0" smtClean="0">
                <a:solidFill>
                  <a:srgbClr val="1C79BE"/>
                </a:solidFill>
                <a:latin typeface="Sylfaen" panose="010A0502050306030303" pitchFamily="18" charset="0"/>
                <a:ea typeface="BR Omny Bold"/>
                <a:cs typeface="Arial" panose="020B0604020202020204" pitchFamily="34" charset="0"/>
                <a:sym typeface="BR Omny Bold"/>
              </a:rPr>
              <a:t>შინაარსი</a:t>
            </a:r>
            <a:endParaRPr lang="en-US" sz="4800" b="1" dirty="0">
              <a:solidFill>
                <a:srgbClr val="1C79BE"/>
              </a:solidFill>
              <a:latin typeface="Sylfaen" panose="010A0502050306030303" pitchFamily="18" charset="0"/>
              <a:ea typeface="BR Omny Bold"/>
              <a:cs typeface="Arial" panose="020B0604020202020204" pitchFamily="34" charset="0"/>
              <a:sym typeface="BR Omny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28700" y="2705519"/>
            <a:ext cx="13432675" cy="44884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ts val="2800"/>
              </a:lnSpc>
              <a:spcBef>
                <a:spcPts val="600"/>
              </a:spcBef>
              <a:spcAft>
                <a:spcPts val="1200"/>
              </a:spcAft>
              <a:buClr>
                <a:srgbClr val="1C79BE"/>
              </a:buClr>
              <a:buFont typeface="Arial" panose="020B0604020202020204" pitchFamily="34" charset="0"/>
              <a:buChar char="•"/>
            </a:pPr>
            <a:r>
              <a:rPr lang="ka-GE" sz="2800" dirty="0" smtClean="0">
                <a:latin typeface="Slack-Lato"/>
                <a:ea typeface="BR Omny"/>
                <a:cs typeface="BR Omny"/>
                <a:sym typeface="BR Omny"/>
              </a:rPr>
              <a:t>მონაწილეობითი მიდგომების წარმოშობა</a:t>
            </a:r>
          </a:p>
          <a:p>
            <a:pPr marL="457200" indent="-457200">
              <a:lnSpc>
                <a:spcPts val="2800"/>
              </a:lnSpc>
              <a:spcBef>
                <a:spcPts val="600"/>
              </a:spcBef>
              <a:spcAft>
                <a:spcPts val="1200"/>
              </a:spcAft>
              <a:buClr>
                <a:srgbClr val="1C79BE"/>
              </a:buClr>
              <a:buFont typeface="Arial" panose="020B0604020202020204" pitchFamily="34" charset="0"/>
              <a:buChar char="•"/>
            </a:pPr>
            <a:r>
              <a:rPr lang="ka-GE" sz="2800" dirty="0" smtClean="0">
                <a:latin typeface="Slack-Lato"/>
                <a:ea typeface="BR Omny"/>
                <a:cs typeface="BR Omny"/>
                <a:sym typeface="BR Omny"/>
              </a:rPr>
              <a:t>მონაწილეობა, როგორც ანგარიშვალდებულების </a:t>
            </a:r>
            <a:r>
              <a:rPr lang="ka-GE" sz="2800" dirty="0" smtClean="0">
                <a:latin typeface="Slack-Lato"/>
                <a:ea typeface="BR Omny"/>
                <a:cs typeface="BR Omny"/>
                <a:sym typeface="BR Omny"/>
              </a:rPr>
              <a:t>მექანიზმი</a:t>
            </a:r>
          </a:p>
          <a:p>
            <a:pPr marL="457200" indent="-457200">
              <a:lnSpc>
                <a:spcPts val="2800"/>
              </a:lnSpc>
              <a:spcBef>
                <a:spcPts val="600"/>
              </a:spcBef>
              <a:spcAft>
                <a:spcPts val="1200"/>
              </a:spcAft>
              <a:buClr>
                <a:srgbClr val="1C79BE"/>
              </a:buClr>
              <a:buFont typeface="Arial" panose="020B0604020202020204" pitchFamily="34" charset="0"/>
              <a:buChar char="•"/>
            </a:pPr>
            <a:r>
              <a:rPr lang="ka-GE" sz="2800" dirty="0">
                <a:latin typeface="Slack-Lato"/>
                <a:ea typeface="BR Omny"/>
                <a:cs typeface="BR Omny"/>
                <a:sym typeface="BR Omny"/>
              </a:rPr>
              <a:t>რა არის ფემინისტური </a:t>
            </a:r>
            <a:r>
              <a:rPr lang="en-US" sz="2800" dirty="0">
                <a:latin typeface="Slack-Lato"/>
                <a:ea typeface="BR Omny"/>
                <a:cs typeface="BR Omny"/>
                <a:sym typeface="BR Omny"/>
              </a:rPr>
              <a:t>MEL?</a:t>
            </a:r>
          </a:p>
          <a:p>
            <a:pPr marL="457200" indent="-457200">
              <a:lnSpc>
                <a:spcPts val="2800"/>
              </a:lnSpc>
              <a:spcBef>
                <a:spcPts val="600"/>
              </a:spcBef>
              <a:spcAft>
                <a:spcPts val="1200"/>
              </a:spcAft>
              <a:buClr>
                <a:srgbClr val="1C79BE"/>
              </a:buClr>
              <a:buFont typeface="Arial" panose="020B0604020202020204" pitchFamily="34" charset="0"/>
              <a:buChar char="•"/>
            </a:pPr>
            <a:r>
              <a:rPr lang="ka-GE" sz="2800" dirty="0">
                <a:latin typeface="Slack-Lato"/>
                <a:ea typeface="BR Omny"/>
                <a:cs typeface="BR Omny"/>
                <a:sym typeface="BR Omny"/>
              </a:rPr>
              <a:t>ფემინისტური </a:t>
            </a:r>
            <a:r>
              <a:rPr lang="en-US" sz="2800" dirty="0">
                <a:latin typeface="Slack-Lato"/>
                <a:ea typeface="BR Omny"/>
                <a:cs typeface="BR Omny"/>
                <a:sym typeface="BR Omny"/>
              </a:rPr>
              <a:t>MEL-</a:t>
            </a:r>
            <a:r>
              <a:rPr lang="ka-GE" sz="2800" dirty="0">
                <a:latin typeface="Slack-Lato"/>
                <a:ea typeface="BR Omny"/>
                <a:cs typeface="BR Omny"/>
                <a:sym typeface="BR Omny"/>
              </a:rPr>
              <a:t>ის ძირითადი პრინციპები</a:t>
            </a:r>
          </a:p>
          <a:p>
            <a:pPr marL="457200" indent="-457200">
              <a:lnSpc>
                <a:spcPts val="2800"/>
              </a:lnSpc>
              <a:spcBef>
                <a:spcPts val="600"/>
              </a:spcBef>
              <a:spcAft>
                <a:spcPts val="1200"/>
              </a:spcAft>
              <a:buClr>
                <a:srgbClr val="1C79BE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latin typeface="Slack-Lato"/>
                <a:ea typeface="BR Omny"/>
                <a:cs typeface="BR Omny"/>
                <a:sym typeface="BR Omny"/>
              </a:rPr>
              <a:t>MEL </a:t>
            </a:r>
            <a:r>
              <a:rPr lang="ka-GE" sz="2800" dirty="0">
                <a:latin typeface="Slack-Lato"/>
                <a:ea typeface="BR Omny"/>
                <a:cs typeface="BR Omny"/>
                <a:sym typeface="BR Omny"/>
              </a:rPr>
              <a:t>პრაქტიკის ცვლილება</a:t>
            </a:r>
          </a:p>
          <a:p>
            <a:pPr marL="457200" indent="-457200">
              <a:lnSpc>
                <a:spcPts val="2800"/>
              </a:lnSpc>
              <a:spcBef>
                <a:spcPts val="600"/>
              </a:spcBef>
              <a:spcAft>
                <a:spcPts val="1200"/>
              </a:spcAft>
              <a:buClr>
                <a:srgbClr val="1C79BE"/>
              </a:buClr>
              <a:buFont typeface="Arial" panose="020B0604020202020204" pitchFamily="34" charset="0"/>
              <a:buChar char="•"/>
            </a:pPr>
            <a:r>
              <a:rPr lang="ka-GE" sz="2800" dirty="0" smtClean="0">
                <a:latin typeface="Slack-Lato"/>
                <a:ea typeface="BR Omny"/>
                <a:cs typeface="BR Omny"/>
                <a:sym typeface="BR Omny"/>
              </a:rPr>
              <a:t>მონაწილეობითი </a:t>
            </a:r>
            <a:r>
              <a:rPr lang="ka-GE" sz="2800" dirty="0" smtClean="0">
                <a:latin typeface="Slack-Lato"/>
                <a:ea typeface="BR Omny"/>
                <a:cs typeface="BR Omny"/>
                <a:sym typeface="BR Omny"/>
              </a:rPr>
              <a:t>მიდგომების </a:t>
            </a:r>
            <a:r>
              <a:rPr lang="ka-GE" sz="2800" dirty="0" smtClean="0">
                <a:latin typeface="Slack-Lato"/>
                <a:ea typeface="BR Omny"/>
                <a:cs typeface="BR Omny"/>
                <a:sym typeface="BR Omny"/>
              </a:rPr>
              <a:t>კრიტიკა</a:t>
            </a:r>
          </a:p>
          <a:p>
            <a:pPr marL="457200" indent="-457200">
              <a:lnSpc>
                <a:spcPts val="2800"/>
              </a:lnSpc>
              <a:spcBef>
                <a:spcPts val="600"/>
              </a:spcBef>
              <a:spcAft>
                <a:spcPts val="1200"/>
              </a:spcAft>
              <a:buClr>
                <a:srgbClr val="1C79BE"/>
              </a:buClr>
              <a:buFont typeface="Arial" panose="020B0604020202020204" pitchFamily="34" charset="0"/>
              <a:buChar char="•"/>
            </a:pPr>
            <a:r>
              <a:rPr lang="ka-GE" sz="2800" dirty="0">
                <a:latin typeface="Slack-Lato"/>
                <a:ea typeface="BR Omny"/>
                <a:cs typeface="BR Omny"/>
                <a:sym typeface="BR Omny"/>
              </a:rPr>
              <a:t>ფემინისტური </a:t>
            </a:r>
            <a:r>
              <a:rPr lang="en-US" sz="2800" dirty="0">
                <a:latin typeface="Slack-Lato"/>
                <a:ea typeface="BR Omny"/>
                <a:cs typeface="BR Omny"/>
                <a:sym typeface="BR Omny"/>
              </a:rPr>
              <a:t>MEL-</a:t>
            </a:r>
            <a:r>
              <a:rPr lang="ka-GE" sz="2800" dirty="0">
                <a:latin typeface="Slack-Lato"/>
                <a:ea typeface="BR Omny"/>
                <a:cs typeface="BR Omny"/>
                <a:sym typeface="BR Omny"/>
              </a:rPr>
              <a:t>ის გამოწვევები </a:t>
            </a:r>
          </a:p>
          <a:p>
            <a:pPr marL="457200" indent="-457200">
              <a:lnSpc>
                <a:spcPts val="2800"/>
              </a:lnSpc>
              <a:spcBef>
                <a:spcPts val="600"/>
              </a:spcBef>
              <a:spcAft>
                <a:spcPts val="1200"/>
              </a:spcAft>
              <a:buClr>
                <a:srgbClr val="1C79BE"/>
              </a:buClr>
              <a:buFont typeface="Arial" panose="020B0604020202020204" pitchFamily="34" charset="0"/>
              <a:buChar char="•"/>
            </a:pPr>
            <a:r>
              <a:rPr lang="ka-GE" sz="2800" dirty="0" smtClean="0">
                <a:latin typeface="Slack-Lato"/>
                <a:ea typeface="BR Omny"/>
                <a:cs typeface="BR Omny"/>
                <a:sym typeface="BR Omny"/>
              </a:rPr>
              <a:t>მონაწილეობითი </a:t>
            </a:r>
            <a:r>
              <a:rPr lang="ka-GE" sz="2800" dirty="0" smtClean="0">
                <a:latin typeface="Slack-Lato"/>
                <a:ea typeface="BR Omny"/>
                <a:cs typeface="BR Omny"/>
                <a:sym typeface="BR Omny"/>
              </a:rPr>
              <a:t>მიდგომების მომავალი</a:t>
            </a:r>
            <a:endParaRPr lang="ka-GE" sz="2800" dirty="0">
              <a:latin typeface="Slack-Lato"/>
              <a:ea typeface="BR Omny"/>
              <a:cs typeface="BR Omny"/>
              <a:sym typeface="BR Omny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7" name="Picture 6" descr="A logo for a company&#10;&#10;AI-generated content may be incorrect.">
            <a:extLst>
              <a:ext uri="{FF2B5EF4-FFF2-40B4-BE49-F238E27FC236}">
                <a16:creationId xmlns="" xmlns:a16="http://schemas.microsoft.com/office/drawing/2014/main" id="{2EB346A1-BDBA-F5A0-69F4-2D49486E99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375" y="0"/>
            <a:ext cx="3826625" cy="16448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60249">
            <a:off x="6657414" y="-5067099"/>
            <a:ext cx="20522451" cy="18748868"/>
          </a:xfrm>
          <a:custGeom>
            <a:avLst/>
            <a:gdLst/>
            <a:ahLst/>
            <a:cxnLst/>
            <a:rect l="l" t="t" r="r" b="b"/>
            <a:pathLst>
              <a:path w="20522451" h="18748868">
                <a:moveTo>
                  <a:pt x="0" y="0"/>
                </a:moveTo>
                <a:lnTo>
                  <a:pt x="20522451" y="0"/>
                </a:lnTo>
                <a:lnTo>
                  <a:pt x="20522451" y="18748869"/>
                </a:lnTo>
                <a:lnTo>
                  <a:pt x="0" y="187488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9" b="-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028700" y="4772016"/>
            <a:ext cx="6525478" cy="1464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59"/>
              </a:lnSpc>
            </a:pPr>
            <a:r>
              <a:rPr lang="ka-GE" sz="4800" b="1" dirty="0">
                <a:solidFill>
                  <a:srgbClr val="FEFEFE"/>
                </a:solidFill>
                <a:latin typeface="Slack-Lato"/>
                <a:ea typeface="BR Omny Bold"/>
                <a:cs typeface="Arial" panose="020B0604020202020204" pitchFamily="34" charset="0"/>
                <a:sym typeface="BR Omny Bold"/>
              </a:rPr>
              <a:t>მონაწილეობითი მიდგომების მომავალი</a:t>
            </a:r>
          </a:p>
        </p:txBody>
      </p:sp>
    </p:spTree>
    <p:extLst>
      <p:ext uri="{BB962C8B-B14F-4D97-AF65-F5344CB8AC3E}">
        <p14:creationId xmlns:p14="http://schemas.microsoft.com/office/powerpoint/2010/main" val="2312941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7" name="Picture 6" descr="A logo for a company&#10;&#10;AI-generated content may be incorrect.">
            <a:extLst>
              <a:ext uri="{FF2B5EF4-FFF2-40B4-BE49-F238E27FC236}">
                <a16:creationId xmlns:a16="http://schemas.microsoft.com/office/drawing/2014/main" xmlns="" id="{2EB346A1-BDBA-F5A0-69F4-2D49486E99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375" y="0"/>
            <a:ext cx="3826625" cy="1644818"/>
          </a:xfrm>
          <a:prstGeom prst="rect">
            <a:avLst/>
          </a:prstGeom>
        </p:spPr>
      </p:pic>
      <p:sp>
        <p:nvSpPr>
          <p:cNvPr id="6" name="TextBox 3"/>
          <p:cNvSpPr txBox="1"/>
          <p:nvPr/>
        </p:nvSpPr>
        <p:spPr>
          <a:xfrm>
            <a:off x="1028700" y="1095295"/>
            <a:ext cx="13982700" cy="22143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ka-GE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ფემინისტური მონიტორინგი, შეფასება და სწავლება </a:t>
            </a: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(MEL) </a:t>
            </a:r>
            <a:r>
              <a:rPr lang="ka-GE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სოციალური სამართლიანობისთვის </a:t>
            </a: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8" name="TextBox 4"/>
          <p:cNvSpPr txBox="1"/>
          <p:nvPr/>
        </p:nvSpPr>
        <p:spPr>
          <a:xfrm>
            <a:off x="1295400" y="3873213"/>
            <a:ext cx="11658600" cy="53948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ka-GE" sz="2800" b="1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ტრადიციული მონიტორინგი, შეფასება და სწავლების </a:t>
            </a:r>
            <a:r>
              <a:rPr lang="ka-GE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ძირითადი ფოკუსი, როგორც წესი, დონორის პრიორიტეტებია, რაც აძლიერებს იერარქიულ, ზემოდან-ქვემოთ მიდგომას და ქმნის </a:t>
            </a:r>
            <a:r>
              <a:rPr lang="ka-GE" sz="2800" b="1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ვერტიკალურ ძალაუფლებრივ დინამიკას </a:t>
            </a:r>
          </a:p>
          <a:p>
            <a:pPr algn="l">
              <a:lnSpc>
                <a:spcPts val="2800"/>
              </a:lnSpc>
            </a:pPr>
            <a:endParaRPr lang="ka-GE" sz="2800" b="1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ka-GE" sz="2800" b="1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ფემინისტური მონიტორინგი, შეფასება და სწავლება ჰორიზონტალური ძალაუფლებრივი გადანაწილების</a:t>
            </a:r>
            <a:r>
              <a:rPr lang="ka-GE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, მონაწილეობითი მიდგომების მომხრეა, რაც აძლიერებს თანასწორობას, ინკლუზიას და ითვალისწინებს მარგინალიზებულთა და ჩაგრულთა ხმებს</a:t>
            </a: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ka-GE" sz="28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marL="342900" indent="-342900" algn="l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ka-GE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ფემინისტური მიდგომა ნიუანსურია, აანალიზებს </a:t>
            </a:r>
            <a:r>
              <a:rPr lang="ka-GE" sz="2800" b="1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სტრუქტურულ ჩაგვრის </a:t>
            </a:r>
            <a:r>
              <a:rPr lang="ka-GE" sz="2800" dirty="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გამომწვევ მიზეზებს და ცდილობს ჰოლისტური სურათი შექმნას, განსხვავებით ტრადიციული მიდგომისგან, რომელიც სწორხაზოვანია. </a:t>
            </a:r>
            <a:endParaRPr lang="en-US" sz="2800" dirty="0">
              <a:solidFill>
                <a:srgbClr val="000000"/>
              </a:solidFill>
              <a:latin typeface="BR Omny"/>
              <a:ea typeface="BR Omny"/>
              <a:cs typeface="BR Omny"/>
              <a:sym typeface="BR Omny"/>
            </a:endParaRPr>
          </a:p>
        </p:txBody>
      </p:sp>
    </p:spTree>
    <p:extLst>
      <p:ext uri="{BB962C8B-B14F-4D97-AF65-F5344CB8AC3E}">
        <p14:creationId xmlns:p14="http://schemas.microsoft.com/office/powerpoint/2010/main" val="165409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028700" y="1095295"/>
            <a:ext cx="9972606" cy="14641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59"/>
              </a:lnSpc>
            </a:pPr>
            <a:r>
              <a:rPr lang="ka-GE" sz="4800" b="1" dirty="0">
                <a:solidFill>
                  <a:srgbClr val="1C79BE"/>
                </a:solidFill>
                <a:latin typeface="Slack-Lato"/>
                <a:ea typeface="BR Omny Bold"/>
                <a:cs typeface="Arial" panose="020B0604020202020204" pitchFamily="34" charset="0"/>
                <a:sym typeface="BR Omny Bold"/>
              </a:rPr>
              <a:t>მონაწილეობითი მიდგომების მომავალი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3885329"/>
            <a:ext cx="13432675" cy="33435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ts val="2800"/>
              </a:lnSpc>
              <a:spcBef>
                <a:spcPts val="600"/>
              </a:spcBef>
              <a:spcAft>
                <a:spcPts val="1200"/>
              </a:spcAft>
              <a:buClr>
                <a:srgbClr val="1C79BE"/>
              </a:buClr>
              <a:buFont typeface="Arial" panose="020B0604020202020204" pitchFamily="34" charset="0"/>
              <a:buChar char="•"/>
            </a:pPr>
            <a:r>
              <a:rPr lang="ka-GE" sz="2800" dirty="0" smtClean="0">
                <a:solidFill>
                  <a:srgbClr val="000000"/>
                </a:solidFill>
                <a:latin typeface="Slack-Lato"/>
                <a:ea typeface="BR Omny"/>
                <a:cs typeface="BR Omny"/>
                <a:sym typeface="BR Omny"/>
              </a:rPr>
              <a:t>თვითრეფლექსია </a:t>
            </a:r>
            <a:r>
              <a:rPr lang="ka-GE" sz="2800" dirty="0" smtClean="0">
                <a:solidFill>
                  <a:srgbClr val="000000"/>
                </a:solidFill>
                <a:latin typeface="Slack-Lato"/>
                <a:ea typeface="BR Omny"/>
                <a:cs typeface="BR Omny"/>
                <a:sym typeface="BR Omny"/>
              </a:rPr>
              <a:t>ძალაუფლებაზე:</a:t>
            </a:r>
          </a:p>
          <a:p>
            <a:pPr marL="914400" lvl="1" indent="-457200">
              <a:lnSpc>
                <a:spcPts val="2800"/>
              </a:lnSpc>
              <a:spcBef>
                <a:spcPts val="600"/>
              </a:spcBef>
              <a:spcAft>
                <a:spcPts val="1200"/>
              </a:spcAft>
              <a:buClr>
                <a:srgbClr val="1C79BE"/>
              </a:buClr>
              <a:buFont typeface="Arial" panose="020B0604020202020204" pitchFamily="34" charset="0"/>
              <a:buChar char="•"/>
            </a:pPr>
            <a:r>
              <a:rPr lang="ka-GE" sz="2800" dirty="0" smtClean="0">
                <a:solidFill>
                  <a:srgbClr val="000000"/>
                </a:solidFill>
                <a:latin typeface="Slack-Lato"/>
                <a:ea typeface="BR Omny"/>
                <a:cs typeface="BR Omny"/>
                <a:sym typeface="BR Omny"/>
              </a:rPr>
              <a:t>ვის </a:t>
            </a:r>
            <a:r>
              <a:rPr lang="ka-GE" sz="2800" dirty="0">
                <a:solidFill>
                  <a:srgbClr val="000000"/>
                </a:solidFill>
                <a:latin typeface="Slack-Lato"/>
                <a:ea typeface="BR Omny"/>
                <a:cs typeface="BR Omny"/>
                <a:sym typeface="BR Omny"/>
              </a:rPr>
              <a:t>ხელშია? </a:t>
            </a:r>
            <a:endParaRPr lang="ka-GE" sz="2800" dirty="0" smtClean="0">
              <a:solidFill>
                <a:srgbClr val="000000"/>
              </a:solidFill>
              <a:latin typeface="Slack-Lato"/>
              <a:ea typeface="BR Omny"/>
              <a:cs typeface="BR Omny"/>
              <a:sym typeface="BR Omny"/>
            </a:endParaRPr>
          </a:p>
          <a:p>
            <a:pPr marL="914400" lvl="1" indent="-457200">
              <a:lnSpc>
                <a:spcPts val="2800"/>
              </a:lnSpc>
              <a:spcBef>
                <a:spcPts val="600"/>
              </a:spcBef>
              <a:spcAft>
                <a:spcPts val="1200"/>
              </a:spcAft>
              <a:buClr>
                <a:srgbClr val="1C79BE"/>
              </a:buClr>
              <a:buFont typeface="Arial" panose="020B0604020202020204" pitchFamily="34" charset="0"/>
              <a:buChar char="•"/>
            </a:pPr>
            <a:r>
              <a:rPr lang="ka-GE" sz="2800" dirty="0" smtClean="0">
                <a:solidFill>
                  <a:srgbClr val="000000"/>
                </a:solidFill>
                <a:latin typeface="Slack-Lato"/>
                <a:ea typeface="BR Omny"/>
                <a:cs typeface="BR Omny"/>
                <a:sym typeface="BR Omny"/>
              </a:rPr>
              <a:t>ვის </a:t>
            </a:r>
            <a:r>
              <a:rPr lang="ka-GE" sz="2800" dirty="0">
                <a:solidFill>
                  <a:srgbClr val="000000"/>
                </a:solidFill>
                <a:latin typeface="Slack-Lato"/>
                <a:ea typeface="BR Omny"/>
                <a:cs typeface="BR Omny"/>
                <a:sym typeface="BR Omny"/>
              </a:rPr>
              <a:t>გადავცემთ? </a:t>
            </a:r>
            <a:endParaRPr lang="ka-GE" sz="2800" dirty="0" smtClean="0">
              <a:solidFill>
                <a:srgbClr val="000000"/>
              </a:solidFill>
              <a:latin typeface="Slack-Lato"/>
              <a:ea typeface="BR Omny"/>
              <a:cs typeface="BR Omny"/>
              <a:sym typeface="BR Omny"/>
            </a:endParaRPr>
          </a:p>
          <a:p>
            <a:pPr marL="914400" lvl="1" indent="-457200">
              <a:lnSpc>
                <a:spcPts val="2800"/>
              </a:lnSpc>
              <a:spcBef>
                <a:spcPts val="600"/>
              </a:spcBef>
              <a:spcAft>
                <a:spcPts val="1200"/>
              </a:spcAft>
              <a:buClr>
                <a:srgbClr val="1C79BE"/>
              </a:buClr>
              <a:buFont typeface="Arial" panose="020B0604020202020204" pitchFamily="34" charset="0"/>
              <a:buChar char="•"/>
            </a:pPr>
            <a:r>
              <a:rPr lang="ka-GE" sz="2800" dirty="0" smtClean="0">
                <a:solidFill>
                  <a:srgbClr val="000000"/>
                </a:solidFill>
                <a:latin typeface="Slack-Lato"/>
                <a:ea typeface="BR Omny"/>
                <a:cs typeface="BR Omny"/>
                <a:sym typeface="BR Omny"/>
              </a:rPr>
              <a:t>როგორ</a:t>
            </a:r>
            <a:r>
              <a:rPr lang="ka-GE" sz="2800" dirty="0">
                <a:solidFill>
                  <a:srgbClr val="000000"/>
                </a:solidFill>
                <a:latin typeface="Slack-Lato"/>
                <a:ea typeface="BR Omny"/>
                <a:cs typeface="BR Omny"/>
                <a:sym typeface="BR Omny"/>
              </a:rPr>
              <a:t>? </a:t>
            </a:r>
            <a:endParaRPr lang="ka-GE" sz="2800" dirty="0" smtClean="0">
              <a:solidFill>
                <a:srgbClr val="000000"/>
              </a:solidFill>
              <a:latin typeface="Slack-Lato"/>
              <a:ea typeface="BR Omny"/>
              <a:cs typeface="BR Omny"/>
              <a:sym typeface="BR Omny"/>
            </a:endParaRPr>
          </a:p>
          <a:p>
            <a:pPr marL="914400" lvl="1" indent="-457200">
              <a:lnSpc>
                <a:spcPts val="2800"/>
              </a:lnSpc>
              <a:spcBef>
                <a:spcPts val="600"/>
              </a:spcBef>
              <a:spcAft>
                <a:spcPts val="1200"/>
              </a:spcAft>
              <a:buClr>
                <a:srgbClr val="1C79BE"/>
              </a:buClr>
              <a:buFont typeface="Arial" panose="020B0604020202020204" pitchFamily="34" charset="0"/>
              <a:buChar char="•"/>
            </a:pPr>
            <a:r>
              <a:rPr lang="ka-GE" sz="2800" dirty="0" smtClean="0">
                <a:solidFill>
                  <a:srgbClr val="000000"/>
                </a:solidFill>
                <a:latin typeface="Slack-Lato"/>
                <a:ea typeface="BR Omny"/>
                <a:cs typeface="BR Omny"/>
                <a:sym typeface="BR Omny"/>
              </a:rPr>
              <a:t>რისთვის?</a:t>
            </a:r>
          </a:p>
          <a:p>
            <a:pPr marL="914400" lvl="1" indent="-457200">
              <a:lnSpc>
                <a:spcPts val="2800"/>
              </a:lnSpc>
              <a:spcBef>
                <a:spcPts val="600"/>
              </a:spcBef>
              <a:spcAft>
                <a:spcPts val="1200"/>
              </a:spcAft>
              <a:buClr>
                <a:srgbClr val="1C79BE"/>
              </a:buClr>
              <a:buFont typeface="Arial" panose="020B0604020202020204" pitchFamily="34" charset="0"/>
              <a:buChar char="•"/>
            </a:pPr>
            <a:r>
              <a:rPr lang="ka-GE" sz="2800" dirty="0" smtClean="0">
                <a:solidFill>
                  <a:srgbClr val="000000"/>
                </a:solidFill>
                <a:latin typeface="Slack-Lato"/>
                <a:ea typeface="BR Omny"/>
                <a:cs typeface="BR Omny"/>
                <a:sym typeface="BR Omny"/>
              </a:rPr>
              <a:t>რამდენად </a:t>
            </a:r>
            <a:r>
              <a:rPr lang="ka-GE" sz="2800" dirty="0">
                <a:solidFill>
                  <a:srgbClr val="000000"/>
                </a:solidFill>
                <a:latin typeface="Slack-Lato"/>
                <a:ea typeface="BR Omny"/>
                <a:cs typeface="BR Omny"/>
                <a:sym typeface="BR Omny"/>
              </a:rPr>
              <a:t>შედეგიანად?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7" name="Picture 6" descr="A logo for a company&#10;&#10;AI-generated content may be incorrect.">
            <a:extLst>
              <a:ext uri="{FF2B5EF4-FFF2-40B4-BE49-F238E27FC236}">
                <a16:creationId xmlns="" xmlns:a16="http://schemas.microsoft.com/office/drawing/2014/main" id="{2EB346A1-BDBA-F5A0-69F4-2D49486E99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375" y="0"/>
            <a:ext cx="3826625" cy="1644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52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9871126">
            <a:off x="4008677" y="-7039991"/>
            <a:ext cx="24807266" cy="25700388"/>
          </a:xfrm>
          <a:custGeom>
            <a:avLst/>
            <a:gdLst/>
            <a:ahLst/>
            <a:cxnLst/>
            <a:rect l="l" t="t" r="r" b="b"/>
            <a:pathLst>
              <a:path w="24807266" h="25700388">
                <a:moveTo>
                  <a:pt x="0" y="0"/>
                </a:moveTo>
                <a:lnTo>
                  <a:pt x="24807266" y="0"/>
                </a:lnTo>
                <a:lnTo>
                  <a:pt x="24807266" y="25700388"/>
                </a:lnTo>
                <a:lnTo>
                  <a:pt x="0" y="257003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709920" y="789835"/>
            <a:ext cx="1915812" cy="2045654"/>
          </a:xfrm>
          <a:custGeom>
            <a:avLst/>
            <a:gdLst/>
            <a:ahLst/>
            <a:cxnLst/>
            <a:rect l="l" t="t" r="r" b="b"/>
            <a:pathLst>
              <a:path w="1915812" h="2045654">
                <a:moveTo>
                  <a:pt x="0" y="0"/>
                </a:moveTo>
                <a:lnTo>
                  <a:pt x="1915812" y="0"/>
                </a:lnTo>
                <a:lnTo>
                  <a:pt x="1915812" y="2045654"/>
                </a:lnTo>
                <a:lnTo>
                  <a:pt x="0" y="20456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38443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2666543" y="1231828"/>
            <a:ext cx="2422371" cy="440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 dirty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global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666543" y="1531485"/>
            <a:ext cx="1739714" cy="4602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evaluation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666543" y="1812615"/>
            <a:ext cx="2217402" cy="440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 dirty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initiative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77858" y="5510232"/>
            <a:ext cx="6525478" cy="1038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59"/>
              </a:lnSpc>
            </a:pPr>
            <a:r>
              <a:rPr lang="en-US" sz="6799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Thank you!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FFFFFF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10" name="Picture 9" descr="A logo for a company&#10;&#10;AI-generated content may be incorrect.">
            <a:extLst>
              <a:ext uri="{FF2B5EF4-FFF2-40B4-BE49-F238E27FC236}">
                <a16:creationId xmlns="" xmlns:a16="http://schemas.microsoft.com/office/drawing/2014/main" id="{3833E36B-9CFF-08D4-CD3C-508DC3EC6C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072" y="2835489"/>
            <a:ext cx="3878873" cy="16672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60249">
            <a:off x="6657414" y="-5067099"/>
            <a:ext cx="20522451" cy="18748868"/>
          </a:xfrm>
          <a:custGeom>
            <a:avLst/>
            <a:gdLst/>
            <a:ahLst/>
            <a:cxnLst/>
            <a:rect l="l" t="t" r="r" b="b"/>
            <a:pathLst>
              <a:path w="20522451" h="18748868">
                <a:moveTo>
                  <a:pt x="0" y="0"/>
                </a:moveTo>
                <a:lnTo>
                  <a:pt x="20522451" y="0"/>
                </a:lnTo>
                <a:lnTo>
                  <a:pt x="20522451" y="18748869"/>
                </a:lnTo>
                <a:lnTo>
                  <a:pt x="0" y="187488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9" b="-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028700" y="4772016"/>
            <a:ext cx="6525478" cy="22143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59"/>
              </a:lnSpc>
            </a:pPr>
            <a:r>
              <a:rPr lang="ka-GE" sz="4800" b="1" dirty="0">
                <a:solidFill>
                  <a:srgbClr val="FEFEFE"/>
                </a:solidFill>
                <a:latin typeface="Slack-Lato"/>
                <a:ea typeface="BR Omny Bold"/>
                <a:cs typeface="Arial" panose="020B0604020202020204" pitchFamily="34" charset="0"/>
                <a:sym typeface="BR Omny Bold"/>
              </a:rPr>
              <a:t>მონაწილეობითი მიდგომების წარმოშობა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028700" y="1095295"/>
            <a:ext cx="9972606" cy="22079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59"/>
              </a:lnSpc>
            </a:pPr>
            <a:r>
              <a:rPr lang="ka-GE" sz="4800" b="1" dirty="0">
                <a:solidFill>
                  <a:srgbClr val="1C79BE"/>
                </a:solidFill>
                <a:latin typeface="Sylfaen" panose="010A0502050306030303" pitchFamily="18" charset="0"/>
                <a:ea typeface="BR Omny Bold"/>
                <a:cs typeface="Arial" panose="020B0604020202020204" pitchFamily="34" charset="0"/>
                <a:sym typeface="BR Omny Bold"/>
              </a:rPr>
              <a:t>მონაწილეობითი მიდგომების წარმოშობა</a:t>
            </a:r>
          </a:p>
          <a:p>
            <a:pPr algn="l">
              <a:lnSpc>
                <a:spcPts val="5759"/>
              </a:lnSpc>
            </a:pPr>
            <a:endParaRPr lang="en-US" sz="4800" b="1" dirty="0">
              <a:solidFill>
                <a:srgbClr val="1C79BE"/>
              </a:solidFill>
              <a:ea typeface="BR Omny Bold"/>
              <a:cs typeface="Arial" panose="020B0604020202020204" pitchFamily="34" charset="0"/>
              <a:sym typeface="BR Omny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28700" y="3885329"/>
            <a:ext cx="13432675" cy="32271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ts val="2800"/>
              </a:lnSpc>
              <a:spcBef>
                <a:spcPts val="600"/>
              </a:spcBef>
              <a:spcAft>
                <a:spcPts val="1200"/>
              </a:spcAft>
              <a:buClr>
                <a:srgbClr val="1C79BE"/>
              </a:buClr>
              <a:buFont typeface="Arial" panose="020B0604020202020204" pitchFamily="34" charset="0"/>
              <a:buChar char="•"/>
            </a:pPr>
            <a:r>
              <a:rPr lang="ka-GE" sz="2800" dirty="0" smtClean="0">
                <a:solidFill>
                  <a:srgbClr val="000000"/>
                </a:solidFill>
                <a:latin typeface="Slack-Lato"/>
                <a:ea typeface="BR Omny"/>
                <a:cs typeface="BR Omny"/>
                <a:sym typeface="BR Omny"/>
              </a:rPr>
              <a:t>განვითარების „ალტერნატიული“ მიდგომა 1970-იანი წლებიდან</a:t>
            </a:r>
          </a:p>
          <a:p>
            <a:pPr marL="457200" indent="-457200">
              <a:lnSpc>
                <a:spcPts val="2800"/>
              </a:lnSpc>
              <a:spcBef>
                <a:spcPts val="600"/>
              </a:spcBef>
              <a:spcAft>
                <a:spcPts val="1200"/>
              </a:spcAft>
              <a:buClr>
                <a:srgbClr val="1C79BE"/>
              </a:buClr>
              <a:buFont typeface="Arial" panose="020B0604020202020204" pitchFamily="34" charset="0"/>
              <a:buChar char="•"/>
            </a:pPr>
            <a:r>
              <a:rPr lang="ka-GE" sz="2800" dirty="0" smtClean="0">
                <a:latin typeface="Slack-Lato"/>
              </a:rPr>
              <a:t>მენეჯმენტის </a:t>
            </a:r>
            <a:r>
              <a:rPr lang="ka-GE" sz="2800" dirty="0">
                <a:latin typeface="Slack-Lato"/>
              </a:rPr>
              <a:t>ზემოდან-ქვემოთ მიდგომა vs. ადგილობრივი ცოდნის და საჭიროებების დეცენტრალიზაცია</a:t>
            </a:r>
            <a:endParaRPr lang="en-US" sz="2800" dirty="0">
              <a:latin typeface="Slack-Lato"/>
            </a:endParaRPr>
          </a:p>
          <a:p>
            <a:pPr marL="457200" indent="-457200">
              <a:lnSpc>
                <a:spcPts val="2800"/>
              </a:lnSpc>
              <a:spcBef>
                <a:spcPts val="600"/>
              </a:spcBef>
              <a:spcAft>
                <a:spcPts val="1200"/>
              </a:spcAft>
              <a:buClr>
                <a:srgbClr val="1C79BE"/>
              </a:buClr>
              <a:buFont typeface="Arial" panose="020B0604020202020204" pitchFamily="34" charset="0"/>
              <a:buChar char="•"/>
            </a:pPr>
            <a:r>
              <a:rPr lang="ka-GE" sz="2800" dirty="0">
                <a:latin typeface="Slack-Lato"/>
              </a:rPr>
              <a:t>კერძო სექტორის მზარდი გავლენა საერთაშორისო განვითარებაზე, ე.წ. „მენეჯერიალიზმი“</a:t>
            </a:r>
          </a:p>
          <a:p>
            <a:pPr marL="457200" indent="-457200">
              <a:lnSpc>
                <a:spcPts val="2800"/>
              </a:lnSpc>
              <a:spcBef>
                <a:spcPts val="600"/>
              </a:spcBef>
              <a:spcAft>
                <a:spcPts val="1200"/>
              </a:spcAft>
              <a:buClr>
                <a:srgbClr val="1C79BE"/>
              </a:buClr>
              <a:buFont typeface="Arial" panose="020B0604020202020204" pitchFamily="34" charset="0"/>
              <a:buChar char="•"/>
            </a:pPr>
            <a:r>
              <a:rPr lang="ka-GE" sz="2800" dirty="0" smtClean="0">
                <a:solidFill>
                  <a:srgbClr val="000000"/>
                </a:solidFill>
                <a:latin typeface="Slack-Lato"/>
                <a:ea typeface="BR Omny"/>
                <a:cs typeface="BR Omny"/>
                <a:sym typeface="BR Omny"/>
              </a:rPr>
              <a:t>მონიტორინგი და შეფასება, როგორც შედეგებზე ორიენტირებული მენეჯმენტის ნაწილი</a:t>
            </a:r>
            <a:endParaRPr lang="ka-GE" sz="2800" dirty="0">
              <a:solidFill>
                <a:srgbClr val="000000"/>
              </a:solidFill>
              <a:latin typeface="Slack-Lato"/>
              <a:ea typeface="BR Omny"/>
              <a:cs typeface="BR Omny"/>
              <a:sym typeface="BR Omny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7" name="Picture 6" descr="A logo for a company&#10;&#10;AI-generated content may be incorrect.">
            <a:extLst>
              <a:ext uri="{FF2B5EF4-FFF2-40B4-BE49-F238E27FC236}">
                <a16:creationId xmlns="" xmlns:a16="http://schemas.microsoft.com/office/drawing/2014/main" id="{2EB346A1-BDBA-F5A0-69F4-2D49486E99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375" y="0"/>
            <a:ext cx="3826625" cy="1644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18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60249">
            <a:off x="6657414" y="-5067099"/>
            <a:ext cx="20522451" cy="18748868"/>
          </a:xfrm>
          <a:custGeom>
            <a:avLst/>
            <a:gdLst/>
            <a:ahLst/>
            <a:cxnLst/>
            <a:rect l="l" t="t" r="r" b="b"/>
            <a:pathLst>
              <a:path w="20522451" h="18748868">
                <a:moveTo>
                  <a:pt x="0" y="0"/>
                </a:moveTo>
                <a:lnTo>
                  <a:pt x="20522451" y="0"/>
                </a:lnTo>
                <a:lnTo>
                  <a:pt x="20522451" y="18748869"/>
                </a:lnTo>
                <a:lnTo>
                  <a:pt x="0" y="187488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9" b="-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028700" y="4772016"/>
            <a:ext cx="6896100" cy="22313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759"/>
              </a:lnSpc>
            </a:pPr>
            <a:r>
              <a:rPr lang="ka-GE" sz="4800" b="1" dirty="0">
                <a:solidFill>
                  <a:srgbClr val="FEFEFE"/>
                </a:solidFill>
                <a:latin typeface="Slack-Lato"/>
                <a:ea typeface="BR Omny Bold"/>
                <a:cs typeface="Arial" panose="020B0604020202020204" pitchFamily="34" charset="0"/>
                <a:sym typeface="BR Omny Bold"/>
              </a:rPr>
              <a:t>მონაწილეობა, როგორც ანგარიშვალდებულების მექანიზმი</a:t>
            </a:r>
          </a:p>
        </p:txBody>
      </p:sp>
    </p:spTree>
    <p:extLst>
      <p:ext uri="{BB962C8B-B14F-4D97-AF65-F5344CB8AC3E}">
        <p14:creationId xmlns:p14="http://schemas.microsoft.com/office/powerpoint/2010/main" val="3400120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028700" y="1095295"/>
            <a:ext cx="9972606" cy="22079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759"/>
              </a:lnSpc>
            </a:pPr>
            <a:r>
              <a:rPr lang="ka-GE" sz="4800" b="1" dirty="0">
                <a:solidFill>
                  <a:srgbClr val="1C79BE"/>
                </a:solidFill>
                <a:latin typeface="Slack-Lato"/>
                <a:ea typeface="BR Omny Bold"/>
                <a:cs typeface="Arial" panose="020B0604020202020204" pitchFamily="34" charset="0"/>
                <a:sym typeface="BR Omny Bold"/>
              </a:rPr>
              <a:t>მონაწილეობა, როგორც ანგარიშვალდებულების მექანიზმი</a:t>
            </a:r>
          </a:p>
          <a:p>
            <a:pPr algn="l">
              <a:lnSpc>
                <a:spcPts val="5759"/>
              </a:lnSpc>
            </a:pPr>
            <a:endParaRPr lang="en-US" sz="4800" b="1" dirty="0">
              <a:solidFill>
                <a:srgbClr val="1C79BE"/>
              </a:solidFill>
              <a:latin typeface="Slack-Lato"/>
              <a:ea typeface="BR Omny Bold"/>
              <a:cs typeface="Arial" panose="020B0604020202020204" pitchFamily="34" charset="0"/>
              <a:sym typeface="BR Omny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28700" y="3885329"/>
            <a:ext cx="13432675" cy="41622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-457200">
              <a:lnSpc>
                <a:spcPts val="2800"/>
              </a:lnSpc>
              <a:spcAft>
                <a:spcPts val="1200"/>
              </a:spcAft>
              <a:buClr>
                <a:srgbClr val="1C79BE"/>
              </a:buClr>
              <a:buFont typeface="Arial" panose="020B0604020202020204" pitchFamily="34" charset="0"/>
              <a:buChar char="•"/>
            </a:pPr>
            <a:r>
              <a:rPr lang="ka-GE" sz="2800" dirty="0">
                <a:solidFill>
                  <a:srgbClr val="1D1C1D"/>
                </a:solidFill>
                <a:latin typeface="Slack-Lato"/>
                <a:ea typeface="BR Omny"/>
                <a:cs typeface="BR Omny"/>
                <a:sym typeface="BR Omny"/>
              </a:rPr>
              <a:t>ანგარიშვალდებულება </a:t>
            </a:r>
            <a:r>
              <a:rPr lang="ka-GE" sz="2800" dirty="0">
                <a:solidFill>
                  <a:srgbClr val="1D1C1D"/>
                </a:solidFill>
                <a:latin typeface="Slack-Lato"/>
                <a:ea typeface="BR Omny"/>
                <a:cs typeface="BR Omny"/>
                <a:sym typeface="BR Omny"/>
              </a:rPr>
              <a:t>ვის წინაშე? (აღმასრულებელი საბჭო, დონორები, ბენეფიციარები, პარტნიორი ორგანიზაციები, მმართველი გუნდი, თანამშრომლები, მოხალისეები, თემი, საზოგადოება, სახელმწიფო ა.შ.)</a:t>
            </a:r>
          </a:p>
          <a:p>
            <a:pPr indent="-457200">
              <a:lnSpc>
                <a:spcPts val="2800"/>
              </a:lnSpc>
              <a:spcAft>
                <a:spcPts val="1200"/>
              </a:spcAft>
              <a:buClr>
                <a:srgbClr val="1C79BE"/>
              </a:buClr>
              <a:buFont typeface="Arial" panose="020B0604020202020204" pitchFamily="34" charset="0"/>
              <a:buChar char="•"/>
            </a:pPr>
            <a:r>
              <a:rPr lang="ka-GE" sz="2800" dirty="0">
                <a:solidFill>
                  <a:srgbClr val="1D1C1D"/>
                </a:solidFill>
                <a:latin typeface="Slack-Lato"/>
                <a:ea typeface="BR Omny"/>
                <a:cs typeface="BR Omny"/>
                <a:sym typeface="BR Omny"/>
              </a:rPr>
              <a:t>ანგარიშვალდებულების მიმართულებები</a:t>
            </a:r>
          </a:p>
          <a:p>
            <a:pPr marL="914400" lvl="3" indent="-457200">
              <a:lnSpc>
                <a:spcPts val="2800"/>
              </a:lnSpc>
              <a:spcAft>
                <a:spcPts val="1200"/>
              </a:spcAft>
              <a:buClr>
                <a:srgbClr val="1C79BE"/>
              </a:buClr>
              <a:buFont typeface="Arial" panose="020B0604020202020204" pitchFamily="34" charset="0"/>
              <a:buChar char="•"/>
            </a:pPr>
            <a:r>
              <a:rPr lang="ka-GE" sz="2800" dirty="0">
                <a:solidFill>
                  <a:srgbClr val="1D1C1D"/>
                </a:solidFill>
                <a:latin typeface="Slack-Lato"/>
                <a:ea typeface="BR Omny"/>
                <a:cs typeface="BR Omny"/>
                <a:sym typeface="BR Omny"/>
              </a:rPr>
              <a:t>ზემოთ </a:t>
            </a:r>
            <a:r>
              <a:rPr lang="ka-GE" sz="2800" dirty="0">
                <a:solidFill>
                  <a:srgbClr val="1D1C1D"/>
                </a:solidFill>
                <a:latin typeface="Slack-Lato"/>
                <a:ea typeface="BR Omny"/>
                <a:cs typeface="BR Omny"/>
                <a:sym typeface="BR Omny"/>
              </a:rPr>
              <a:t>მიმართული (დონორები, მთავრობა)</a:t>
            </a:r>
          </a:p>
          <a:p>
            <a:pPr marL="914400" lvl="3" indent="-457200">
              <a:lnSpc>
                <a:spcPts val="2800"/>
              </a:lnSpc>
              <a:spcAft>
                <a:spcPts val="1200"/>
              </a:spcAft>
              <a:buClr>
                <a:srgbClr val="1C79BE"/>
              </a:buClr>
              <a:buFont typeface="Arial" panose="020B0604020202020204" pitchFamily="34" charset="0"/>
              <a:buChar char="•"/>
            </a:pPr>
            <a:r>
              <a:rPr lang="ka-GE" sz="2800" dirty="0">
                <a:solidFill>
                  <a:srgbClr val="1D1C1D"/>
                </a:solidFill>
                <a:latin typeface="Slack-Lato"/>
                <a:ea typeface="BR Omny"/>
                <a:cs typeface="BR Omny"/>
                <a:sym typeface="BR Omny"/>
              </a:rPr>
              <a:t>შიგნით </a:t>
            </a:r>
            <a:r>
              <a:rPr lang="ka-GE" sz="2800" dirty="0">
                <a:solidFill>
                  <a:srgbClr val="1D1C1D"/>
                </a:solidFill>
                <a:latin typeface="Slack-Lato"/>
                <a:ea typeface="BR Omny"/>
                <a:cs typeface="BR Omny"/>
                <a:sym typeface="BR Omny"/>
              </a:rPr>
              <a:t>მიმართული (აღმასრულებელი საბჭო, მისია)</a:t>
            </a:r>
          </a:p>
          <a:p>
            <a:pPr marL="914400" lvl="3" indent="-457200">
              <a:lnSpc>
                <a:spcPts val="2800"/>
              </a:lnSpc>
              <a:spcAft>
                <a:spcPts val="1200"/>
              </a:spcAft>
              <a:buClr>
                <a:srgbClr val="1C79BE"/>
              </a:buClr>
              <a:buFont typeface="Arial" panose="020B0604020202020204" pitchFamily="34" charset="0"/>
              <a:buChar char="•"/>
            </a:pPr>
            <a:r>
              <a:rPr lang="ka-GE" sz="2800" dirty="0">
                <a:solidFill>
                  <a:srgbClr val="1D1C1D"/>
                </a:solidFill>
                <a:latin typeface="Slack-Lato"/>
                <a:ea typeface="BR Omny"/>
                <a:cs typeface="BR Omny"/>
                <a:sym typeface="BR Omny"/>
              </a:rPr>
              <a:t>ქვევით </a:t>
            </a:r>
            <a:r>
              <a:rPr lang="ka-GE" sz="2800" dirty="0">
                <a:solidFill>
                  <a:srgbClr val="1D1C1D"/>
                </a:solidFill>
                <a:latin typeface="Slack-Lato"/>
                <a:ea typeface="BR Omny"/>
                <a:cs typeface="BR Omny"/>
                <a:sym typeface="BR Omny"/>
              </a:rPr>
              <a:t>მიმართული (თემი, ბენეფიციარები)</a:t>
            </a:r>
          </a:p>
          <a:p>
            <a:pPr marL="914400" lvl="3" indent="-457200">
              <a:lnSpc>
                <a:spcPts val="2800"/>
              </a:lnSpc>
              <a:spcAft>
                <a:spcPts val="1200"/>
              </a:spcAft>
              <a:buClr>
                <a:srgbClr val="1C79BE"/>
              </a:buClr>
              <a:buFont typeface="Arial" panose="020B0604020202020204" pitchFamily="34" charset="0"/>
              <a:buChar char="•"/>
            </a:pPr>
            <a:r>
              <a:rPr lang="ka-GE" sz="2800" dirty="0">
                <a:solidFill>
                  <a:srgbClr val="1D1C1D"/>
                </a:solidFill>
                <a:latin typeface="Slack-Lato"/>
                <a:ea typeface="BR Omny"/>
                <a:cs typeface="BR Omny"/>
                <a:sym typeface="BR Omny"/>
              </a:rPr>
              <a:t>განზე </a:t>
            </a:r>
            <a:r>
              <a:rPr lang="ka-GE" sz="2800" dirty="0">
                <a:solidFill>
                  <a:srgbClr val="1D1C1D"/>
                </a:solidFill>
                <a:latin typeface="Slack-Lato"/>
                <a:ea typeface="BR Omny"/>
                <a:cs typeface="BR Omny"/>
                <a:sym typeface="BR Omny"/>
              </a:rPr>
              <a:t>მიმართული (პარტნიორები</a:t>
            </a:r>
            <a:r>
              <a:rPr lang="ka-GE" sz="2800" dirty="0">
                <a:solidFill>
                  <a:srgbClr val="1D1C1D"/>
                </a:solidFill>
                <a:latin typeface="Slack-Lato"/>
                <a:ea typeface="BR Omny"/>
                <a:cs typeface="BR Omny"/>
                <a:sym typeface="BR Omny"/>
              </a:rPr>
              <a:t>)</a:t>
            </a:r>
            <a:endParaRPr lang="en-US" sz="2800" dirty="0">
              <a:solidFill>
                <a:srgbClr val="1D1C1D"/>
              </a:solidFill>
              <a:latin typeface="Slack-Lato"/>
              <a:ea typeface="BR Omny"/>
              <a:cs typeface="BR Omny"/>
              <a:sym typeface="BR Omny"/>
            </a:endParaRPr>
          </a:p>
          <a:p>
            <a:pPr indent="-457200">
              <a:lnSpc>
                <a:spcPts val="2800"/>
              </a:lnSpc>
              <a:spcAft>
                <a:spcPts val="1200"/>
              </a:spcAft>
              <a:buClr>
                <a:srgbClr val="1C79BE"/>
              </a:buClr>
              <a:buFont typeface="Arial" panose="020B0604020202020204" pitchFamily="34" charset="0"/>
              <a:buChar char="•"/>
            </a:pPr>
            <a:r>
              <a:rPr lang="ka-GE" sz="2800" dirty="0">
                <a:solidFill>
                  <a:srgbClr val="1D1C1D"/>
                </a:solidFill>
                <a:latin typeface="Slack-Lato"/>
                <a:ea typeface="BR Omny"/>
                <a:cs typeface="BR Omny"/>
                <a:sym typeface="BR Omny"/>
              </a:rPr>
              <a:t>ანგარიშვალდებულება </a:t>
            </a:r>
            <a:r>
              <a:rPr lang="en-US" sz="2800" dirty="0">
                <a:solidFill>
                  <a:srgbClr val="1D1C1D"/>
                </a:solidFill>
                <a:latin typeface="Slack-Lato"/>
                <a:ea typeface="BR Omny"/>
                <a:cs typeface="BR Omny"/>
                <a:sym typeface="BR Omny"/>
              </a:rPr>
              <a:t>vs. </a:t>
            </a:r>
            <a:r>
              <a:rPr lang="ka-GE" sz="2800" dirty="0">
                <a:solidFill>
                  <a:srgbClr val="1D1C1D"/>
                </a:solidFill>
                <a:latin typeface="Slack-Lato"/>
                <a:ea typeface="BR Omny"/>
                <a:cs typeface="BR Omny"/>
                <a:sym typeface="BR Omny"/>
              </a:rPr>
              <a:t>სწავლა/სწავლება </a:t>
            </a:r>
            <a:endParaRPr lang="ka-GE" sz="2800" dirty="0">
              <a:solidFill>
                <a:srgbClr val="1D1C1D"/>
              </a:solidFill>
              <a:latin typeface="Slack-Lato"/>
              <a:ea typeface="BR Omny"/>
              <a:cs typeface="BR Omny"/>
              <a:sym typeface="BR Omny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7" name="Picture 6" descr="A logo for a company&#10;&#10;AI-generated content may be incorrect.">
            <a:extLst>
              <a:ext uri="{FF2B5EF4-FFF2-40B4-BE49-F238E27FC236}">
                <a16:creationId xmlns="" xmlns:a16="http://schemas.microsoft.com/office/drawing/2014/main" id="{2EB346A1-BDBA-F5A0-69F4-2D49486E99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375" y="0"/>
            <a:ext cx="3826625" cy="1644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525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60249">
            <a:off x="6657414" y="-5067099"/>
            <a:ext cx="20522451" cy="18748868"/>
          </a:xfrm>
          <a:custGeom>
            <a:avLst/>
            <a:gdLst/>
            <a:ahLst/>
            <a:cxnLst/>
            <a:rect l="l" t="t" r="r" b="b"/>
            <a:pathLst>
              <a:path w="20522451" h="18748868">
                <a:moveTo>
                  <a:pt x="0" y="0"/>
                </a:moveTo>
                <a:lnTo>
                  <a:pt x="20522451" y="0"/>
                </a:lnTo>
                <a:lnTo>
                  <a:pt x="20522451" y="18748869"/>
                </a:lnTo>
                <a:lnTo>
                  <a:pt x="0" y="187488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9" b="-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028700" y="4772016"/>
            <a:ext cx="6896100" cy="14875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759"/>
              </a:lnSpc>
            </a:pPr>
            <a:r>
              <a:rPr lang="ka-GE" sz="4800" b="1" dirty="0" smtClean="0">
                <a:solidFill>
                  <a:srgbClr val="FEFEFE"/>
                </a:solidFill>
                <a:latin typeface="Slack-Lato"/>
                <a:ea typeface="BR Omny Bold"/>
                <a:cs typeface="Arial" panose="020B0604020202020204" pitchFamily="34" charset="0"/>
                <a:sym typeface="BR Omny Bold"/>
              </a:rPr>
              <a:t>რა არის ფემინისტური </a:t>
            </a:r>
            <a:r>
              <a:rPr lang="en-US" sz="4800" b="1" dirty="0" smtClean="0">
                <a:solidFill>
                  <a:srgbClr val="FEFEFE"/>
                </a:solidFill>
                <a:latin typeface="Slack-Lato"/>
                <a:ea typeface="BR Omny Bold"/>
                <a:cs typeface="Arial" panose="020B0604020202020204" pitchFamily="34" charset="0"/>
                <a:sym typeface="BR Omny Bold"/>
              </a:rPr>
              <a:t>MEL?</a:t>
            </a:r>
            <a:endParaRPr lang="ka-GE" sz="4800" b="1" dirty="0">
              <a:solidFill>
                <a:srgbClr val="FEFEFE"/>
              </a:solidFill>
              <a:latin typeface="Slack-Lato"/>
              <a:ea typeface="BR Omny Bold"/>
              <a:cs typeface="Arial" panose="020B0604020202020204" pitchFamily="34" charset="0"/>
              <a:sym typeface="BR Omny Bold"/>
            </a:endParaRPr>
          </a:p>
        </p:txBody>
      </p:sp>
    </p:spTree>
    <p:extLst>
      <p:ext uri="{BB962C8B-B14F-4D97-AF65-F5344CB8AC3E}">
        <p14:creationId xmlns:p14="http://schemas.microsoft.com/office/powerpoint/2010/main" val="4196454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377480">
            <a:off x="12662332" y="5831602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028699" y="1095295"/>
            <a:ext cx="13432675" cy="22313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759"/>
              </a:lnSpc>
            </a:pPr>
            <a:r>
              <a:rPr lang="ka-GE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ფემინისტური მონიტორინგი, შეფასება და სწავლება სოციალური სამართლიანობისთვის </a:t>
            </a: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  <a:p>
            <a:pPr algn="l">
              <a:lnSpc>
                <a:spcPts val="5759"/>
              </a:lnSpc>
            </a:pPr>
            <a:endParaRPr lang="en-US" sz="4800" b="1" dirty="0">
              <a:solidFill>
                <a:srgbClr val="1C79BE"/>
              </a:solidFill>
              <a:latin typeface="Slack-Lato"/>
              <a:ea typeface="BR Omny Bold"/>
              <a:cs typeface="Arial" panose="020B0604020202020204" pitchFamily="34" charset="0"/>
              <a:sym typeface="BR Omny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7" name="Picture 6" descr="A logo for a company&#10;&#10;AI-generated content may be incorrect.">
            <a:extLst>
              <a:ext uri="{FF2B5EF4-FFF2-40B4-BE49-F238E27FC236}">
                <a16:creationId xmlns="" xmlns:a16="http://schemas.microsoft.com/office/drawing/2014/main" id="{2EB346A1-BDBA-F5A0-69F4-2D49486E99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375" y="0"/>
            <a:ext cx="3826625" cy="1644818"/>
          </a:xfrm>
          <a:prstGeom prst="rect">
            <a:avLst/>
          </a:prstGeom>
        </p:spPr>
      </p:pic>
      <p:sp>
        <p:nvSpPr>
          <p:cNvPr id="8" name="TextBox 4">
            <a:extLst>
              <a:ext uri="{FF2B5EF4-FFF2-40B4-BE49-F238E27FC236}">
                <a16:creationId xmlns="" xmlns:a16="http://schemas.microsoft.com/office/drawing/2014/main" id="{1F6DE01D-1A33-98C9-75E3-2C2FAB6D2443}"/>
              </a:ext>
            </a:extLst>
          </p:cNvPr>
          <p:cNvSpPr txBox="1"/>
          <p:nvPr/>
        </p:nvSpPr>
        <p:spPr>
          <a:xfrm>
            <a:off x="838200" y="3692358"/>
            <a:ext cx="10363200" cy="1800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800" b="0" i="0" dirty="0">
                <a:solidFill>
                  <a:srgbClr val="1D1C1D"/>
                </a:solidFill>
                <a:effectLst/>
                <a:latin typeface="Slack-Lato"/>
              </a:rPr>
              <a:t>“</a:t>
            </a:r>
            <a:r>
              <a:rPr lang="en-US" sz="2800" b="1" i="0" dirty="0">
                <a:solidFill>
                  <a:srgbClr val="1D1C1D"/>
                </a:solidFill>
                <a:effectLst/>
                <a:latin typeface="Slack-Lato"/>
              </a:rPr>
              <a:t>Learning is about power</a:t>
            </a:r>
            <a:r>
              <a:rPr lang="en-US" sz="2800" b="0" i="0" dirty="0">
                <a:solidFill>
                  <a:srgbClr val="1D1C1D"/>
                </a:solidFill>
                <a:effectLst/>
                <a:latin typeface="Slack-Lato"/>
              </a:rPr>
              <a:t>: the power to define what changes are sought, what data is seen as valid, who shapes the story the data tells us, and what lessons will be acted upon.“</a:t>
            </a:r>
          </a:p>
          <a:p>
            <a:pPr algn="l">
              <a:lnSpc>
                <a:spcPts val="2800"/>
              </a:lnSpc>
            </a:pPr>
            <a:endParaRPr lang="en-US" sz="2800" dirty="0">
              <a:solidFill>
                <a:srgbClr val="1D1C1D"/>
              </a:solidFill>
              <a:latin typeface="Slack-Lato"/>
              <a:ea typeface="BR Omny"/>
              <a:cs typeface="BR Omny"/>
              <a:sym typeface="BR Omny"/>
            </a:endParaRPr>
          </a:p>
          <a:p>
            <a:pPr algn="r">
              <a:lnSpc>
                <a:spcPts val="2800"/>
              </a:lnSpc>
            </a:pPr>
            <a:r>
              <a:rPr lang="en-US" sz="2800" b="1" i="1" dirty="0">
                <a:solidFill>
                  <a:srgbClr val="1D1C1D"/>
                </a:solidFill>
                <a:latin typeface="Slack-Lato"/>
                <a:ea typeface="BR Omny"/>
                <a:cs typeface="BR Omny"/>
                <a:sym typeface="BR Omny"/>
              </a:rPr>
              <a:t>Fenomenal Fund’s Learning Strategy</a:t>
            </a:r>
          </a:p>
        </p:txBody>
      </p:sp>
      <p:sp>
        <p:nvSpPr>
          <p:cNvPr id="9" name="TextBox 4">
            <a:extLst>
              <a:ext uri="{FF2B5EF4-FFF2-40B4-BE49-F238E27FC236}">
                <a16:creationId xmlns="" xmlns:a16="http://schemas.microsoft.com/office/drawing/2014/main" id="{BB0770B5-A79C-7094-7FF6-20FE42653906}"/>
              </a:ext>
            </a:extLst>
          </p:cNvPr>
          <p:cNvSpPr txBox="1"/>
          <p:nvPr/>
        </p:nvSpPr>
        <p:spPr>
          <a:xfrm>
            <a:off x="872836" y="6896100"/>
            <a:ext cx="11506200" cy="21594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ka-GE" sz="2800" dirty="0">
                <a:solidFill>
                  <a:srgbClr val="1D1C1D"/>
                </a:solidFill>
                <a:latin typeface="Slack-Lato"/>
                <a:ea typeface="BR Omny"/>
                <a:cs typeface="BR Omny"/>
                <a:sym typeface="BR Omny"/>
              </a:rPr>
              <a:t>ფემინისტური მიდგომა იკვლევს ძალაუფლების, თანასწორობისა და სამართლიანობის ურთიერთმიმართებას. მისთვის მთავარი ღერძი </a:t>
            </a:r>
            <a:r>
              <a:rPr lang="ka-GE" sz="2800" b="1" dirty="0">
                <a:solidFill>
                  <a:srgbClr val="1D1C1D"/>
                </a:solidFill>
                <a:latin typeface="Slack-Lato"/>
                <a:ea typeface="BR Omny"/>
                <a:cs typeface="BR Omny"/>
                <a:sym typeface="BR Omny"/>
              </a:rPr>
              <a:t>სწავლა-სწავლებაა</a:t>
            </a:r>
            <a:r>
              <a:rPr lang="ka-GE" sz="2800" dirty="0">
                <a:solidFill>
                  <a:srgbClr val="1D1C1D"/>
                </a:solidFill>
                <a:latin typeface="Slack-Lato"/>
                <a:ea typeface="BR Omny"/>
                <a:cs typeface="BR Omny"/>
                <a:sym typeface="BR Omny"/>
              </a:rPr>
              <a:t>. ფემინისტური მიდგომა არამხოლოდ ცვლილების მოხელთებას ცდილობს, არამედ კრიტიკულად გაანალიზებას და ისტორიულად ჩაგრული საზოგადოებების ხმების ასახვას განვითარების პროგრამებსა და პოლიტიკებში.  </a:t>
            </a:r>
            <a:endParaRPr lang="en-US" sz="2800" b="1" i="1" dirty="0">
              <a:solidFill>
                <a:srgbClr val="1D1C1D"/>
              </a:solidFill>
              <a:latin typeface="Slack-Lato"/>
              <a:ea typeface="BR Omny"/>
              <a:cs typeface="BR Omny"/>
              <a:sym typeface="BR Omny"/>
            </a:endParaRPr>
          </a:p>
        </p:txBody>
      </p:sp>
    </p:spTree>
    <p:extLst>
      <p:ext uri="{BB962C8B-B14F-4D97-AF65-F5344CB8AC3E}">
        <p14:creationId xmlns:p14="http://schemas.microsoft.com/office/powerpoint/2010/main" val="2040064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160249">
            <a:off x="6657414" y="-5067099"/>
            <a:ext cx="20522451" cy="18748868"/>
          </a:xfrm>
          <a:custGeom>
            <a:avLst/>
            <a:gdLst/>
            <a:ahLst/>
            <a:cxnLst/>
            <a:rect l="l" t="t" r="r" b="b"/>
            <a:pathLst>
              <a:path w="20522451" h="18748868">
                <a:moveTo>
                  <a:pt x="0" y="0"/>
                </a:moveTo>
                <a:lnTo>
                  <a:pt x="20522451" y="0"/>
                </a:lnTo>
                <a:lnTo>
                  <a:pt x="20522451" y="18748869"/>
                </a:lnTo>
                <a:lnTo>
                  <a:pt x="0" y="187488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9" b="-64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028700" y="4772016"/>
            <a:ext cx="6896100" cy="14875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759"/>
              </a:lnSpc>
            </a:pPr>
            <a:r>
              <a:rPr lang="ka-GE" sz="4800" b="1" dirty="0">
                <a:solidFill>
                  <a:srgbClr val="FEFEFE"/>
                </a:solidFill>
                <a:latin typeface="Slack-Lato"/>
                <a:ea typeface="BR Omny Bold"/>
                <a:cs typeface="Arial" panose="020B0604020202020204" pitchFamily="34" charset="0"/>
                <a:sym typeface="BR Omny Bold"/>
              </a:rPr>
              <a:t>ფემინისტური </a:t>
            </a:r>
            <a:r>
              <a:rPr lang="en-US" sz="4800" b="1" dirty="0">
                <a:solidFill>
                  <a:srgbClr val="FEFEFE"/>
                </a:solidFill>
                <a:latin typeface="Slack-Lato"/>
                <a:ea typeface="BR Omny Bold"/>
                <a:cs typeface="Arial" panose="020B0604020202020204" pitchFamily="34" charset="0"/>
                <a:sym typeface="BR Omny Bold"/>
              </a:rPr>
              <a:t>MEL-</a:t>
            </a:r>
            <a:r>
              <a:rPr lang="ka-GE" sz="4800" b="1" dirty="0">
                <a:solidFill>
                  <a:srgbClr val="FEFEFE"/>
                </a:solidFill>
                <a:latin typeface="Slack-Lato"/>
                <a:ea typeface="BR Omny Bold"/>
                <a:cs typeface="Arial" panose="020B0604020202020204" pitchFamily="34" charset="0"/>
                <a:sym typeface="BR Omny Bold"/>
              </a:rPr>
              <a:t>ის ძირითადი პრინციპები</a:t>
            </a:r>
          </a:p>
        </p:txBody>
      </p:sp>
    </p:spTree>
    <p:extLst>
      <p:ext uri="{BB962C8B-B14F-4D97-AF65-F5344CB8AC3E}">
        <p14:creationId xmlns:p14="http://schemas.microsoft.com/office/powerpoint/2010/main" val="35589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</TotalTime>
  <Words>877</Words>
  <Application>Microsoft Office PowerPoint</Application>
  <PresentationFormat>Custom</PresentationFormat>
  <Paragraphs>138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BR Omny</vt:lpstr>
      <vt:lpstr>Arial</vt:lpstr>
      <vt:lpstr>Slack-Lato</vt:lpstr>
      <vt:lpstr>Calibri</vt:lpstr>
      <vt:lpstr>Sylfaen</vt:lpstr>
      <vt:lpstr>BR Omny Bold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Glocal25 slide deck</dc:title>
  <cp:lastModifiedBy>tamar.iakobidze</cp:lastModifiedBy>
  <cp:revision>30</cp:revision>
  <dcterms:created xsi:type="dcterms:W3CDTF">2006-08-16T00:00:00Z</dcterms:created>
  <dcterms:modified xsi:type="dcterms:W3CDTF">2025-06-02T18:58:01Z</dcterms:modified>
  <dc:identifier>DAGn8-9Wlyk</dc:identifier>
</cp:coreProperties>
</file>