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8288000" cy="10287000"/>
  <p:notesSz cx="6858000" cy="9144000"/>
  <p:embeddedFontLst>
    <p:embeddedFont>
      <p:font typeface="Agrandir Medium" pitchFamily="2" charset="77"/>
      <p:regular r:id="rId9"/>
    </p:embeddedFont>
    <p:embeddedFont>
      <p:font typeface="Glacial Indifference Bold" pitchFamily="2" charset="0"/>
      <p:regular r:id="rId10"/>
      <p:bold r:id="rId11"/>
    </p:embeddedFont>
    <p:embeddedFont>
      <p:font typeface="IBM Plex Sans" panose="020B0503050203000203" pitchFamily="34" charset="0"/>
      <p:regular r:id="rId12"/>
      <p:bold r:id="rId13"/>
      <p:italic r:id="rId14"/>
      <p:boldItalic r:id="rId15"/>
    </p:embeddedFont>
    <p:embeddedFont>
      <p:font typeface="Inter Medium" panose="02000503000000020004" pitchFamily="2" charset="0"/>
      <p:regular r:id="rId16"/>
    </p:embeddedFont>
    <p:embeddedFont>
      <p:font typeface="Inter Semi-Bold" panose="02000503000000020004" pitchFamily="2" charset="0"/>
      <p:regular r:id="rId17"/>
      <p:bold r:id="rId18"/>
    </p:embeddedFont>
    <p:embeddedFont>
      <p:font typeface="League Spartan" pitchFamily="2" charset="77"/>
      <p:regular r:id="rId19"/>
      <p:bold r:id="rId20"/>
    </p:embeddedFont>
    <p:embeddedFont>
      <p:font typeface="Oswald Bold" pitchFamily="2" charset="77"/>
      <p:regular r:id="rId21"/>
      <p:bold r:id="rId22"/>
    </p:embeddedFont>
    <p:embeddedFont>
      <p:font typeface="Poppins Bold" pitchFamily="2" charset="77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599" autoAdjust="0"/>
  </p:normalViewPr>
  <p:slideViewPr>
    <p:cSldViewPr>
      <p:cViewPr>
        <p:scale>
          <a:sx n="57" d="100"/>
          <a:sy n="57" d="100"/>
        </p:scale>
        <p:origin x="360" y="4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font" Target="fonts/font15.fntdata"/><Relationship Id="rId28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font" Target="fonts/font14.fntdata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6/3/25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069385" y="2417763"/>
            <a:ext cx="3556826" cy="7869237"/>
            <a:chOff x="0" y="0"/>
            <a:chExt cx="660400" cy="14610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60400" cy="1461090"/>
            </a:xfrm>
            <a:custGeom>
              <a:avLst/>
              <a:gdLst/>
              <a:ahLst/>
              <a:cxnLst/>
              <a:rect l="l" t="t" r="r" b="b"/>
              <a:pathLst>
                <a:path w="660400" h="146109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42902"/>
                  </a:cubicBezTo>
                  <a:lnTo>
                    <a:pt x="660400" y="1461090"/>
                  </a:lnTo>
                  <a:lnTo>
                    <a:pt x="0" y="1461090"/>
                  </a:lnTo>
                  <a:lnTo>
                    <a:pt x="0" y="343732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204389">
                <a:alpha val="32941"/>
              </a:srgbClr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231775"/>
              <a:ext cx="660400" cy="122931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1174348" y="5909368"/>
            <a:ext cx="3556826" cy="4377632"/>
            <a:chOff x="0" y="0"/>
            <a:chExt cx="6604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400" cy="812800"/>
            </a:xfrm>
            <a:custGeom>
              <a:avLst/>
              <a:gdLst/>
              <a:ahLst/>
              <a:cxnLst/>
              <a:rect l="l" t="t" r="r" b="b"/>
              <a:pathLst>
                <a:path w="660400" h="8128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8AC4D8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231775"/>
              <a:ext cx="660400" cy="581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731174" y="0"/>
            <a:ext cx="3556826" cy="10287000"/>
            <a:chOff x="0" y="0"/>
            <a:chExt cx="660400" cy="190999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60400" cy="1909999"/>
            </a:xfrm>
            <a:custGeom>
              <a:avLst/>
              <a:gdLst/>
              <a:ahLst/>
              <a:cxnLst/>
              <a:rect l="l" t="t" r="r" b="b"/>
              <a:pathLst>
                <a:path w="660400" h="1909999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52874"/>
                  </a:cubicBezTo>
                  <a:lnTo>
                    <a:pt x="660400" y="1909999"/>
                  </a:lnTo>
                  <a:lnTo>
                    <a:pt x="0" y="1909999"/>
                  </a:lnTo>
                  <a:lnTo>
                    <a:pt x="0" y="354029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204389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31775"/>
              <a:ext cx="660400" cy="16782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69568" y="138761"/>
            <a:ext cx="4165562" cy="3768251"/>
          </a:xfrm>
          <a:prstGeom prst="rect">
            <a:avLst/>
          </a:prstGeom>
        </p:spPr>
      </p:pic>
      <p:sp>
        <p:nvSpPr>
          <p:cNvPr id="12" name="Freeform 12"/>
          <p:cNvSpPr/>
          <p:nvPr/>
        </p:nvSpPr>
        <p:spPr>
          <a:xfrm>
            <a:off x="12948400" y="1727091"/>
            <a:ext cx="1782774" cy="2345756"/>
          </a:xfrm>
          <a:custGeom>
            <a:avLst/>
            <a:gdLst/>
            <a:ahLst/>
            <a:cxnLst/>
            <a:rect l="l" t="t" r="r" b="b"/>
            <a:pathLst>
              <a:path w="1782774" h="2345756">
                <a:moveTo>
                  <a:pt x="0" y="0"/>
                </a:moveTo>
                <a:lnTo>
                  <a:pt x="1782774" y="0"/>
                </a:lnTo>
                <a:lnTo>
                  <a:pt x="1782774" y="2345755"/>
                </a:lnTo>
                <a:lnTo>
                  <a:pt x="0" y="23457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DO"/>
          </a:p>
        </p:txBody>
      </p:sp>
      <p:sp>
        <p:nvSpPr>
          <p:cNvPr id="13" name="Freeform 13"/>
          <p:cNvSpPr/>
          <p:nvPr/>
        </p:nvSpPr>
        <p:spPr>
          <a:xfrm>
            <a:off x="10014385" y="6172200"/>
            <a:ext cx="4327228" cy="4114800"/>
          </a:xfrm>
          <a:custGeom>
            <a:avLst/>
            <a:gdLst/>
            <a:ahLst/>
            <a:cxnLst/>
            <a:rect l="l" t="t" r="r" b="b"/>
            <a:pathLst>
              <a:path w="4327228" h="4114800">
                <a:moveTo>
                  <a:pt x="0" y="0"/>
                </a:moveTo>
                <a:lnTo>
                  <a:pt x="4327227" y="0"/>
                </a:lnTo>
                <a:lnTo>
                  <a:pt x="432722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DO"/>
          </a:p>
        </p:txBody>
      </p:sp>
      <p:grpSp>
        <p:nvGrpSpPr>
          <p:cNvPr id="14" name="Group 14"/>
          <p:cNvGrpSpPr/>
          <p:nvPr/>
        </p:nvGrpSpPr>
        <p:grpSpPr>
          <a:xfrm>
            <a:off x="13650568" y="3611762"/>
            <a:ext cx="4100397" cy="4100397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F4FB4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3854848" y="3816043"/>
            <a:ext cx="3691836" cy="369183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7F7F7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180975"/>
              <a:ext cx="660400" cy="555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4142232" y="4286249"/>
            <a:ext cx="3117068" cy="2414310"/>
          </a:xfrm>
          <a:custGeom>
            <a:avLst/>
            <a:gdLst/>
            <a:ahLst/>
            <a:cxnLst/>
            <a:rect l="l" t="t" r="r" b="b"/>
            <a:pathLst>
              <a:path w="3117068" h="2414310">
                <a:moveTo>
                  <a:pt x="0" y="0"/>
                </a:moveTo>
                <a:lnTo>
                  <a:pt x="3117068" y="0"/>
                </a:lnTo>
                <a:lnTo>
                  <a:pt x="3117068" y="2414311"/>
                </a:lnTo>
                <a:lnTo>
                  <a:pt x="0" y="24143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DO"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440510" y="7672655"/>
            <a:ext cx="1764803" cy="1639776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 flipV="1">
            <a:off x="2162489" y="5195887"/>
            <a:ext cx="7509990" cy="19050"/>
          </a:xfrm>
          <a:prstGeom prst="line">
            <a:avLst/>
          </a:prstGeom>
          <a:ln w="104775" cap="flat">
            <a:solidFill>
              <a:srgbClr val="AB1D0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DO"/>
          </a:p>
        </p:txBody>
      </p:sp>
      <p:sp>
        <p:nvSpPr>
          <p:cNvPr id="23" name="TextBox 23"/>
          <p:cNvSpPr txBox="1"/>
          <p:nvPr/>
        </p:nvSpPr>
        <p:spPr>
          <a:xfrm>
            <a:off x="-825469" y="2609550"/>
            <a:ext cx="14304587" cy="21361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89"/>
              </a:lnSpc>
            </a:pPr>
            <a:r>
              <a:rPr lang="en-US" sz="6849" b="1">
                <a:solidFill>
                  <a:srgbClr val="204389"/>
                </a:solidFill>
                <a:latin typeface="Poppins Bold"/>
                <a:ea typeface="Poppins Bold"/>
                <a:cs typeface="Poppins Bold"/>
                <a:sym typeface="Poppins Bold"/>
              </a:rPr>
              <a:t>SEMANA </a:t>
            </a:r>
            <a:r>
              <a:rPr lang="en-US" sz="6849" b="1">
                <a:solidFill>
                  <a:srgbClr val="00AEEF"/>
                </a:solidFill>
                <a:latin typeface="Poppins Bold"/>
                <a:ea typeface="Poppins Bold"/>
                <a:cs typeface="Poppins Bold"/>
                <a:sym typeface="Poppins Bold"/>
              </a:rPr>
              <a:t>GLO</a:t>
            </a:r>
            <a:r>
              <a:rPr lang="en-US" sz="6849" b="1">
                <a:solidFill>
                  <a:srgbClr val="204389"/>
                </a:solidFill>
                <a:latin typeface="Poppins Bold"/>
                <a:ea typeface="Poppins Bold"/>
                <a:cs typeface="Poppins Bold"/>
                <a:sym typeface="Poppins Bold"/>
              </a:rPr>
              <a:t>CAL DE</a:t>
            </a:r>
          </a:p>
          <a:p>
            <a:pPr algn="ctr">
              <a:lnSpc>
                <a:spcPts val="6929"/>
              </a:lnSpc>
            </a:pPr>
            <a:r>
              <a:rPr lang="en-US" sz="4949" b="1">
                <a:solidFill>
                  <a:srgbClr val="204389"/>
                </a:solidFill>
                <a:latin typeface="Poppins Bold"/>
                <a:ea typeface="Poppins Bold"/>
                <a:cs typeface="Poppins Bold"/>
                <a:sym typeface="Poppins Bold"/>
              </a:rPr>
              <a:t> EVALUACIÓN DE POLÍTICAS PÚBLICAS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28700" y="4555192"/>
            <a:ext cx="10515939" cy="2663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endParaRPr/>
          </a:p>
          <a:p>
            <a:pPr algn="ctr">
              <a:lnSpc>
                <a:spcPts val="4619"/>
              </a:lnSpc>
            </a:pPr>
            <a:r>
              <a:rPr lang="en-US" sz="3299" b="1">
                <a:solidFill>
                  <a:srgbClr val="13508B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ESTRATEGIA PARA ALCANZAR EL DESARROLLO Y LA JUSTICA SOCIAL</a:t>
            </a:r>
          </a:p>
          <a:p>
            <a:pPr algn="ctr">
              <a:lnSpc>
                <a:spcPts val="4619"/>
              </a:lnSpc>
            </a:pPr>
            <a:endParaRPr lang="en-US" sz="3299" b="1">
              <a:solidFill>
                <a:srgbClr val="13508B"/>
              </a:solidFill>
              <a:latin typeface="Glacial Indifference Bold"/>
              <a:ea typeface="Glacial Indifference Bold"/>
              <a:cs typeface="Glacial Indifference Bold"/>
              <a:sym typeface="Glacial Indifference Bold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028700" y="6992379"/>
            <a:ext cx="7913619" cy="13536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8"/>
              </a:lnSpc>
            </a:pPr>
            <a:r>
              <a:rPr lang="en-US" sz="2584" spc="462" dirty="0">
                <a:solidFill>
                  <a:srgbClr val="0655A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“MONITOREO </a:t>
            </a:r>
            <a:r>
              <a:rPr lang="en-US" sz="2584" spc="462" dirty="0">
                <a:solidFill>
                  <a:srgbClr val="1F4FB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COMO INSUMO PARA LA </a:t>
            </a:r>
            <a:r>
              <a:rPr lang="en-US" sz="2584" spc="462" dirty="0">
                <a:solidFill>
                  <a:srgbClr val="00AEE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EVALUACIÓN</a:t>
            </a:r>
            <a:r>
              <a:rPr lang="en-US" sz="2584" spc="462" dirty="0">
                <a:solidFill>
                  <a:srgbClr val="1F4FB4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 DE POLÍTICAS PÚBLICAS”.</a:t>
            </a:r>
          </a:p>
        </p:txBody>
      </p:sp>
      <p:pic>
        <p:nvPicPr>
          <p:cNvPr id="33" name="Picture 32" descr="A blue and red text on a black background&#10;&#10;AI-generated content may be incorrect.">
            <a:extLst>
              <a:ext uri="{FF2B5EF4-FFF2-40B4-BE49-F238E27FC236}">
                <a16:creationId xmlns:a16="http://schemas.microsoft.com/office/drawing/2014/main" id="{95DB25F2-DBB9-D2AB-69D0-019C5BBD0BC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1202"/>
            <a:ext cx="3733800" cy="1977870"/>
          </a:xfrm>
          <a:prstGeom prst="rect">
            <a:avLst/>
          </a:prstGeom>
        </p:spPr>
      </p:pic>
      <p:pic>
        <p:nvPicPr>
          <p:cNvPr id="35" name="Picture 3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288EF17C-C79C-D5BF-E89E-D295C6F7D7E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20" y="667"/>
            <a:ext cx="3101624" cy="2122947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6C15CB3A-D628-0D0C-7E62-617D7E4398C6}"/>
              </a:ext>
            </a:extLst>
          </p:cNvPr>
          <p:cNvSpPr txBox="1"/>
          <p:nvPr/>
        </p:nvSpPr>
        <p:spPr>
          <a:xfrm>
            <a:off x="843679" y="8750803"/>
            <a:ext cx="70636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O" sz="2800" b="1" dirty="0"/>
              <a:t>Laura V. Sánchez-Vincitore, Ph.D.</a:t>
            </a:r>
          </a:p>
          <a:p>
            <a:r>
              <a:rPr lang="en-DO" sz="2800" dirty="0"/>
              <a:t>Laboratorio de Neurocognición y Psicofisiología</a:t>
            </a:r>
            <a:br>
              <a:rPr lang="en-DO" sz="2800" dirty="0"/>
            </a:br>
            <a:r>
              <a:rPr lang="en-DO" sz="2800" dirty="0"/>
              <a:t>Universidad Iberoamericana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3400" y="2869598"/>
            <a:ext cx="9586200" cy="37721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344"/>
              </a:lnSpc>
            </a:pPr>
            <a:r>
              <a:rPr lang="en-US" sz="6800" b="1" dirty="0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¿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Cómo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 se involucre la academia y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aporta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 al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aconstrucción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ea typeface="Poppins Bold"/>
                <a:cs typeface="Poppins Bold"/>
                <a:sym typeface="Poppins Bold"/>
              </a:rPr>
              <a:t> del SIMEDID?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464962" y="1409700"/>
            <a:ext cx="7289638" cy="2360027"/>
            <a:chOff x="0" y="0"/>
            <a:chExt cx="2708930" cy="87701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08930" cy="877019"/>
            </a:xfrm>
            <a:custGeom>
              <a:avLst/>
              <a:gdLst/>
              <a:ahLst/>
              <a:cxnLst/>
              <a:rect l="l" t="t" r="r" b="b"/>
              <a:pathLst>
                <a:path w="2708930" h="877019">
                  <a:moveTo>
                    <a:pt x="44606" y="0"/>
                  </a:moveTo>
                  <a:lnTo>
                    <a:pt x="2664324" y="0"/>
                  </a:lnTo>
                  <a:cubicBezTo>
                    <a:pt x="2688959" y="0"/>
                    <a:pt x="2708930" y="19971"/>
                    <a:pt x="2708930" y="44606"/>
                  </a:cubicBezTo>
                  <a:lnTo>
                    <a:pt x="2708930" y="832413"/>
                  </a:lnTo>
                  <a:cubicBezTo>
                    <a:pt x="2708930" y="857048"/>
                    <a:pt x="2688959" y="877019"/>
                    <a:pt x="2664324" y="877019"/>
                  </a:cubicBezTo>
                  <a:lnTo>
                    <a:pt x="44606" y="877019"/>
                  </a:lnTo>
                  <a:cubicBezTo>
                    <a:pt x="19971" y="877019"/>
                    <a:pt x="0" y="857048"/>
                    <a:pt x="0" y="832413"/>
                  </a:cubicBezTo>
                  <a:lnTo>
                    <a:pt x="0" y="44606"/>
                  </a:lnTo>
                  <a:cubicBezTo>
                    <a:pt x="0" y="19971"/>
                    <a:pt x="19971" y="0"/>
                    <a:pt x="44606" y="0"/>
                  </a:cubicBezTo>
                  <a:close/>
                </a:path>
              </a:pathLst>
            </a:custGeom>
            <a:solidFill>
              <a:srgbClr val="8AC4D8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04775"/>
              <a:ext cx="2708930" cy="772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3294639" y="1905899"/>
            <a:ext cx="3793746" cy="13998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2189"/>
              </a:lnSpc>
            </a:pP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El SIMEDID se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basó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en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teorías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del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desarrollo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infantil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,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pero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fue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adaptado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al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contexto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dominicano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a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partir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literatura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internacional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evidencia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local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sobre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crianza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,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entorno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cultura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.</a:t>
            </a:r>
            <a:endParaRPr lang="en-US" sz="1564" b="1" spc="25" dirty="0">
              <a:solidFill>
                <a:srgbClr val="FFFFFF"/>
              </a:solidFill>
              <a:latin typeface="Inter Semi-Bold"/>
              <a:ea typeface="Inter Semi-Bold"/>
              <a:sym typeface="Inter Semi-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841101" y="1930124"/>
            <a:ext cx="2227337" cy="1555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en-US" sz="8309" b="1" u="none" strike="noStrike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01.</a:t>
            </a:r>
          </a:p>
          <a:p>
            <a:pPr marL="0" lvl="0" indent="0" algn="ctr">
              <a:spcBef>
                <a:spcPct val="0"/>
              </a:spcBef>
            </a:pPr>
            <a:r>
              <a:rPr lang="en-US" b="1" dirty="0" err="1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Diseño</a:t>
            </a:r>
            <a:r>
              <a:rPr lang="en-US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 conceptual</a:t>
            </a:r>
            <a:endParaRPr lang="en-US" sz="1200" b="1" u="none" strike="noStrike" dirty="0">
              <a:solidFill>
                <a:srgbClr val="FFFFFF"/>
              </a:solidFill>
              <a:latin typeface="Agrandir Medium"/>
              <a:ea typeface="Agrandir Medium"/>
              <a:cs typeface="Agrandir Medium"/>
              <a:sym typeface="Agrandir Medium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10464962" y="3913752"/>
            <a:ext cx="7289638" cy="2360027"/>
            <a:chOff x="0" y="0"/>
            <a:chExt cx="2708930" cy="87701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708930" cy="877019"/>
            </a:xfrm>
            <a:custGeom>
              <a:avLst/>
              <a:gdLst/>
              <a:ahLst/>
              <a:cxnLst/>
              <a:rect l="l" t="t" r="r" b="b"/>
              <a:pathLst>
                <a:path w="2708930" h="877019">
                  <a:moveTo>
                    <a:pt x="44606" y="0"/>
                  </a:moveTo>
                  <a:lnTo>
                    <a:pt x="2664324" y="0"/>
                  </a:lnTo>
                  <a:cubicBezTo>
                    <a:pt x="2688959" y="0"/>
                    <a:pt x="2708930" y="19971"/>
                    <a:pt x="2708930" y="44606"/>
                  </a:cubicBezTo>
                  <a:lnTo>
                    <a:pt x="2708930" y="832413"/>
                  </a:lnTo>
                  <a:cubicBezTo>
                    <a:pt x="2708930" y="857048"/>
                    <a:pt x="2688959" y="877019"/>
                    <a:pt x="2664324" y="877019"/>
                  </a:cubicBezTo>
                  <a:lnTo>
                    <a:pt x="44606" y="877019"/>
                  </a:lnTo>
                  <a:cubicBezTo>
                    <a:pt x="19971" y="877019"/>
                    <a:pt x="0" y="857048"/>
                    <a:pt x="0" y="832413"/>
                  </a:cubicBezTo>
                  <a:lnTo>
                    <a:pt x="0" y="44606"/>
                  </a:lnTo>
                  <a:cubicBezTo>
                    <a:pt x="0" y="19971"/>
                    <a:pt x="19971" y="0"/>
                    <a:pt x="44606" y="0"/>
                  </a:cubicBezTo>
                  <a:close/>
                </a:path>
              </a:pathLst>
            </a:custGeom>
            <a:solidFill>
              <a:srgbClr val="204389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4775"/>
              <a:ext cx="2708930" cy="772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294638" y="4409951"/>
            <a:ext cx="4155161" cy="13881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>
              <a:lnSpc>
                <a:spcPts val="2189"/>
              </a:lnSpc>
            </a:pP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Unibe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,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Unicef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Inaipi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evaluaron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la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confiabilidad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validez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del SIMEDID.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Publicamos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un primer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estudio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validación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ahora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lo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estamos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ampliando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a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una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muestra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representativa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nacional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.</a:t>
            </a:r>
            <a:endParaRPr lang="en-US" sz="1564" b="1" spc="25" dirty="0">
              <a:solidFill>
                <a:srgbClr val="FFFFFF"/>
              </a:solidFill>
              <a:latin typeface="Inter Semi-Bold"/>
              <a:ea typeface="Inter Semi-Bold"/>
              <a:sym typeface="Inter Semi-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0841101" y="4434176"/>
            <a:ext cx="2227337" cy="1731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25"/>
              </a:lnSpc>
              <a:spcBef>
                <a:spcPct val="0"/>
              </a:spcBef>
            </a:pPr>
            <a:r>
              <a:rPr lang="en-US" sz="8309" b="1" u="none" strike="noStrike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02.</a:t>
            </a:r>
          </a:p>
          <a:p>
            <a:pPr marL="0" lvl="0" indent="0" algn="ctr">
              <a:spcBef>
                <a:spcPct val="0"/>
              </a:spcBef>
            </a:pPr>
            <a:r>
              <a:rPr lang="en-US" b="1" dirty="0" err="1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Validación</a:t>
            </a:r>
            <a:r>
              <a:rPr lang="en-US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 </a:t>
            </a:r>
            <a:r>
              <a:rPr lang="en-US" b="1" dirty="0" err="1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psicométrica</a:t>
            </a:r>
            <a:endParaRPr lang="en-US" b="1" u="none" strike="noStrike" dirty="0">
              <a:solidFill>
                <a:srgbClr val="FFFFFF"/>
              </a:solidFill>
              <a:latin typeface="Agrandir Medium"/>
              <a:ea typeface="Agrandir Medium"/>
              <a:cs typeface="Agrandir Medium"/>
              <a:sym typeface="Agrandir Medium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0464962" y="6413456"/>
            <a:ext cx="7289638" cy="2360027"/>
            <a:chOff x="0" y="0"/>
            <a:chExt cx="2708930" cy="87701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708930" cy="877019"/>
            </a:xfrm>
            <a:custGeom>
              <a:avLst/>
              <a:gdLst/>
              <a:ahLst/>
              <a:cxnLst/>
              <a:rect l="l" t="t" r="r" b="b"/>
              <a:pathLst>
                <a:path w="2708930" h="877019">
                  <a:moveTo>
                    <a:pt x="44606" y="0"/>
                  </a:moveTo>
                  <a:lnTo>
                    <a:pt x="2664324" y="0"/>
                  </a:lnTo>
                  <a:cubicBezTo>
                    <a:pt x="2688959" y="0"/>
                    <a:pt x="2708930" y="19971"/>
                    <a:pt x="2708930" y="44606"/>
                  </a:cubicBezTo>
                  <a:lnTo>
                    <a:pt x="2708930" y="832413"/>
                  </a:lnTo>
                  <a:cubicBezTo>
                    <a:pt x="2708930" y="857048"/>
                    <a:pt x="2688959" y="877019"/>
                    <a:pt x="2664324" y="877019"/>
                  </a:cubicBezTo>
                  <a:lnTo>
                    <a:pt x="44606" y="877019"/>
                  </a:lnTo>
                  <a:cubicBezTo>
                    <a:pt x="19971" y="877019"/>
                    <a:pt x="0" y="857048"/>
                    <a:pt x="0" y="832413"/>
                  </a:cubicBezTo>
                  <a:lnTo>
                    <a:pt x="0" y="44606"/>
                  </a:lnTo>
                  <a:cubicBezTo>
                    <a:pt x="0" y="19971"/>
                    <a:pt x="19971" y="0"/>
                    <a:pt x="44606" y="0"/>
                  </a:cubicBezTo>
                  <a:close/>
                </a:path>
              </a:pathLst>
            </a:custGeom>
            <a:solidFill>
              <a:srgbClr val="DC1F28"/>
            </a:solidFill>
          </p:spPr>
          <p:txBody>
            <a:bodyPr/>
            <a:lstStyle/>
            <a:p>
              <a:endParaRPr lang="es-DO" dirty="0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04775"/>
              <a:ext cx="2708930" cy="772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3294639" y="6909655"/>
            <a:ext cx="3793746" cy="1106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lvl="0">
              <a:lnSpc>
                <a:spcPts val="2189"/>
              </a:lnSpc>
            </a:pP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Formación del personal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técnico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fortalecido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capacidades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locales para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el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análisis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datos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y la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toma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de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decisiones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 </a:t>
            </a:r>
            <a:r>
              <a:rPr lang="en-US" sz="1564" b="1" spc="25" dirty="0" err="1">
                <a:solidFill>
                  <a:srgbClr val="FFFFFF"/>
                </a:solidFill>
                <a:latin typeface="Inter Semi-Bold"/>
                <a:ea typeface="Inter Semi-Bold"/>
              </a:rPr>
              <a:t>informadas</a:t>
            </a:r>
            <a:r>
              <a:rPr lang="en-US" sz="1564" b="1" spc="25" dirty="0">
                <a:solidFill>
                  <a:srgbClr val="FFFFFF"/>
                </a:solidFill>
                <a:latin typeface="Inter Semi-Bold"/>
                <a:ea typeface="Inter Semi-Bold"/>
              </a:rPr>
              <a:t>.</a:t>
            </a:r>
            <a:endParaRPr lang="en-US" sz="1564" b="1" spc="25" dirty="0">
              <a:solidFill>
                <a:srgbClr val="FFFFFF"/>
              </a:solidFill>
              <a:latin typeface="Inter Semi-Bold"/>
              <a:ea typeface="Inter Semi-Bold"/>
              <a:sym typeface="Inter Semi-Bold"/>
            </a:endParaRPr>
          </a:p>
        </p:txBody>
      </p:sp>
      <p:sp>
        <p:nvSpPr>
          <p:cNvPr id="22" name="TextBox 13">
            <a:extLst>
              <a:ext uri="{FF2B5EF4-FFF2-40B4-BE49-F238E27FC236}">
                <a16:creationId xmlns:a16="http://schemas.microsoft.com/office/drawing/2014/main" id="{92B61BA7-9949-4A88-FF8C-BAB4DC566B7F}"/>
              </a:ext>
            </a:extLst>
          </p:cNvPr>
          <p:cNvSpPr txBox="1"/>
          <p:nvPr/>
        </p:nvSpPr>
        <p:spPr>
          <a:xfrm>
            <a:off x="10841100" y="6850330"/>
            <a:ext cx="2227337" cy="1669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725"/>
              </a:lnSpc>
              <a:spcBef>
                <a:spcPct val="0"/>
              </a:spcBef>
            </a:pPr>
            <a:r>
              <a:rPr lang="en-US" sz="8309" b="1" u="none" strike="noStrike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03.</a:t>
            </a:r>
          </a:p>
          <a:p>
            <a:pPr marL="0" lvl="0" indent="0" algn="ctr">
              <a:spcBef>
                <a:spcPct val="0"/>
              </a:spcBef>
            </a:pPr>
            <a:r>
              <a:rPr lang="en-US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Formación y </a:t>
            </a:r>
            <a:r>
              <a:rPr lang="en-US" b="1" dirty="0" err="1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transferencia</a:t>
            </a:r>
            <a:endParaRPr lang="en-US" b="1" u="none" strike="noStrike" dirty="0">
              <a:solidFill>
                <a:srgbClr val="FFFFFF"/>
              </a:solidFill>
              <a:latin typeface="Agrandir Medium"/>
              <a:ea typeface="Agrandir Medium"/>
              <a:cs typeface="Agrandir Medium"/>
              <a:sym typeface="Agrandir Medium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000" y="1070196"/>
            <a:ext cx="5486400" cy="65530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119"/>
              </a:lnSpc>
            </a:pPr>
            <a:endParaRPr lang="en-US" sz="6000" b="1" dirty="0">
              <a:solidFill>
                <a:srgbClr val="0655A3"/>
              </a:solidFill>
              <a:latin typeface="Oswald Bold"/>
              <a:ea typeface="Oswald Bold"/>
              <a:cs typeface="Oswald Bold"/>
              <a:sym typeface="Oswald Bold"/>
            </a:endParaRPr>
          </a:p>
          <a:p>
            <a:pPr lvl="0" algn="ctr">
              <a:lnSpc>
                <a:spcPts val="6048"/>
              </a:lnSpc>
            </a:pPr>
            <a:r>
              <a:rPr lang="en-US" sz="6000" b="1" dirty="0">
                <a:solidFill>
                  <a:srgbClr val="0655A3"/>
                </a:solidFill>
                <a:latin typeface="Oswald Bold"/>
              </a:rPr>
              <a:t>¿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Cuál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es la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relación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de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los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aportes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globales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a la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construcción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científica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</a:t>
            </a:r>
            <a:r>
              <a:rPr lang="en-US" sz="6000" b="1" dirty="0" err="1">
                <a:solidFill>
                  <a:srgbClr val="0655A3"/>
                </a:solidFill>
                <a:latin typeface="Oswald Bold"/>
              </a:rPr>
              <a:t>alrededor</a:t>
            </a:r>
            <a:r>
              <a:rPr lang="en-US" sz="6000" b="1" dirty="0">
                <a:solidFill>
                  <a:srgbClr val="0655A3"/>
                </a:solidFill>
                <a:latin typeface="Oswald Bold"/>
              </a:rPr>
              <a:t> del SIMEDID?</a:t>
            </a:r>
            <a:endParaRPr lang="en-US" sz="6000" b="1" dirty="0">
              <a:solidFill>
                <a:srgbClr val="0655A3"/>
              </a:solidFill>
              <a:latin typeface="Oswald Bold"/>
              <a:sym typeface="Oswal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086600" y="2435066"/>
            <a:ext cx="10673471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DO" sz="3200" b="1" dirty="0"/>
              <a:t>🌍 </a:t>
            </a:r>
            <a:r>
              <a:rPr lang="en-US" sz="3200" b="1" dirty="0"/>
              <a:t>SIMEDID y </a:t>
            </a:r>
            <a:r>
              <a:rPr lang="en-US" sz="3200" b="1" dirty="0" err="1"/>
              <a:t>los</a:t>
            </a:r>
            <a:r>
              <a:rPr lang="en-US" sz="3200" b="1" dirty="0"/>
              <a:t> </a:t>
            </a:r>
            <a:r>
              <a:rPr lang="en-US" sz="3200" b="1" dirty="0" err="1"/>
              <a:t>aportes</a:t>
            </a:r>
            <a:r>
              <a:rPr lang="en-US" sz="3200" b="1" dirty="0"/>
              <a:t> </a:t>
            </a:r>
            <a:r>
              <a:rPr lang="en-US" sz="3200" b="1" dirty="0" err="1"/>
              <a:t>globales</a:t>
            </a:r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Basado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marcos</a:t>
            </a:r>
            <a:r>
              <a:rPr lang="en-US" sz="3200" dirty="0"/>
              <a:t> </a:t>
            </a:r>
            <a:r>
              <a:rPr lang="en-US" sz="3200" dirty="0" err="1"/>
              <a:t>internacionales</a:t>
            </a:r>
            <a:r>
              <a:rPr lang="en-US" sz="3200" dirty="0"/>
              <a:t> </a:t>
            </a:r>
            <a:r>
              <a:rPr lang="en-US" sz="3200" dirty="0" err="1"/>
              <a:t>como</a:t>
            </a:r>
            <a:r>
              <a:rPr lang="en-US" sz="3200" dirty="0"/>
              <a:t> </a:t>
            </a:r>
            <a:r>
              <a:rPr lang="en-US" sz="3200" dirty="0" err="1"/>
              <a:t>el</a:t>
            </a:r>
            <a:r>
              <a:rPr lang="en-US" sz="3200" dirty="0"/>
              <a:t> </a:t>
            </a:r>
            <a:r>
              <a:rPr lang="en-US" sz="3200" i="1" dirty="0"/>
              <a:t>Nurturing Care Framework</a:t>
            </a:r>
            <a:r>
              <a:rPr lang="en-US" sz="3200" dirty="0"/>
              <a:t>, UNICEF, OMS, Banco Mundial y </a:t>
            </a:r>
            <a:r>
              <a:rPr lang="en-US" sz="3200" dirty="0" err="1"/>
              <a:t>Unicef</a:t>
            </a:r>
            <a:r>
              <a:rPr lang="en-US" sz="32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No solo se </a:t>
            </a:r>
            <a:r>
              <a:rPr lang="en-US" sz="3200" dirty="0" err="1"/>
              <a:t>adoptan</a:t>
            </a:r>
            <a:r>
              <a:rPr lang="en-US" sz="3200" dirty="0"/>
              <a:t> </a:t>
            </a:r>
            <a:r>
              <a:rPr lang="en-US" sz="3200" dirty="0" err="1"/>
              <a:t>modelos</a:t>
            </a:r>
            <a:r>
              <a:rPr lang="en-US" sz="3200" dirty="0"/>
              <a:t> </a:t>
            </a:r>
            <a:r>
              <a:rPr lang="en-US" sz="3200" dirty="0" err="1"/>
              <a:t>globales</a:t>
            </a:r>
            <a:r>
              <a:rPr lang="en-US" sz="3200" dirty="0"/>
              <a:t>, se </a:t>
            </a:r>
            <a:r>
              <a:rPr lang="en-US" sz="3200" dirty="0" err="1"/>
              <a:t>adaptan</a:t>
            </a:r>
            <a:r>
              <a:rPr lang="en-US" sz="3200" dirty="0"/>
              <a:t>, </a:t>
            </a:r>
            <a:r>
              <a:rPr lang="en-US" sz="3200" dirty="0" err="1"/>
              <a:t>cuestionan</a:t>
            </a:r>
            <a:r>
              <a:rPr lang="en-US" sz="3200" dirty="0"/>
              <a:t> y </a:t>
            </a:r>
            <a:r>
              <a:rPr lang="en-US" sz="3200" dirty="0" err="1"/>
              <a:t>complementan</a:t>
            </a:r>
            <a:r>
              <a:rPr lang="en-US" sz="3200" dirty="0"/>
              <a:t> </a:t>
            </a:r>
            <a:r>
              <a:rPr lang="en-US" sz="3200" dirty="0" err="1"/>
              <a:t>desde</a:t>
            </a:r>
            <a:r>
              <a:rPr lang="en-US" sz="3200" dirty="0"/>
              <a:t> la </a:t>
            </a:r>
            <a:r>
              <a:rPr lang="en-US" sz="3200" dirty="0" err="1"/>
              <a:t>realidad</a:t>
            </a:r>
            <a:r>
              <a:rPr lang="en-US" sz="3200" dirty="0"/>
              <a:t> </a:t>
            </a:r>
            <a:r>
              <a:rPr lang="en-US" sz="3200" dirty="0" err="1"/>
              <a:t>dominicana</a:t>
            </a:r>
            <a:r>
              <a:rPr lang="en-US" sz="3200" dirty="0"/>
              <a:t>.</a:t>
            </a:r>
          </a:p>
          <a:p>
            <a:pPr lvl="2"/>
            <a:endParaRPr lang="en-US" sz="3200" dirty="0"/>
          </a:p>
          <a:p>
            <a:r>
              <a:rPr lang="en-DO" sz="3200" b="1" dirty="0"/>
              <a:t>🌎 </a:t>
            </a:r>
            <a:r>
              <a:rPr lang="en-US" sz="3200" b="1" dirty="0" err="1"/>
              <a:t>Contribución</a:t>
            </a:r>
            <a:r>
              <a:rPr lang="en-US" sz="3200" b="1" dirty="0"/>
              <a:t> al campo </a:t>
            </a:r>
            <a:r>
              <a:rPr lang="en-US" sz="3200" b="1" dirty="0" err="1"/>
              <a:t>desde</a:t>
            </a:r>
            <a:r>
              <a:rPr lang="en-US" sz="3200" b="1" dirty="0"/>
              <a:t> América Latina: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SIMEDID genera </a:t>
            </a:r>
            <a:r>
              <a:rPr lang="en-US" sz="3200" dirty="0" err="1"/>
              <a:t>conocimiento</a:t>
            </a:r>
            <a:r>
              <a:rPr lang="en-US" sz="3200" dirty="0"/>
              <a:t> local con </a:t>
            </a:r>
            <a:r>
              <a:rPr lang="en-US" sz="3200" dirty="0" err="1"/>
              <a:t>validez</a:t>
            </a:r>
            <a:r>
              <a:rPr lang="en-US" sz="3200" dirty="0"/>
              <a:t> </a:t>
            </a:r>
            <a:r>
              <a:rPr lang="en-US" sz="3200" dirty="0" err="1"/>
              <a:t>psicométrica</a:t>
            </a:r>
            <a:r>
              <a:rPr lang="en-US" sz="3200" dirty="0"/>
              <a:t> y </a:t>
            </a:r>
            <a:r>
              <a:rPr lang="en-US" sz="3200" dirty="0" err="1"/>
              <a:t>relevancia</a:t>
            </a:r>
            <a:r>
              <a:rPr lang="en-US" sz="3200" dirty="0"/>
              <a:t> cultural.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Avances</a:t>
            </a:r>
            <a:r>
              <a:rPr lang="en-US" sz="3200" dirty="0"/>
              <a:t> </a:t>
            </a:r>
            <a:r>
              <a:rPr lang="en-US" sz="3200" dirty="0" err="1"/>
              <a:t>presentados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conferencias</a:t>
            </a:r>
            <a:r>
              <a:rPr lang="en-US" sz="3200" dirty="0"/>
              <a:t> </a:t>
            </a:r>
            <a:r>
              <a:rPr lang="en-US" sz="3200" dirty="0" err="1"/>
              <a:t>regionales</a:t>
            </a:r>
            <a:r>
              <a:rPr lang="en-US" sz="3200" dirty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Artículos</a:t>
            </a:r>
            <a:r>
              <a:rPr lang="en-US" sz="3200" dirty="0"/>
              <a:t> </a:t>
            </a:r>
            <a:r>
              <a:rPr lang="en-US" sz="3200" dirty="0" err="1"/>
              <a:t>científicos</a:t>
            </a:r>
            <a:r>
              <a:rPr lang="en-US" sz="3200" dirty="0"/>
              <a:t> </a:t>
            </a:r>
            <a:r>
              <a:rPr lang="en-US" sz="3200" dirty="0" err="1"/>
              <a:t>en</a:t>
            </a:r>
            <a:r>
              <a:rPr lang="en-US" sz="3200" dirty="0"/>
              <a:t> </a:t>
            </a:r>
            <a:r>
              <a:rPr lang="en-US" sz="3200" dirty="0" err="1"/>
              <a:t>revistas</a:t>
            </a:r>
            <a:r>
              <a:rPr lang="en-US" sz="3200" dirty="0"/>
              <a:t> de </a:t>
            </a:r>
            <a:r>
              <a:rPr lang="en-US" sz="3200" dirty="0" err="1"/>
              <a:t>impacto</a:t>
            </a:r>
            <a:r>
              <a:rPr lang="en-US" sz="3200" dirty="0"/>
              <a:t>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886757" y="4302912"/>
            <a:ext cx="20061513" cy="0"/>
          </a:xfrm>
          <a:prstGeom prst="line">
            <a:avLst/>
          </a:prstGeom>
          <a:ln w="38100" cap="flat">
            <a:solidFill>
              <a:srgbClr val="C6C6C6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es-DO"/>
          </a:p>
        </p:txBody>
      </p:sp>
      <p:grpSp>
        <p:nvGrpSpPr>
          <p:cNvPr id="3" name="Group 3"/>
          <p:cNvGrpSpPr/>
          <p:nvPr/>
        </p:nvGrpSpPr>
        <p:grpSpPr>
          <a:xfrm>
            <a:off x="6169433" y="4917537"/>
            <a:ext cx="3587546" cy="3451720"/>
            <a:chOff x="0" y="0"/>
            <a:chExt cx="1864975" cy="179436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4975" cy="1794366"/>
            </a:xfrm>
            <a:custGeom>
              <a:avLst/>
              <a:gdLst/>
              <a:ahLst/>
              <a:cxnLst/>
              <a:rect l="l" t="t" r="r" b="b"/>
              <a:pathLst>
                <a:path w="1864975" h="1794366">
                  <a:moveTo>
                    <a:pt x="32370" y="0"/>
                  </a:moveTo>
                  <a:lnTo>
                    <a:pt x="1832605" y="0"/>
                  </a:lnTo>
                  <a:cubicBezTo>
                    <a:pt x="1850482" y="0"/>
                    <a:pt x="1864975" y="14493"/>
                    <a:pt x="1864975" y="32370"/>
                  </a:cubicBezTo>
                  <a:lnTo>
                    <a:pt x="1864975" y="1761996"/>
                  </a:lnTo>
                  <a:cubicBezTo>
                    <a:pt x="1864975" y="1779873"/>
                    <a:pt x="1850482" y="1794366"/>
                    <a:pt x="1832605" y="1794366"/>
                  </a:cubicBezTo>
                  <a:lnTo>
                    <a:pt x="32370" y="1794366"/>
                  </a:lnTo>
                  <a:cubicBezTo>
                    <a:pt x="14493" y="1794366"/>
                    <a:pt x="0" y="1779873"/>
                    <a:pt x="0" y="1761996"/>
                  </a:cubicBezTo>
                  <a:lnTo>
                    <a:pt x="0" y="32370"/>
                  </a:lnTo>
                  <a:cubicBezTo>
                    <a:pt x="0" y="14493"/>
                    <a:pt x="14493" y="0"/>
                    <a:pt x="32370" y="0"/>
                  </a:cubicBez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1864975" cy="1689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17062" y="4917537"/>
            <a:ext cx="3587546" cy="3451720"/>
            <a:chOff x="0" y="0"/>
            <a:chExt cx="1864975" cy="17943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64975" cy="1794366"/>
            </a:xfrm>
            <a:custGeom>
              <a:avLst/>
              <a:gdLst/>
              <a:ahLst/>
              <a:cxnLst/>
              <a:rect l="l" t="t" r="r" b="b"/>
              <a:pathLst>
                <a:path w="1864975" h="1794366">
                  <a:moveTo>
                    <a:pt x="32370" y="0"/>
                  </a:moveTo>
                  <a:lnTo>
                    <a:pt x="1832605" y="0"/>
                  </a:lnTo>
                  <a:cubicBezTo>
                    <a:pt x="1850482" y="0"/>
                    <a:pt x="1864975" y="14493"/>
                    <a:pt x="1864975" y="32370"/>
                  </a:cubicBezTo>
                  <a:lnTo>
                    <a:pt x="1864975" y="1761996"/>
                  </a:lnTo>
                  <a:cubicBezTo>
                    <a:pt x="1864975" y="1779873"/>
                    <a:pt x="1850482" y="1794366"/>
                    <a:pt x="1832605" y="1794366"/>
                  </a:cubicBezTo>
                  <a:lnTo>
                    <a:pt x="32370" y="1794366"/>
                  </a:lnTo>
                  <a:cubicBezTo>
                    <a:pt x="14493" y="1794366"/>
                    <a:pt x="0" y="1779873"/>
                    <a:pt x="0" y="1761996"/>
                  </a:cubicBezTo>
                  <a:lnTo>
                    <a:pt x="0" y="32370"/>
                  </a:lnTo>
                  <a:cubicBezTo>
                    <a:pt x="0" y="14493"/>
                    <a:pt x="14493" y="0"/>
                    <a:pt x="32370" y="0"/>
                  </a:cubicBezTo>
                  <a:close/>
                </a:path>
              </a:pathLst>
            </a:custGeom>
            <a:solidFill>
              <a:srgbClr val="DF3421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04775"/>
              <a:ext cx="1864975" cy="1689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823654" y="4917537"/>
            <a:ext cx="3587546" cy="3451720"/>
            <a:chOff x="0" y="0"/>
            <a:chExt cx="1864975" cy="179436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64975" cy="1794366"/>
            </a:xfrm>
            <a:custGeom>
              <a:avLst/>
              <a:gdLst/>
              <a:ahLst/>
              <a:cxnLst/>
              <a:rect l="l" t="t" r="r" b="b"/>
              <a:pathLst>
                <a:path w="1864975" h="1794366">
                  <a:moveTo>
                    <a:pt x="32370" y="0"/>
                  </a:moveTo>
                  <a:lnTo>
                    <a:pt x="1832605" y="0"/>
                  </a:lnTo>
                  <a:cubicBezTo>
                    <a:pt x="1850482" y="0"/>
                    <a:pt x="1864975" y="14493"/>
                    <a:pt x="1864975" y="32370"/>
                  </a:cubicBezTo>
                  <a:lnTo>
                    <a:pt x="1864975" y="1761996"/>
                  </a:lnTo>
                  <a:cubicBezTo>
                    <a:pt x="1864975" y="1779873"/>
                    <a:pt x="1850482" y="1794366"/>
                    <a:pt x="1832605" y="1794366"/>
                  </a:cubicBezTo>
                  <a:lnTo>
                    <a:pt x="32370" y="1794366"/>
                  </a:lnTo>
                  <a:cubicBezTo>
                    <a:pt x="14493" y="1794366"/>
                    <a:pt x="0" y="1779873"/>
                    <a:pt x="0" y="1761996"/>
                  </a:cubicBezTo>
                  <a:lnTo>
                    <a:pt x="0" y="32370"/>
                  </a:lnTo>
                  <a:cubicBezTo>
                    <a:pt x="0" y="14493"/>
                    <a:pt x="14493" y="0"/>
                    <a:pt x="32370" y="0"/>
                  </a:cubicBezTo>
                  <a:close/>
                </a:path>
              </a:pathLst>
            </a:custGeom>
            <a:solidFill>
              <a:srgbClr val="13508B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04775"/>
              <a:ext cx="1864975" cy="16895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25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3959142" y="4135512"/>
            <a:ext cx="343164" cy="343164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DC1F28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27000" y="165100"/>
              <a:ext cx="558800" cy="520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7565188" y="4135512"/>
            <a:ext cx="343164" cy="343164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C6C6C6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27000" y="165100"/>
              <a:ext cx="558800" cy="520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1163036" y="4137382"/>
            <a:ext cx="343164" cy="343164"/>
            <a:chOff x="0" y="0"/>
            <a:chExt cx="812800" cy="8128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lnTo>
                    <a:pt x="523042" y="124802"/>
                  </a:lnTo>
                  <a:lnTo>
                    <a:pt x="693768" y="119032"/>
                  </a:lnTo>
                  <a:lnTo>
                    <a:pt x="687998" y="289758"/>
                  </a:lnTo>
                  <a:lnTo>
                    <a:pt x="812800" y="406400"/>
                  </a:lnTo>
                  <a:lnTo>
                    <a:pt x="687998" y="523042"/>
                  </a:lnTo>
                  <a:lnTo>
                    <a:pt x="693768" y="693768"/>
                  </a:lnTo>
                  <a:lnTo>
                    <a:pt x="523042" y="687998"/>
                  </a:lnTo>
                  <a:lnTo>
                    <a:pt x="406400" y="812800"/>
                  </a:lnTo>
                  <a:lnTo>
                    <a:pt x="289758" y="687998"/>
                  </a:lnTo>
                  <a:lnTo>
                    <a:pt x="119032" y="693768"/>
                  </a:lnTo>
                  <a:lnTo>
                    <a:pt x="124802" y="523042"/>
                  </a:lnTo>
                  <a:lnTo>
                    <a:pt x="0" y="406400"/>
                  </a:lnTo>
                  <a:lnTo>
                    <a:pt x="124802" y="289758"/>
                  </a:lnTo>
                  <a:lnTo>
                    <a:pt x="119032" y="119032"/>
                  </a:lnTo>
                  <a:lnTo>
                    <a:pt x="289758" y="124802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204389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27000" y="165100"/>
              <a:ext cx="558800" cy="5207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457200" y="687792"/>
            <a:ext cx="16794375" cy="26597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En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materia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de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primera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infancia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, ¿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cuáles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aportes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desde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la academia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están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pendientes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(y/o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en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proceso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)?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  <a:sym typeface="Poppins Bold"/>
              </a:rPr>
              <a:t>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3026924" y="5283581"/>
            <a:ext cx="2197323" cy="812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01.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3026924" y="6089238"/>
            <a:ext cx="2472572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Profundizar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el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análisis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longitudinal</a:t>
            </a:r>
            <a:endParaRPr lang="en-US" sz="3200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  <p:grpSp>
        <p:nvGrpSpPr>
          <p:cNvPr id="36" name="Group 36"/>
          <p:cNvGrpSpPr>
            <a:grpSpLocks noChangeAspect="1"/>
          </p:cNvGrpSpPr>
          <p:nvPr/>
        </p:nvGrpSpPr>
        <p:grpSpPr>
          <a:xfrm>
            <a:off x="4146366" y="3240815"/>
            <a:ext cx="522351" cy="373637"/>
            <a:chOff x="0" y="0"/>
            <a:chExt cx="522351" cy="373634"/>
          </a:xfrm>
        </p:grpSpPr>
        <p:sp>
          <p:nvSpPr>
            <p:cNvPr id="37" name="Freeform 37"/>
            <p:cNvSpPr/>
            <p:nvPr/>
          </p:nvSpPr>
          <p:spPr>
            <a:xfrm>
              <a:off x="105918" y="63500"/>
              <a:ext cx="84709" cy="84836"/>
            </a:xfrm>
            <a:custGeom>
              <a:avLst/>
              <a:gdLst/>
              <a:ahLst/>
              <a:cxnLst/>
              <a:rect l="l" t="t" r="r" b="b"/>
              <a:pathLst>
                <a:path w="84709" h="84836">
                  <a:moveTo>
                    <a:pt x="84709" y="42418"/>
                  </a:moveTo>
                  <a:cubicBezTo>
                    <a:pt x="84709" y="65786"/>
                    <a:pt x="65786" y="84836"/>
                    <a:pt x="42291" y="84836"/>
                  </a:cubicBezTo>
                  <a:cubicBezTo>
                    <a:pt x="18796" y="84836"/>
                    <a:pt x="0" y="65786"/>
                    <a:pt x="0" y="42418"/>
                  </a:cubicBezTo>
                  <a:cubicBezTo>
                    <a:pt x="0" y="19050"/>
                    <a:pt x="18923" y="0"/>
                    <a:pt x="42291" y="0"/>
                  </a:cubicBezTo>
                  <a:cubicBezTo>
                    <a:pt x="65659" y="0"/>
                    <a:pt x="84709" y="18923"/>
                    <a:pt x="84709" y="4241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38" name="Freeform 38"/>
            <p:cNvSpPr/>
            <p:nvPr/>
          </p:nvSpPr>
          <p:spPr>
            <a:xfrm>
              <a:off x="331597" y="63500"/>
              <a:ext cx="84963" cy="84836"/>
            </a:xfrm>
            <a:custGeom>
              <a:avLst/>
              <a:gdLst/>
              <a:ahLst/>
              <a:cxnLst/>
              <a:rect l="l" t="t" r="r" b="b"/>
              <a:pathLst>
                <a:path w="84963" h="84836">
                  <a:moveTo>
                    <a:pt x="84836" y="42418"/>
                  </a:moveTo>
                  <a:cubicBezTo>
                    <a:pt x="84836" y="65786"/>
                    <a:pt x="65913" y="84836"/>
                    <a:pt x="42418" y="84836"/>
                  </a:cubicBezTo>
                  <a:cubicBezTo>
                    <a:pt x="18923" y="84836"/>
                    <a:pt x="0" y="65913"/>
                    <a:pt x="0" y="42418"/>
                  </a:cubicBezTo>
                  <a:cubicBezTo>
                    <a:pt x="0" y="18923"/>
                    <a:pt x="19177" y="0"/>
                    <a:pt x="42545" y="0"/>
                  </a:cubicBezTo>
                  <a:cubicBezTo>
                    <a:pt x="65913" y="0"/>
                    <a:pt x="84963" y="18923"/>
                    <a:pt x="84963" y="4241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39" name="Freeform 39"/>
            <p:cNvSpPr/>
            <p:nvPr/>
          </p:nvSpPr>
          <p:spPr>
            <a:xfrm>
              <a:off x="176530" y="225425"/>
              <a:ext cx="169418" cy="84709"/>
            </a:xfrm>
            <a:custGeom>
              <a:avLst/>
              <a:gdLst/>
              <a:ahLst/>
              <a:cxnLst/>
              <a:rect l="l" t="t" r="r" b="b"/>
              <a:pathLst>
                <a:path w="169418" h="84709">
                  <a:moveTo>
                    <a:pt x="169418" y="84709"/>
                  </a:moveTo>
                  <a:lnTo>
                    <a:pt x="169418" y="42291"/>
                  </a:lnTo>
                  <a:cubicBezTo>
                    <a:pt x="169418" y="35687"/>
                    <a:pt x="166624" y="29083"/>
                    <a:pt x="160909" y="25400"/>
                  </a:cubicBezTo>
                  <a:cubicBezTo>
                    <a:pt x="149606" y="16002"/>
                    <a:pt x="134493" y="9398"/>
                    <a:pt x="119507" y="5588"/>
                  </a:cubicBezTo>
                  <a:lnTo>
                    <a:pt x="84709" y="0"/>
                  </a:lnTo>
                  <a:cubicBezTo>
                    <a:pt x="73406" y="0"/>
                    <a:pt x="61214" y="1905"/>
                    <a:pt x="49911" y="5588"/>
                  </a:cubicBezTo>
                  <a:cubicBezTo>
                    <a:pt x="34798" y="9398"/>
                    <a:pt x="20701" y="16891"/>
                    <a:pt x="8509" y="25400"/>
                  </a:cubicBezTo>
                  <a:lnTo>
                    <a:pt x="0" y="35814"/>
                  </a:lnTo>
                  <a:lnTo>
                    <a:pt x="0" y="84709"/>
                  </a:lnTo>
                  <a:lnTo>
                    <a:pt x="169418" y="847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40" name="Freeform 40"/>
            <p:cNvSpPr/>
            <p:nvPr/>
          </p:nvSpPr>
          <p:spPr>
            <a:xfrm>
              <a:off x="218694" y="129286"/>
              <a:ext cx="84836" cy="84836"/>
            </a:xfrm>
            <a:custGeom>
              <a:avLst/>
              <a:gdLst/>
              <a:ahLst/>
              <a:cxnLst/>
              <a:rect l="l" t="t" r="r" b="b"/>
              <a:pathLst>
                <a:path w="84836" h="84836">
                  <a:moveTo>
                    <a:pt x="84836" y="42418"/>
                  </a:moveTo>
                  <a:cubicBezTo>
                    <a:pt x="84836" y="65786"/>
                    <a:pt x="65913" y="84836"/>
                    <a:pt x="42418" y="84836"/>
                  </a:cubicBezTo>
                  <a:cubicBezTo>
                    <a:pt x="18923" y="84836"/>
                    <a:pt x="0" y="65913"/>
                    <a:pt x="0" y="42418"/>
                  </a:cubicBezTo>
                  <a:cubicBezTo>
                    <a:pt x="0" y="18923"/>
                    <a:pt x="18923" y="0"/>
                    <a:pt x="42418" y="0"/>
                  </a:cubicBezTo>
                  <a:cubicBezTo>
                    <a:pt x="65913" y="0"/>
                    <a:pt x="84836" y="18923"/>
                    <a:pt x="84836" y="42418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41" name="Freeform 41"/>
            <p:cNvSpPr/>
            <p:nvPr/>
          </p:nvSpPr>
          <p:spPr>
            <a:xfrm>
              <a:off x="305562" y="159512"/>
              <a:ext cx="153416" cy="84709"/>
            </a:xfrm>
            <a:custGeom>
              <a:avLst/>
              <a:gdLst/>
              <a:ahLst/>
              <a:cxnLst/>
              <a:rect l="l" t="t" r="r" b="b"/>
              <a:pathLst>
                <a:path w="153416" h="84709">
                  <a:moveTo>
                    <a:pt x="144780" y="25400"/>
                  </a:moveTo>
                  <a:cubicBezTo>
                    <a:pt x="133477" y="16002"/>
                    <a:pt x="118364" y="9398"/>
                    <a:pt x="103378" y="5588"/>
                  </a:cubicBezTo>
                  <a:lnTo>
                    <a:pt x="68580" y="0"/>
                  </a:lnTo>
                  <a:cubicBezTo>
                    <a:pt x="57277" y="0"/>
                    <a:pt x="45085" y="1905"/>
                    <a:pt x="33782" y="5588"/>
                  </a:cubicBezTo>
                  <a:lnTo>
                    <a:pt x="22479" y="9398"/>
                  </a:lnTo>
                  <a:lnTo>
                    <a:pt x="16891" y="13208"/>
                  </a:lnTo>
                  <a:cubicBezTo>
                    <a:pt x="16891" y="29210"/>
                    <a:pt x="10287" y="44323"/>
                    <a:pt x="0" y="54610"/>
                  </a:cubicBezTo>
                  <a:cubicBezTo>
                    <a:pt x="17907" y="60198"/>
                    <a:pt x="32004" y="67818"/>
                    <a:pt x="43307" y="76200"/>
                  </a:cubicBezTo>
                  <a:lnTo>
                    <a:pt x="48895" y="80899"/>
                  </a:lnTo>
                  <a:lnTo>
                    <a:pt x="153416" y="84709"/>
                  </a:lnTo>
                  <a:lnTo>
                    <a:pt x="153416" y="42418"/>
                  </a:lnTo>
                  <a:cubicBezTo>
                    <a:pt x="153416" y="35814"/>
                    <a:pt x="150622" y="29210"/>
                    <a:pt x="144907" y="2552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42" name="Freeform 42"/>
            <p:cNvSpPr/>
            <p:nvPr/>
          </p:nvSpPr>
          <p:spPr>
            <a:xfrm>
              <a:off x="63500" y="159639"/>
              <a:ext cx="153416" cy="84582"/>
            </a:xfrm>
            <a:custGeom>
              <a:avLst/>
              <a:gdLst/>
              <a:ahLst/>
              <a:cxnLst/>
              <a:rect l="l" t="t" r="r" b="b"/>
              <a:pathLst>
                <a:path w="153416" h="84582">
                  <a:moveTo>
                    <a:pt x="110109" y="76073"/>
                  </a:moveTo>
                  <a:lnTo>
                    <a:pt x="153416" y="54483"/>
                  </a:lnTo>
                  <a:cubicBezTo>
                    <a:pt x="143002" y="43180"/>
                    <a:pt x="136525" y="29083"/>
                    <a:pt x="136525" y="13081"/>
                  </a:cubicBezTo>
                  <a:lnTo>
                    <a:pt x="136525" y="12192"/>
                  </a:lnTo>
                  <a:lnTo>
                    <a:pt x="125222" y="6604"/>
                  </a:lnTo>
                  <a:cubicBezTo>
                    <a:pt x="109220" y="2794"/>
                    <a:pt x="97028" y="0"/>
                    <a:pt x="84709" y="0"/>
                  </a:cubicBezTo>
                  <a:lnTo>
                    <a:pt x="49911" y="5588"/>
                  </a:lnTo>
                  <a:cubicBezTo>
                    <a:pt x="34798" y="10287"/>
                    <a:pt x="20701" y="16891"/>
                    <a:pt x="8509" y="25400"/>
                  </a:cubicBezTo>
                  <a:lnTo>
                    <a:pt x="0" y="35687"/>
                  </a:lnTo>
                  <a:lnTo>
                    <a:pt x="0" y="84582"/>
                  </a:lnTo>
                  <a:lnTo>
                    <a:pt x="101600" y="84582"/>
                  </a:lnTo>
                  <a:cubicBezTo>
                    <a:pt x="104394" y="80772"/>
                    <a:pt x="106299" y="78994"/>
                    <a:pt x="110109" y="760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</p:grpSp>
      <p:sp>
        <p:nvSpPr>
          <p:cNvPr id="43" name="TextBox 43"/>
          <p:cNvSpPr txBox="1"/>
          <p:nvPr/>
        </p:nvSpPr>
        <p:spPr>
          <a:xfrm>
            <a:off x="1036425" y="3209306"/>
            <a:ext cx="699059" cy="36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 spc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May 23 10:00 PM 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661285" y="3227594"/>
            <a:ext cx="730606" cy="36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 spc="1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Seminario Sincrónico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4749165" y="3227594"/>
            <a:ext cx="550012" cy="364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9"/>
              </a:lnSpc>
            </a:pPr>
            <a:r>
              <a:rPr lang="en-US" sz="1200" spc="1" dirty="0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rPr>
              <a:t>Público General</a:t>
            </a:r>
          </a:p>
        </p:txBody>
      </p:sp>
      <p:sp>
        <p:nvSpPr>
          <p:cNvPr id="46" name="TextBox 28">
            <a:extLst>
              <a:ext uri="{FF2B5EF4-FFF2-40B4-BE49-F238E27FC236}">
                <a16:creationId xmlns:a16="http://schemas.microsoft.com/office/drawing/2014/main" id="{968C82C1-F5FA-982D-B432-0B3EEA339C12}"/>
              </a:ext>
            </a:extLst>
          </p:cNvPr>
          <p:cNvSpPr txBox="1"/>
          <p:nvPr/>
        </p:nvSpPr>
        <p:spPr>
          <a:xfrm>
            <a:off x="6738496" y="5227113"/>
            <a:ext cx="2197323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02.</a:t>
            </a:r>
          </a:p>
        </p:txBody>
      </p:sp>
      <p:sp>
        <p:nvSpPr>
          <p:cNvPr id="47" name="TextBox 35">
            <a:extLst>
              <a:ext uri="{FF2B5EF4-FFF2-40B4-BE49-F238E27FC236}">
                <a16:creationId xmlns:a16="http://schemas.microsoft.com/office/drawing/2014/main" id="{987A847D-A0C1-38CB-6356-374A80AFBEAA}"/>
              </a:ext>
            </a:extLst>
          </p:cNvPr>
          <p:cNvSpPr txBox="1"/>
          <p:nvPr/>
        </p:nvSpPr>
        <p:spPr>
          <a:xfrm>
            <a:off x="6471797" y="6032770"/>
            <a:ext cx="323238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Validar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intervenciones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específicas</a:t>
            </a:r>
            <a:endParaRPr lang="en-US" sz="3200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  <p:sp>
        <p:nvSpPr>
          <p:cNvPr id="48" name="TextBox 28">
            <a:extLst>
              <a:ext uri="{FF2B5EF4-FFF2-40B4-BE49-F238E27FC236}">
                <a16:creationId xmlns:a16="http://schemas.microsoft.com/office/drawing/2014/main" id="{F3A69CB5-70E6-0B79-34D7-BB2A962AF190}"/>
              </a:ext>
            </a:extLst>
          </p:cNvPr>
          <p:cNvSpPr txBox="1"/>
          <p:nvPr/>
        </p:nvSpPr>
        <p:spPr>
          <a:xfrm>
            <a:off x="10451966" y="5304459"/>
            <a:ext cx="2197323" cy="692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5000" b="1" dirty="0">
                <a:solidFill>
                  <a:srgbClr val="FFFFFF"/>
                </a:solidFill>
                <a:latin typeface="Agrandir Medium"/>
                <a:ea typeface="Agrandir Medium"/>
                <a:cs typeface="Agrandir Medium"/>
                <a:sym typeface="Agrandir Medium"/>
              </a:rPr>
              <a:t>03.</a:t>
            </a:r>
          </a:p>
        </p:txBody>
      </p:sp>
      <p:sp>
        <p:nvSpPr>
          <p:cNvPr id="49" name="TextBox 35">
            <a:extLst>
              <a:ext uri="{FF2B5EF4-FFF2-40B4-BE49-F238E27FC236}">
                <a16:creationId xmlns:a16="http://schemas.microsoft.com/office/drawing/2014/main" id="{96F7A78B-8410-1540-C65C-09C74FFE0551}"/>
              </a:ext>
            </a:extLst>
          </p:cNvPr>
          <p:cNvSpPr txBox="1"/>
          <p:nvPr/>
        </p:nvSpPr>
        <p:spPr>
          <a:xfrm>
            <a:off x="10451966" y="6110116"/>
            <a:ext cx="295923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Integrar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la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mirada</a:t>
            </a:r>
            <a:r>
              <a:rPr lang="en-US" sz="3200" b="1" dirty="0">
                <a:solidFill>
                  <a:srgbClr val="FFFFFF"/>
                </a:solidFill>
                <a:latin typeface="Inter Medium"/>
                <a:ea typeface="Inter Medium"/>
              </a:rPr>
              <a:t> </a:t>
            </a:r>
            <a:r>
              <a:rPr lang="en-US" sz="3200" b="1" dirty="0" err="1">
                <a:solidFill>
                  <a:srgbClr val="FFFFFF"/>
                </a:solidFill>
                <a:latin typeface="Inter Medium"/>
                <a:ea typeface="Inter Medium"/>
              </a:rPr>
              <a:t>intersectorial</a:t>
            </a:r>
            <a:endParaRPr lang="en-US" sz="3200" b="1" dirty="0">
              <a:solidFill>
                <a:srgbClr val="FFFFFF"/>
              </a:solidFill>
              <a:latin typeface="Inter Medium"/>
              <a:ea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7">
            <a:extLst>
              <a:ext uri="{FF2B5EF4-FFF2-40B4-BE49-F238E27FC236}">
                <a16:creationId xmlns:a16="http://schemas.microsoft.com/office/drawing/2014/main" id="{040E10D3-E967-673A-F821-BA84BC3D566E}"/>
              </a:ext>
            </a:extLst>
          </p:cNvPr>
          <p:cNvSpPr txBox="1"/>
          <p:nvPr/>
        </p:nvSpPr>
        <p:spPr>
          <a:xfrm>
            <a:off x="457200" y="687792"/>
            <a:ext cx="16794375" cy="915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Artículos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publicados</a:t>
            </a:r>
            <a:endParaRPr lang="en-US" sz="6800" b="1" dirty="0">
              <a:solidFill>
                <a:srgbClr val="202A5D"/>
              </a:solidFill>
              <a:latin typeface="Poppins Bold"/>
              <a:cs typeface="Poppins Bold"/>
              <a:sym typeface="Poppins Bold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C53860-A0AB-CA18-B537-B7DF063A81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02" y="2527621"/>
            <a:ext cx="3705506" cy="4994377"/>
          </a:xfrm>
          <a:prstGeom prst="rect">
            <a:avLst/>
          </a:prstGeom>
        </p:spPr>
      </p:pic>
      <p:pic>
        <p:nvPicPr>
          <p:cNvPr id="6" name="Picture 5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373A9D0D-DAE7-9BBB-7915-96A62294E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2" y="5710610"/>
            <a:ext cx="2404690" cy="2404690"/>
          </a:xfrm>
          <a:prstGeom prst="rect">
            <a:avLst/>
          </a:prstGeom>
        </p:spPr>
      </p:pic>
      <p:pic>
        <p:nvPicPr>
          <p:cNvPr id="8" name="Picture 7" descr="A screenshot of a news page&#10;&#10;AI-generated content may be incorrect.">
            <a:extLst>
              <a:ext uri="{FF2B5EF4-FFF2-40B4-BE49-F238E27FC236}">
                <a16:creationId xmlns:a16="http://schemas.microsoft.com/office/drawing/2014/main" id="{5F9DF9BD-202C-F9E5-BCAD-3F3A5AA150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465" y="2388476"/>
            <a:ext cx="4148791" cy="5524500"/>
          </a:xfrm>
          <a:prstGeom prst="rect">
            <a:avLst/>
          </a:prstGeom>
        </p:spPr>
      </p:pic>
      <p:pic>
        <p:nvPicPr>
          <p:cNvPr id="10" name="Picture 9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C4F58BBD-BD28-31E7-8954-CE2E1A033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177" y="5942028"/>
            <a:ext cx="2404691" cy="2404691"/>
          </a:xfrm>
          <a:prstGeom prst="rect">
            <a:avLst/>
          </a:prstGeom>
        </p:spPr>
      </p:pic>
      <p:pic>
        <p:nvPicPr>
          <p:cNvPr id="14" name="Picture 13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3E50245-8EC6-EED0-6194-5727815A88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642" y="2449307"/>
            <a:ext cx="4148791" cy="5548880"/>
          </a:xfrm>
          <a:prstGeom prst="rect">
            <a:avLst/>
          </a:prstGeom>
        </p:spPr>
      </p:pic>
      <p:pic>
        <p:nvPicPr>
          <p:cNvPr id="12" name="Picture 11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DCA600FE-BD18-5E81-1CB8-532AAB6E56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554" y="5934802"/>
            <a:ext cx="2404691" cy="24046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FB1B288-EDC0-5A31-C32C-18D81B5326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170" y="2493238"/>
            <a:ext cx="5095952" cy="3315076"/>
          </a:xfrm>
          <a:prstGeom prst="rect">
            <a:avLst/>
          </a:prstGeom>
        </p:spPr>
      </p:pic>
      <p:pic>
        <p:nvPicPr>
          <p:cNvPr id="17" name="Picture 1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2114DA66-3106-7E2F-B497-8D673D5E323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7477" y="5753596"/>
            <a:ext cx="2404691" cy="2404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821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-up of a document&#10;&#10;AI-generated content may be incorrect.">
            <a:extLst>
              <a:ext uri="{FF2B5EF4-FFF2-40B4-BE49-F238E27FC236}">
                <a16:creationId xmlns:a16="http://schemas.microsoft.com/office/drawing/2014/main" id="{800EA34C-E21A-81FB-2EA9-01A23C111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75" y="3208630"/>
            <a:ext cx="4114454" cy="5387975"/>
          </a:xfrm>
          <a:prstGeom prst="rect">
            <a:avLst/>
          </a:prstGeom>
        </p:spPr>
      </p:pic>
      <p:pic>
        <p:nvPicPr>
          <p:cNvPr id="5" name="Picture 4" descr="A qr code with a few black squares&#10;&#10;AI-generated content may be incorrect.">
            <a:extLst>
              <a:ext uri="{FF2B5EF4-FFF2-40B4-BE49-F238E27FC236}">
                <a16:creationId xmlns:a16="http://schemas.microsoft.com/office/drawing/2014/main" id="{FBDE4412-562B-D92B-CA0E-06B60E9FF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7103658"/>
            <a:ext cx="2495550" cy="24955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6D32D46-4FCC-4118-4E93-93CD16DAE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975" y="3194691"/>
            <a:ext cx="4775200" cy="5254291"/>
          </a:xfrm>
          <a:prstGeom prst="rect">
            <a:avLst/>
          </a:prstGeom>
        </p:spPr>
      </p:pic>
      <p:pic>
        <p:nvPicPr>
          <p:cNvPr id="9" name="Picture 8" descr="A qr code with a black background&#10;&#10;AI-generated content may be incorrect.">
            <a:extLst>
              <a:ext uri="{FF2B5EF4-FFF2-40B4-BE49-F238E27FC236}">
                <a16:creationId xmlns:a16="http://schemas.microsoft.com/office/drawing/2014/main" id="{74300355-F3D8-4489-E59F-87ABED670D5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2429" y="7103658"/>
            <a:ext cx="2495550" cy="2495550"/>
          </a:xfrm>
          <a:prstGeom prst="rect">
            <a:avLst/>
          </a:prstGeom>
        </p:spPr>
      </p:pic>
      <p:sp>
        <p:nvSpPr>
          <p:cNvPr id="12" name="TextBox 27">
            <a:extLst>
              <a:ext uri="{FF2B5EF4-FFF2-40B4-BE49-F238E27FC236}">
                <a16:creationId xmlns:a16="http://schemas.microsoft.com/office/drawing/2014/main" id="{CD4694F5-FB66-DBFA-9994-36B612C14900}"/>
              </a:ext>
            </a:extLst>
          </p:cNvPr>
          <p:cNvSpPr txBox="1"/>
          <p:nvPr/>
        </p:nvSpPr>
        <p:spPr>
          <a:xfrm>
            <a:off x="457200" y="687792"/>
            <a:ext cx="16794375" cy="17876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00"/>
              </a:lnSpc>
            </a:pP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Ejemplo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de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participación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en</a:t>
            </a:r>
            <a:r>
              <a:rPr lang="en-US" sz="6800" b="1" dirty="0">
                <a:solidFill>
                  <a:srgbClr val="202A5D"/>
                </a:solidFill>
                <a:latin typeface="Poppins Bold"/>
                <a:cs typeface="Poppins Bold"/>
              </a:rPr>
              <a:t> </a:t>
            </a:r>
            <a:r>
              <a:rPr lang="en-US" sz="6800" b="1" dirty="0" err="1">
                <a:solidFill>
                  <a:srgbClr val="202A5D"/>
                </a:solidFill>
                <a:latin typeface="Poppins Bold"/>
                <a:cs typeface="Poppins Bold"/>
              </a:rPr>
              <a:t>conferencias</a:t>
            </a:r>
            <a:endParaRPr lang="en-US" sz="6800" b="1" dirty="0">
              <a:solidFill>
                <a:srgbClr val="202A5D"/>
              </a:solidFill>
              <a:latin typeface="Poppins Bold"/>
              <a:cs typeface="Poppins Bold"/>
              <a:sym typeface="Poppins Bold"/>
            </a:endParaRPr>
          </a:p>
        </p:txBody>
      </p:sp>
    </p:spTree>
    <p:extLst>
      <p:ext uri="{BB962C8B-B14F-4D97-AF65-F5344CB8AC3E}">
        <p14:creationId xmlns:p14="http://schemas.microsoft.com/office/powerpoint/2010/main" val="450315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E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22634" y="500067"/>
            <a:ext cx="5481529" cy="1203787"/>
          </a:xfrm>
          <a:custGeom>
            <a:avLst/>
            <a:gdLst/>
            <a:ahLst/>
            <a:cxnLst/>
            <a:rect l="l" t="t" r="r" b="b"/>
            <a:pathLst>
              <a:path w="5481529" h="1203787">
                <a:moveTo>
                  <a:pt x="0" y="0"/>
                </a:moveTo>
                <a:lnTo>
                  <a:pt x="5481530" y="0"/>
                </a:lnTo>
                <a:lnTo>
                  <a:pt x="5481530" y="1203787"/>
                </a:lnTo>
                <a:lnTo>
                  <a:pt x="0" y="120378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DO"/>
          </a:p>
        </p:txBody>
      </p:sp>
      <p:grpSp>
        <p:nvGrpSpPr>
          <p:cNvPr id="3" name="Group 3"/>
          <p:cNvGrpSpPr/>
          <p:nvPr/>
        </p:nvGrpSpPr>
        <p:grpSpPr>
          <a:xfrm>
            <a:off x="3657600" y="6438900"/>
            <a:ext cx="10611598" cy="3848100"/>
            <a:chOff x="0" y="0"/>
            <a:chExt cx="2709333" cy="3398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709333" cy="339839"/>
            </a:xfrm>
            <a:custGeom>
              <a:avLst/>
              <a:gdLst/>
              <a:ahLst/>
              <a:cxnLst/>
              <a:rect l="l" t="t" r="r" b="b"/>
              <a:pathLst>
                <a:path w="2709333" h="339839">
                  <a:moveTo>
                    <a:pt x="0" y="0"/>
                  </a:moveTo>
                  <a:lnTo>
                    <a:pt x="2709333" y="0"/>
                  </a:lnTo>
                  <a:lnTo>
                    <a:pt x="2709333" y="339839"/>
                  </a:lnTo>
                  <a:lnTo>
                    <a:pt x="0" y="339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D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709333" cy="339839"/>
            </a:xfrm>
            <a:prstGeom prst="rect">
              <a:avLst/>
            </a:prstGeom>
          </p:spPr>
          <p:txBody>
            <a:bodyPr lIns="54071" tIns="54071" rIns="54071" bIns="54071" rtlCol="0" anchor="ctr"/>
            <a:lstStyle/>
            <a:p>
              <a:pPr algn="ctr">
                <a:lnSpc>
                  <a:spcPts val="2043"/>
                </a:lnSpc>
              </a:pPr>
              <a:endParaRPr/>
            </a:p>
          </p:txBody>
        </p:sp>
      </p:grpSp>
      <p:pic>
        <p:nvPicPr>
          <p:cNvPr id="7" name="Picture 6" descr="A blue and red text on a black background&#10;&#10;AI-generated content may be incorrect.">
            <a:extLst>
              <a:ext uri="{FF2B5EF4-FFF2-40B4-BE49-F238E27FC236}">
                <a16:creationId xmlns:a16="http://schemas.microsoft.com/office/drawing/2014/main" id="{CCBCD171-1880-D613-8026-1A7B1EAA8B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7505700"/>
            <a:ext cx="3733800" cy="1977870"/>
          </a:xfrm>
          <a:prstGeom prst="rect">
            <a:avLst/>
          </a:prstGeom>
        </p:spPr>
      </p:pic>
      <p:pic>
        <p:nvPicPr>
          <p:cNvPr id="8" name="Picture 7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2189304-B02C-C946-C078-B56435B90E0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20" y="7355165"/>
            <a:ext cx="3101624" cy="212294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E7E886-3175-083E-154B-AE2975D4771B}"/>
              </a:ext>
            </a:extLst>
          </p:cNvPr>
          <p:cNvSpPr txBox="1"/>
          <p:nvPr/>
        </p:nvSpPr>
        <p:spPr>
          <a:xfrm>
            <a:off x="3429000" y="3101881"/>
            <a:ext cx="11430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DO" sz="4000" b="1" dirty="0">
                <a:solidFill>
                  <a:schemeClr val="bg1"/>
                </a:solidFill>
              </a:rPr>
              <a:t>Gestión de Conocimientos para el logro de los derechos de la infancia y adolescencia en la República Dominicana.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316</Words>
  <Application>Microsoft Macintosh PowerPoint</Application>
  <PresentationFormat>Custom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Inter Semi-Bold</vt:lpstr>
      <vt:lpstr>Arial</vt:lpstr>
      <vt:lpstr>League Spartan</vt:lpstr>
      <vt:lpstr>Poppins Bold</vt:lpstr>
      <vt:lpstr>Oswald Bold</vt:lpstr>
      <vt:lpstr>Agrandir Medium</vt:lpstr>
      <vt:lpstr>Calibri</vt:lpstr>
      <vt:lpstr>Inter Medium</vt:lpstr>
      <vt:lpstr>Glacial Indifference Bold</vt:lpstr>
      <vt:lpstr>IBM Plex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MONITOREO Y EVALUACIÓN DE POLÍTICAS PÚBLICAS</dc:title>
  <dc:creator>Felipe Diaz</dc:creator>
  <cp:lastModifiedBy>Laura Sánchez</cp:lastModifiedBy>
  <cp:revision>6</cp:revision>
  <dcterms:created xsi:type="dcterms:W3CDTF">2006-08-16T00:00:00Z</dcterms:created>
  <dcterms:modified xsi:type="dcterms:W3CDTF">2025-06-03T13:36:45Z</dcterms:modified>
  <dc:identifier>DAGokLvM_po</dc:identifier>
</cp:coreProperties>
</file>