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g21vb5GaAnCpVgQkfqhUnC2fvM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92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A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5cb781d5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e5cb781d5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ESCRIBIR EL CONTENIDO DE ACUERDO A MEL FEMINISTA. Lo que está escrito es para evaluación de 2025</a:t>
            </a:r>
            <a:endParaRPr/>
          </a:p>
        </p:txBody>
      </p:sp>
      <p:sp>
        <p:nvSpPr>
          <p:cNvPr id="142" name="Google Shape;14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2.jpg"/><Relationship Id="rId7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 rot="6395979">
            <a:off x="3351179" y="-5443156"/>
            <a:ext cx="25306469" cy="23119444"/>
          </a:xfrm>
          <a:custGeom>
            <a:rect b="b" l="l" r="r" t="t"/>
            <a:pathLst>
              <a:path extrusionOk="0" h="23119444" w="25306469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9" l="0" r="0" t="-64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028700" y="2736893"/>
            <a:ext cx="6525478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799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02-06-2026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42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 rot="-9868093">
            <a:off x="4043844" y="-7018403"/>
            <a:ext cx="24781981" cy="25674192"/>
          </a:xfrm>
          <a:custGeom>
            <a:rect b="b" l="l" r="r" t="t"/>
            <a:pathLst>
              <a:path extrusionOk="0" h="25700388" w="24807266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09920" y="789835"/>
            <a:ext cx="1915812" cy="2045654"/>
          </a:xfrm>
          <a:custGeom>
            <a:rect b="b" l="l" r="r" t="t"/>
            <a:pathLst>
              <a:path extrusionOk="0" h="2045654" w="1915812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38442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global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2666543" y="1531485"/>
            <a:ext cx="2058490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2666542" y="1812615"/>
            <a:ext cx="2058491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initiative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1004884" y="3467100"/>
            <a:ext cx="11087100" cy="2197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4800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Monitoreo, Evaluación y Aprendizaje Feminista: Compartiendo experiencias desde el Sur Global</a:t>
            </a:r>
            <a:endParaRPr/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65259" y="7772148"/>
            <a:ext cx="3115110" cy="106694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19583400" y="9261253"/>
            <a:ext cx="2476500" cy="571500"/>
          </a:xfrm>
          <a:prstGeom prst="rect">
            <a:avLst/>
          </a:prstGeom>
          <a:solidFill>
            <a:srgbClr val="FFFFFF">
              <a:alpha val="2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#gLocal2026</a:t>
            </a:r>
            <a:endParaRPr/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025" y="7772150"/>
            <a:ext cx="2673347" cy="10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5cb781d5e_0_0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0" r="-597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&#10;&#10;El contenido generado por IA puede ser incorrecto." id="105" name="Google Shape;105;g3e5cb781d5e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89049" y="0"/>
            <a:ext cx="12819884" cy="4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e5cb781d5e_0_0"/>
          <p:cNvSpPr/>
          <p:nvPr/>
        </p:nvSpPr>
        <p:spPr>
          <a:xfrm>
            <a:off x="13390800" y="1214700"/>
            <a:ext cx="3544200" cy="909000"/>
          </a:xfrm>
          <a:prstGeom prst="roundRect">
            <a:avLst>
              <a:gd fmla="val 16667" name="adj"/>
            </a:avLst>
          </a:prstGeom>
          <a:solidFill>
            <a:srgbClr val="DE005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COMENTARISTA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LUCIA MARTELOTTE</a:t>
            </a:r>
            <a:endParaRPr/>
          </a:p>
        </p:txBody>
      </p:sp>
      <p:sp>
        <p:nvSpPr>
          <p:cNvPr id="107" name="Google Shape;107;g3e5cb781d5e_0_0"/>
          <p:cNvSpPr/>
          <p:nvPr/>
        </p:nvSpPr>
        <p:spPr>
          <a:xfrm>
            <a:off x="889050" y="3551000"/>
            <a:ext cx="10385700" cy="5438700"/>
          </a:xfrm>
          <a:prstGeom prst="roundRect">
            <a:avLst>
              <a:gd fmla="val 16667" name="adj"/>
            </a:avLst>
          </a:prstGeom>
          <a:solidFill>
            <a:srgbClr val="EFEFEF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alibri"/>
              <a:buChar char="●"/>
            </a:pPr>
            <a:r>
              <a:rPr lang="es-A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Grupo diverso que nuclea a personas de diferentes procedencias: de la academia, del activismo y la consultoría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alibri"/>
              <a:buChar char="●"/>
            </a:pPr>
            <a:r>
              <a:rPr lang="es-A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 de promover la evaluación con enfoque de género como instrumento de aprendizaje, incidencia y transformación social</a:t>
            </a:r>
            <a:br>
              <a:rPr lang="es-A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alibri"/>
              <a:buChar char="●"/>
            </a:pPr>
            <a:r>
              <a:rPr lang="es-A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hacemos: estudios e investigaciones, talleres y capacitaciones, espacio de encuentro y reflexion colectiva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g3e5cb781d5e_0_0" title="foto circula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92800" y="2123700"/>
            <a:ext cx="4140200" cy="41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 rot="-1377480">
            <a:off x="12662332" y="5831602"/>
            <a:ext cx="6920877" cy="717004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1295400" y="603095"/>
            <a:ext cx="590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4800">
                <a:solidFill>
                  <a:srgbClr val="1C79BE"/>
                </a:solidFill>
                <a:latin typeface="Arial"/>
                <a:ea typeface="Arial"/>
                <a:cs typeface="Arial"/>
                <a:sym typeface="Arial"/>
              </a:rPr>
              <a:t>Nuestras Oradoras</a:t>
            </a:r>
            <a:endParaRPr b="1" sz="4800">
              <a:solidFill>
                <a:srgbClr val="1C79B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&#10;&#10;El contenido generado por IA puede ser incorrecto." id="115" name="Google Shape;11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93151" y="-337278"/>
            <a:ext cx="7059251" cy="2619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3"/>
          <p:cNvGrpSpPr/>
          <p:nvPr/>
        </p:nvGrpSpPr>
        <p:grpSpPr>
          <a:xfrm>
            <a:off x="1000075" y="2019300"/>
            <a:ext cx="15715925" cy="7908740"/>
            <a:chOff x="733375" y="2044635"/>
            <a:chExt cx="15715925" cy="7908740"/>
          </a:xfrm>
        </p:grpSpPr>
        <p:sp>
          <p:nvSpPr>
            <p:cNvPr id="117" name="Google Shape;117;p3"/>
            <p:cNvSpPr txBox="1"/>
            <p:nvPr/>
          </p:nvSpPr>
          <p:spPr>
            <a:xfrm>
              <a:off x="733375" y="9685175"/>
              <a:ext cx="4060200" cy="26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AR" sz="1742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www.glocalevalweek.org</a:t>
              </a:r>
              <a:endParaRPr/>
            </a:p>
          </p:txBody>
        </p:sp>
        <p:grpSp>
          <p:nvGrpSpPr>
            <p:cNvPr id="118" name="Google Shape;118;p3"/>
            <p:cNvGrpSpPr/>
            <p:nvPr/>
          </p:nvGrpSpPr>
          <p:grpSpPr>
            <a:xfrm>
              <a:off x="6849125" y="2055140"/>
              <a:ext cx="4257300" cy="7361470"/>
              <a:chOff x="1905011" y="2098802"/>
              <a:chExt cx="4257300" cy="7361470"/>
            </a:xfrm>
          </p:grpSpPr>
          <p:pic>
            <p:nvPicPr>
              <p:cNvPr id="119" name="Google Shape;119;p3"/>
              <p:cNvPicPr preferRelativeResize="0"/>
              <p:nvPr/>
            </p:nvPicPr>
            <p:blipFill rotWithShape="1">
              <a:blip r:embed="rId5">
                <a:alphaModFix/>
              </a:blip>
              <a:srcRect b="877" l="0" r="0" t="877"/>
              <a:stretch/>
            </p:blipFill>
            <p:spPr>
              <a:xfrm>
                <a:off x="2525407" y="2830746"/>
                <a:ext cx="2819400" cy="2769954"/>
              </a:xfrm>
              <a:prstGeom prst="flowChartConnector">
                <a:avLst/>
              </a:prstGeom>
              <a:noFill/>
              <a:ln>
                <a:noFill/>
              </a:ln>
            </p:spPr>
          </p:pic>
          <p:sp>
            <p:nvSpPr>
              <p:cNvPr id="120" name="Google Shape;120;p3"/>
              <p:cNvSpPr/>
              <p:nvPr/>
            </p:nvSpPr>
            <p:spPr>
              <a:xfrm>
                <a:off x="2258707" y="2098802"/>
                <a:ext cx="3352800" cy="682498"/>
              </a:xfrm>
              <a:prstGeom prst="roundRect">
                <a:avLst>
                  <a:gd fmla="val 16667" name="adj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-AR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PAULA MAGARIÑOS</a:t>
                </a:r>
                <a:endParaRPr b="1"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1905011" y="5923572"/>
                <a:ext cx="4257300" cy="35367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76200">
                <a:solidFill>
                  <a:srgbClr val="00B0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A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Consultora, investigadora y evaluadora especializada en sostenibilidad, inclusión e innovación, con experiencia en América Latina y el Caribe. Su trabajo se centra en MEL, ciencias del comportamiento, planificación estratégica e investigación con enfoque de género y derechos.</a:t>
                </a:r>
                <a:endParaRPr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" name="Google Shape;122;p3"/>
            <p:cNvGrpSpPr/>
            <p:nvPr/>
          </p:nvGrpSpPr>
          <p:grpSpPr>
            <a:xfrm>
              <a:off x="12192000" y="2046348"/>
              <a:ext cx="4257300" cy="7338662"/>
              <a:chOff x="6770993" y="2098802"/>
              <a:chExt cx="4257300" cy="7338662"/>
            </a:xfrm>
          </p:grpSpPr>
          <p:pic>
            <p:nvPicPr>
              <p:cNvPr id="123" name="Google Shape;123;p3"/>
              <p:cNvPicPr preferRelativeResize="0"/>
              <p:nvPr/>
            </p:nvPicPr>
            <p:blipFill rotWithShape="1">
              <a:blip r:embed="rId6">
                <a:alphaModFix/>
              </a:blip>
              <a:srcRect b="0" l="2239" r="2239" t="0"/>
              <a:stretch/>
            </p:blipFill>
            <p:spPr>
              <a:xfrm>
                <a:off x="7391400" y="2830746"/>
                <a:ext cx="2819400" cy="2769954"/>
              </a:xfrm>
              <a:prstGeom prst="flowChartConnector">
                <a:avLst/>
              </a:prstGeom>
              <a:noFill/>
              <a:ln>
                <a:noFill/>
              </a:ln>
            </p:spPr>
          </p:pic>
          <p:sp>
            <p:nvSpPr>
              <p:cNvPr id="124" name="Google Shape;124;p3"/>
              <p:cNvSpPr/>
              <p:nvPr/>
            </p:nvSpPr>
            <p:spPr>
              <a:xfrm>
                <a:off x="7124700" y="2098802"/>
                <a:ext cx="3352800" cy="682498"/>
              </a:xfrm>
              <a:prstGeom prst="roundRect">
                <a:avLst>
                  <a:gd fmla="val 16667" name="adj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-AR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SUDARSANA KUNDU</a:t>
                </a:r>
                <a:endParaRPr b="1"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6770993" y="5923564"/>
                <a:ext cx="4257300" cy="35139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76200">
                <a:solidFill>
                  <a:srgbClr val="0070C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A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Sudarsana es Directora Ejecutiva de Gender Sphere y tiene más de 20 años de experiencia en igualdad de género, liderazgo feminista y cambio institucional. Su trabajo se centra en investigación, evaluación y liderazgo inclusivo en ámbitos internacionales y comunitarios. </a:t>
                </a:r>
                <a:endParaRPr sz="2000"/>
              </a:p>
            </p:txBody>
          </p:sp>
        </p:grpSp>
        <p:grpSp>
          <p:nvGrpSpPr>
            <p:cNvPr id="126" name="Google Shape;126;p3"/>
            <p:cNvGrpSpPr/>
            <p:nvPr/>
          </p:nvGrpSpPr>
          <p:grpSpPr>
            <a:xfrm>
              <a:off x="1506225" y="2044635"/>
              <a:ext cx="4257300" cy="7340424"/>
              <a:chOff x="11636983" y="2097089"/>
              <a:chExt cx="4257300" cy="7340424"/>
            </a:xfrm>
          </p:grpSpPr>
          <p:pic>
            <p:nvPicPr>
              <p:cNvPr id="127" name="Google Shape;127;p3"/>
              <p:cNvPicPr preferRelativeResize="0"/>
              <p:nvPr/>
            </p:nvPicPr>
            <p:blipFill rotWithShape="1">
              <a:blip r:embed="rId7">
                <a:alphaModFix/>
              </a:blip>
              <a:srcRect b="877" l="0" r="0" t="877"/>
              <a:stretch/>
            </p:blipFill>
            <p:spPr>
              <a:xfrm>
                <a:off x="12257393" y="2830746"/>
                <a:ext cx="2819400" cy="2769954"/>
              </a:xfrm>
              <a:prstGeom prst="flowChartConnector">
                <a:avLst/>
              </a:prstGeom>
              <a:noFill/>
              <a:ln>
                <a:noFill/>
              </a:ln>
            </p:spPr>
          </p:pic>
          <p:sp>
            <p:nvSpPr>
              <p:cNvPr id="128" name="Google Shape;128;p3"/>
              <p:cNvSpPr/>
              <p:nvPr/>
            </p:nvSpPr>
            <p:spPr>
              <a:xfrm>
                <a:off x="11990693" y="2097089"/>
                <a:ext cx="3352800" cy="682498"/>
              </a:xfrm>
              <a:prstGeom prst="roundRect">
                <a:avLst>
                  <a:gd fmla="val 16667" name="adj"/>
                </a:avLst>
              </a:prstGeom>
              <a:solidFill>
                <a:srgbClr val="DE005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-AR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RAQUEL HERRERA</a:t>
                </a:r>
                <a:endParaRPr b="1"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11636983" y="5900813"/>
                <a:ext cx="4257300" cy="35367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76200">
                <a:solidFill>
                  <a:srgbClr val="DE005A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A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Raquel Herrera es una evaluadora emergente costarricense, Chair de EvalYouth Costa Rica y co-coordinadora del Capítulo Latinoamericano de EvalIndigenous. Su trabajo se centra en evaluación participativa, indígena y descolonizadora.</a:t>
                </a:r>
                <a:endParaRPr sz="2000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 rot="-1377480">
            <a:off x="12662332" y="5831602"/>
            <a:ext cx="6920877" cy="717004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1028700" y="1095295"/>
            <a:ext cx="14897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4800">
                <a:solidFill>
                  <a:srgbClr val="1C79BE"/>
                </a:solidFill>
              </a:rPr>
              <a:t>Preguntas disparadoras</a:t>
            </a:r>
            <a:endParaRPr/>
          </a:p>
        </p:txBody>
      </p:sp>
      <p:sp>
        <p:nvSpPr>
          <p:cNvPr id="136" name="Google Shape;136;p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4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descr="Logotipo&#10;&#10;El contenido generado por IA puede ser incorrecto." id="137" name="Google Shape;13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53350" y="-299675"/>
            <a:ext cx="8208451" cy="30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790725" y="3041750"/>
            <a:ext cx="16291800" cy="51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Raquel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Cuales son, a tu juicio, los elementos que definen a la evaluación participativa, indígena y descolonizadora? Podrias compartirnos algunos ejemplos de este tipo de evaluaciones?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Paula: 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 tu experiencia en el diseño de sistemas de monitoreo, ¿qué aprendizajes podrías compartir sobre el diseño de indicadores que respondan a los requerimientos de reporte, sin perder de vista el trabajo territorial?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Sudarsana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Cuales han sido los principales aprendizajes de la aplicación de principios 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feministas en la evaluación? Podrías compartirnos algunos ejemplos concretos de tu experiencia como evaluadora?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/>
          <p:nvPr/>
        </p:nvSpPr>
        <p:spPr>
          <a:xfrm rot="-1378363">
            <a:off x="13632195" y="6536810"/>
            <a:ext cx="6915684" cy="6618617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659550" y="824595"/>
            <a:ext cx="1390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4800">
                <a:solidFill>
                  <a:srgbClr val="1C79BE"/>
                </a:solidFill>
                <a:latin typeface="Arial"/>
                <a:ea typeface="Arial"/>
                <a:cs typeface="Arial"/>
                <a:sym typeface="Arial"/>
              </a:rPr>
              <a:t>Monitoreo, Evaluación y Aprendizaje Feminista</a:t>
            </a:r>
            <a:endParaRPr b="1" sz="4800">
              <a:solidFill>
                <a:srgbClr val="1C79B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369150" y="1864113"/>
            <a:ext cx="16767600" cy="6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2"/>
              <a:buFont typeface="Calibri"/>
              <a:buChar char="•"/>
            </a:pP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Reconoce los </a:t>
            </a:r>
            <a:r>
              <a:rPr b="1" lang="es-AR" sz="32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desequilibrios de poder 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afectan negativamente a mujeres, niñas y diversidades, y busca generar información útil para mitigarlos.</a:t>
            </a:r>
            <a:endParaRPr/>
          </a:p>
          <a:p>
            <a:pPr indent="-342900" lvl="0" marL="342900" marR="0" rtl="0" algn="l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192"/>
              <a:buFont typeface="Calibri"/>
              <a:buChar char="•"/>
            </a:pP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es una técnica ni una metodología, sino </a:t>
            </a:r>
            <a:r>
              <a:rPr b="1" lang="es-AR" sz="32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una forma de entender y vincularse con la evaluación desde una perspectiva ética y política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Sin esta mirada, mujeres y diversidades quedan excluidas de la definición de prioridades, del valor asignado a los temas y de decisiones clave sobre sus propias vidas.</a:t>
            </a:r>
            <a:endParaRPr/>
          </a:p>
          <a:p>
            <a:pPr indent="-342900" lvl="0" marL="342900" marR="0" rtl="0" algn="l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192"/>
              <a:buFont typeface="Calibri"/>
              <a:buChar char="•"/>
            </a:pP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una evaluación ética y política, </a:t>
            </a:r>
            <a:r>
              <a:rPr b="1" lang="es-AR" sz="32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basada en la valoración de quien evalúa</a:t>
            </a: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construida</a:t>
            </a:r>
            <a:b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 su experiencia, trayectoria y perspectiva. Su enfoque metodológico y político </a:t>
            </a:r>
            <a:b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depende del tipo de incidencia que busca generar.</a:t>
            </a:r>
            <a:endParaRPr/>
          </a:p>
          <a:p>
            <a:pPr indent="-342900" lvl="0" marL="342900" marR="0" rtl="0" algn="l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4192"/>
              <a:buFont typeface="Calibri"/>
              <a:buChar char="•"/>
            </a:pP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Debe comprenderse como un proceso continuo —un antes, un hoy y un después—, </a:t>
            </a:r>
            <a:b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A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línea con las enseñanzas de los Pueblos Indígenas y el enfoque de la evaluación feminista.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4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descr="Logotipo&#10;&#10;El contenido generado por IA puede ser incorrecto." id="148" name="Google Shape;14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91948" y="-275052"/>
            <a:ext cx="6948375" cy="257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 rot="-1377480">
            <a:off x="12662332" y="5831602"/>
            <a:ext cx="6920877" cy="717004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1028700" y="1095295"/>
            <a:ext cx="14897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4800">
                <a:solidFill>
                  <a:srgbClr val="1C79BE"/>
                </a:solidFill>
                <a:latin typeface="Arial"/>
                <a:ea typeface="Arial"/>
                <a:cs typeface="Arial"/>
                <a:sym typeface="Arial"/>
              </a:rPr>
              <a:t>Segundo eje, propuestas CLAEF  </a:t>
            </a:r>
            <a:endParaRPr/>
          </a:p>
        </p:txBody>
      </p:sp>
      <p:sp>
        <p:nvSpPr>
          <p:cNvPr id="155" name="Google Shape;155;p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4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sp>
        <p:nvSpPr>
          <p:cNvPr id="156" name="Google Shape;156;p6"/>
          <p:cNvSpPr txBox="1"/>
          <p:nvPr/>
        </p:nvSpPr>
        <p:spPr>
          <a:xfrm>
            <a:off x="1225670" y="2761675"/>
            <a:ext cx="14897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40"/>
              <a:buFont typeface="Calibri"/>
              <a:buChar char="•"/>
            </a:pPr>
            <a:r>
              <a:rPr lang="es-A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Propuestas CLAEF para continuar la conversación…</a:t>
            </a:r>
            <a:endParaRPr/>
          </a:p>
        </p:txBody>
      </p:sp>
      <p:sp>
        <p:nvSpPr>
          <p:cNvPr id="157" name="Google Shape;157;p6"/>
          <p:cNvSpPr txBox="1"/>
          <p:nvPr/>
        </p:nvSpPr>
        <p:spPr>
          <a:xfrm>
            <a:off x="1225682" y="4060594"/>
            <a:ext cx="12867000" cy="37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40"/>
              <a:buFont typeface="Calibri"/>
              <a:buChar char="•"/>
            </a:pPr>
            <a:r>
              <a:rPr lang="es-A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Ampliar la red a quienes quieran sumarse</a:t>
            </a:r>
            <a:endParaRPr/>
          </a:p>
          <a:p>
            <a:pPr indent="-342900" lvl="0" marL="342900" marR="0" rtl="0" algn="l">
              <a:lnSpc>
                <a:spcPct val="114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5240"/>
              <a:buFont typeface="Calibri"/>
              <a:buChar char="•"/>
            </a:pPr>
            <a:r>
              <a:rPr lang="es-A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Organizar espacios de inter-consulta y apoyo</a:t>
            </a:r>
            <a:br>
              <a:rPr lang="es-A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4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1225683" y="6676718"/>
            <a:ext cx="14897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3429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40"/>
              <a:buFont typeface="Calibri"/>
              <a:buChar char="•"/>
            </a:pPr>
            <a:r>
              <a:rPr lang="es-A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podemos hacer entre todas?</a:t>
            </a:r>
            <a:endParaRPr/>
          </a:p>
        </p:txBody>
      </p:sp>
      <p:pic>
        <p:nvPicPr>
          <p:cNvPr descr="Logotipo&#10;&#10;El contenido generado por IA puede ser incorrecto." id="159" name="Google Shape;15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8075" y="-246125"/>
            <a:ext cx="8389599" cy="311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9871126">
            <a:off x="4008677" y="-7039991"/>
            <a:ext cx="24807266" cy="25700388"/>
          </a:xfrm>
          <a:custGeom>
            <a:rect b="b" l="l" r="r" t="t"/>
            <a:pathLst>
              <a:path extrusionOk="0" h="25700388" w="24807266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709920" y="789835"/>
            <a:ext cx="1915812" cy="2045654"/>
          </a:xfrm>
          <a:custGeom>
            <a:rect b="b" l="l" r="r" t="t"/>
            <a:pathLst>
              <a:path extrusionOk="0" h="2045654" w="1915812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38442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global</a:t>
            </a:r>
            <a:endParaRPr/>
          </a:p>
        </p:txBody>
      </p:sp>
      <p:sp>
        <p:nvSpPr>
          <p:cNvPr id="167" name="Google Shape;167;p7"/>
          <p:cNvSpPr txBox="1"/>
          <p:nvPr/>
        </p:nvSpPr>
        <p:spPr>
          <a:xfrm>
            <a:off x="2666542" y="1531485"/>
            <a:ext cx="2422371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initiative</a:t>
            </a:r>
            <a:endParaRPr/>
          </a:p>
        </p:txBody>
      </p:sp>
      <p:sp>
        <p:nvSpPr>
          <p:cNvPr id="169" name="Google Shape;169;p7"/>
          <p:cNvSpPr txBox="1"/>
          <p:nvPr/>
        </p:nvSpPr>
        <p:spPr>
          <a:xfrm>
            <a:off x="709920" y="3467100"/>
            <a:ext cx="3629028" cy="1038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6799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Gracias!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42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71" name="Google Shape;171;p7"/>
          <p:cNvPicPr preferRelativeResize="0"/>
          <p:nvPr/>
        </p:nvPicPr>
        <p:blipFill rotWithShape="1">
          <a:blip r:embed="rId5">
            <a:alphaModFix/>
          </a:blip>
          <a:srcRect b="16150" l="0" r="0" t="-16150"/>
          <a:stretch/>
        </p:blipFill>
        <p:spPr>
          <a:xfrm>
            <a:off x="709920" y="5829151"/>
            <a:ext cx="3115110" cy="106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6451" y="7732450"/>
            <a:ext cx="2715225" cy="8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Paula B Magariños</dc:creator>
</cp:coreProperties>
</file>