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9" r:id="rId4"/>
    <p:sldId id="260" r:id="rId5"/>
    <p:sldId id="258" r:id="rId6"/>
    <p:sldId id="262" r:id="rId7"/>
    <p:sldId id="263" r:id="rId8"/>
    <p:sldId id="26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8288000" cy="10287000"/>
  <p:notesSz cx="6858000" cy="9144000"/>
  <p:embeddedFontLst>
    <p:embeddedFont>
      <p:font typeface="BR Omny" panose="020B0604020202020204" charset="0"/>
      <p:regular r:id="rId27"/>
    </p:embeddedFont>
    <p:embeddedFont>
      <p:font typeface="BR Omny Bold" panose="020B0604020202020204" charset="0"/>
      <p:regular r:id="rId28"/>
    </p:embeddedFont>
    <p:embeddedFont>
      <p:font typeface="Canva Sans Bold" panose="020B0604020202020204" charset="0"/>
      <p:regular r:id="rId29"/>
    </p:embeddedFont>
    <p:embeddedFont>
      <p:font typeface="DM Sans Bold"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936"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jpe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pic>
        <p:nvPicPr>
          <p:cNvPr id="3" name="Picture 2">
            <a:extLst>
              <a:ext uri="{FF2B5EF4-FFF2-40B4-BE49-F238E27FC236}">
                <a16:creationId xmlns:a16="http://schemas.microsoft.com/office/drawing/2014/main" id="{48D1B1B5-B5A9-CBC1-203D-04C071372B1D}"/>
              </a:ext>
            </a:extLst>
          </p:cNvPr>
          <p:cNvPicPr>
            <a:picLocks noChangeAspect="1"/>
          </p:cNvPicPr>
          <p:nvPr/>
        </p:nvPicPr>
        <p:blipFill>
          <a:blip r:embed="rId3"/>
          <a:stretch>
            <a:fillRect/>
          </a:stretch>
        </p:blipFill>
        <p:spPr>
          <a:xfrm>
            <a:off x="0" y="0"/>
            <a:ext cx="18288000" cy="10287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8289236" y="-559244"/>
            <a:ext cx="11234526" cy="11479037"/>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IN"/>
          </a:p>
        </p:txBody>
      </p:sp>
      <p:sp>
        <p:nvSpPr>
          <p:cNvPr id="3" name="TextBox 3"/>
          <p:cNvSpPr txBox="1"/>
          <p:nvPr/>
        </p:nvSpPr>
        <p:spPr>
          <a:xfrm>
            <a:off x="535943" y="2606227"/>
            <a:ext cx="6932651" cy="3129062"/>
          </a:xfrm>
          <a:prstGeom prst="rect">
            <a:avLst/>
          </a:prstGeom>
        </p:spPr>
        <p:txBody>
          <a:bodyPr lIns="0" tIns="0" rIns="0" bIns="0" rtlCol="0" anchor="t">
            <a:spAutoFit/>
          </a:bodyPr>
          <a:lstStyle/>
          <a:p>
            <a:pPr algn="l">
              <a:lnSpc>
                <a:spcPts val="6119"/>
              </a:lnSpc>
            </a:pPr>
            <a:r>
              <a:rPr lang="en-US" sz="5099" b="1" dirty="0">
                <a:solidFill>
                  <a:srgbClr val="FEFEFE"/>
                </a:solidFill>
                <a:latin typeface="BR Omny Bold"/>
                <a:ea typeface="BR Omny Bold"/>
                <a:cs typeface="BR Omny Bold"/>
                <a:sym typeface="BR Omny Bold"/>
              </a:rPr>
              <a:t>Integration of AI tool in the Qualitative Field Assessment Process </a:t>
            </a:r>
          </a:p>
        </p:txBody>
      </p:sp>
      <p:sp>
        <p:nvSpPr>
          <p:cNvPr id="4" name="Freeform 4"/>
          <p:cNvSpPr/>
          <p:nvPr/>
        </p:nvSpPr>
        <p:spPr>
          <a:xfrm>
            <a:off x="535943" y="477755"/>
            <a:ext cx="1849065" cy="1686495"/>
          </a:xfrm>
          <a:custGeom>
            <a:avLst/>
            <a:gdLst/>
            <a:ahLst/>
            <a:cxnLst/>
            <a:rect l="l" t="t" r="r" b="b"/>
            <a:pathLst>
              <a:path w="1849065" h="1686495">
                <a:moveTo>
                  <a:pt x="0" y="0"/>
                </a:moveTo>
                <a:lnTo>
                  <a:pt x="1849065" y="0"/>
                </a:lnTo>
                <a:lnTo>
                  <a:pt x="1849065" y="1686496"/>
                </a:lnTo>
                <a:lnTo>
                  <a:pt x="0" y="1686496"/>
                </a:lnTo>
                <a:lnTo>
                  <a:pt x="0" y="0"/>
                </a:lnTo>
                <a:close/>
              </a:path>
            </a:pathLst>
          </a:custGeom>
          <a:blipFill>
            <a:blip r:embed="rId3"/>
            <a:stretch>
              <a:fillRect l="-26568" r="-21737"/>
            </a:stretch>
          </a:blipFill>
        </p:spPr>
        <p:txBody>
          <a:bodyPr/>
          <a:lstStyle/>
          <a:p>
            <a:endParaRPr lang="en-I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412768" y="4727277"/>
            <a:ext cx="17462465" cy="0"/>
          </a:xfrm>
          <a:prstGeom prst="line">
            <a:avLst/>
          </a:prstGeom>
          <a:ln w="38100" cap="flat">
            <a:solidFill>
              <a:srgbClr val="000000"/>
            </a:solidFill>
            <a:prstDash val="solid"/>
            <a:headEnd type="none" w="sm" len="sm"/>
            <a:tailEnd type="none" w="sm" len="sm"/>
          </a:ln>
        </p:spPr>
        <p:txBody>
          <a:bodyPr/>
          <a:lstStyle/>
          <a:p>
            <a:endParaRPr lang="en-IN"/>
          </a:p>
        </p:txBody>
      </p:sp>
      <p:sp>
        <p:nvSpPr>
          <p:cNvPr id="3" name="TextBox 3"/>
          <p:cNvSpPr txBox="1"/>
          <p:nvPr/>
        </p:nvSpPr>
        <p:spPr>
          <a:xfrm>
            <a:off x="439892" y="977600"/>
            <a:ext cx="15372047" cy="1200150"/>
          </a:xfrm>
          <a:prstGeom prst="rect">
            <a:avLst/>
          </a:prstGeom>
        </p:spPr>
        <p:txBody>
          <a:bodyPr lIns="0" tIns="0" rIns="0" bIns="0" rtlCol="0" anchor="t">
            <a:spAutoFit/>
          </a:bodyPr>
          <a:lstStyle/>
          <a:p>
            <a:pPr algn="just">
              <a:lnSpc>
                <a:spcPts val="4799"/>
              </a:lnSpc>
            </a:pPr>
            <a:r>
              <a:rPr lang="en-US" sz="3999" b="1">
                <a:solidFill>
                  <a:srgbClr val="1C79BE"/>
                </a:solidFill>
                <a:latin typeface="BR Omny Bold"/>
                <a:ea typeface="BR Omny Bold"/>
                <a:cs typeface="BR Omny Bold"/>
                <a:sym typeface="BR Omny Bold"/>
              </a:rPr>
              <a:t>Challenges of applying qualitative field assessment (without using AI)  for evaluating adolescent’s Life Skills</a:t>
            </a:r>
          </a:p>
        </p:txBody>
      </p:sp>
      <p:sp>
        <p:nvSpPr>
          <p:cNvPr id="4" name="TextBox 4"/>
          <p:cNvSpPr txBox="1"/>
          <p:nvPr/>
        </p:nvSpPr>
        <p:spPr>
          <a:xfrm>
            <a:off x="502168" y="2520650"/>
            <a:ext cx="17283664" cy="2101852"/>
          </a:xfrm>
          <a:prstGeom prst="rect">
            <a:avLst/>
          </a:prstGeom>
        </p:spPr>
        <p:txBody>
          <a:bodyPr lIns="0" tIns="0" rIns="0" bIns="0" rtlCol="0" anchor="t">
            <a:spAutoFit/>
          </a:bodyPr>
          <a:lstStyle/>
          <a:p>
            <a:pPr marL="431783" lvl="1" indent="-215891" algn="just">
              <a:lnSpc>
                <a:spcPts val="2799"/>
              </a:lnSpc>
              <a:buFont typeface="Arial"/>
              <a:buChar char="•"/>
            </a:pPr>
            <a:r>
              <a:rPr lang="en-US" sz="1999">
                <a:solidFill>
                  <a:srgbClr val="000000"/>
                </a:solidFill>
                <a:latin typeface="BR Omny"/>
                <a:ea typeface="BR Omny"/>
                <a:cs typeface="BR Omny"/>
                <a:sym typeface="BR Omny"/>
              </a:rPr>
              <a:t>Conducting a qualitative assessment manually requires a </a:t>
            </a:r>
            <a:r>
              <a:rPr lang="en-US" sz="1999" b="1">
                <a:solidFill>
                  <a:srgbClr val="000000"/>
                </a:solidFill>
                <a:latin typeface="BR Omny Bold"/>
                <a:ea typeface="BR Omny Bold"/>
                <a:cs typeface="BR Omny Bold"/>
                <a:sym typeface="BR Omny Bold"/>
              </a:rPr>
              <a:t>significant amount of time</a:t>
            </a:r>
            <a:r>
              <a:rPr lang="en-US" sz="1999">
                <a:solidFill>
                  <a:srgbClr val="000000"/>
                </a:solidFill>
                <a:latin typeface="BR Omny"/>
                <a:ea typeface="BR Omny"/>
                <a:cs typeface="BR Omny"/>
                <a:sym typeface="BR Omny"/>
              </a:rPr>
              <a:t>, as the process is </a:t>
            </a:r>
            <a:r>
              <a:rPr lang="en-US" sz="1999" b="1">
                <a:solidFill>
                  <a:srgbClr val="000000"/>
                </a:solidFill>
                <a:latin typeface="BR Omny Bold"/>
                <a:ea typeface="BR Omny Bold"/>
                <a:cs typeface="BR Omny Bold"/>
                <a:sym typeface="BR Omny Bold"/>
              </a:rPr>
              <a:t>extensive</a:t>
            </a:r>
            <a:r>
              <a:rPr lang="en-US" sz="1999">
                <a:solidFill>
                  <a:srgbClr val="000000"/>
                </a:solidFill>
                <a:latin typeface="BR Omny"/>
                <a:ea typeface="BR Omny"/>
                <a:cs typeface="BR Omny"/>
                <a:sym typeface="BR Omny"/>
              </a:rPr>
              <a:t> and </a:t>
            </a:r>
            <a:r>
              <a:rPr lang="en-US" sz="1999" b="1">
                <a:solidFill>
                  <a:srgbClr val="000000"/>
                </a:solidFill>
                <a:latin typeface="BR Omny Bold"/>
                <a:ea typeface="BR Omny Bold"/>
                <a:cs typeface="BR Omny Bold"/>
                <a:sym typeface="BR Omny Bold"/>
              </a:rPr>
              <a:t>resource intensive</a:t>
            </a:r>
            <a:r>
              <a:rPr lang="en-US" sz="1999">
                <a:solidFill>
                  <a:srgbClr val="000000"/>
                </a:solidFill>
                <a:latin typeface="BR Omny"/>
                <a:ea typeface="BR Omny"/>
                <a:cs typeface="BR Omny"/>
                <a:sym typeface="BR Omny"/>
              </a:rPr>
              <a:t>. </a:t>
            </a:r>
          </a:p>
          <a:p>
            <a:pPr algn="l">
              <a:lnSpc>
                <a:spcPts val="2799"/>
              </a:lnSpc>
            </a:pPr>
            <a:endParaRPr lang="en-US" sz="1999">
              <a:solidFill>
                <a:srgbClr val="000000"/>
              </a:solidFill>
              <a:latin typeface="BR Omny"/>
              <a:ea typeface="BR Omny"/>
              <a:cs typeface="BR Omny"/>
              <a:sym typeface="BR Omny"/>
            </a:endParaRPr>
          </a:p>
          <a:p>
            <a:pPr marL="431783" lvl="1" indent="-215891" algn="just">
              <a:lnSpc>
                <a:spcPts val="2799"/>
              </a:lnSpc>
              <a:buFont typeface="Arial"/>
              <a:buChar char="•"/>
            </a:pPr>
            <a:r>
              <a:rPr lang="en-US" sz="1999">
                <a:solidFill>
                  <a:srgbClr val="000000"/>
                </a:solidFill>
                <a:latin typeface="BR Omny"/>
                <a:ea typeface="BR Omny"/>
                <a:cs typeface="BR Omny"/>
                <a:sym typeface="BR Omny"/>
              </a:rPr>
              <a:t>At times, the sheer </a:t>
            </a:r>
            <a:r>
              <a:rPr lang="en-US" sz="1999" b="1">
                <a:solidFill>
                  <a:srgbClr val="000000"/>
                </a:solidFill>
                <a:latin typeface="BR Omny Bold"/>
                <a:ea typeface="BR Omny Bold"/>
                <a:cs typeface="BR Omny Bold"/>
                <a:sym typeface="BR Omny Bold"/>
              </a:rPr>
              <a:t>volume of transcriptions</a:t>
            </a:r>
            <a:r>
              <a:rPr lang="en-US" sz="1999">
                <a:solidFill>
                  <a:srgbClr val="000000"/>
                </a:solidFill>
                <a:latin typeface="BR Omny"/>
                <a:ea typeface="BR Omny"/>
                <a:cs typeface="BR Omny"/>
                <a:sym typeface="BR Omny"/>
              </a:rPr>
              <a:t> and coding makes it </a:t>
            </a:r>
            <a:r>
              <a:rPr lang="en-US" sz="1999" b="1">
                <a:solidFill>
                  <a:srgbClr val="000000"/>
                </a:solidFill>
                <a:latin typeface="BR Omny Bold"/>
                <a:ea typeface="BR Omny Bold"/>
                <a:cs typeface="BR Omny Bold"/>
                <a:sym typeface="BR Omny Bold"/>
              </a:rPr>
              <a:t>challenging to clearly segregate themes</a:t>
            </a:r>
            <a:r>
              <a:rPr lang="en-US" sz="1999">
                <a:solidFill>
                  <a:srgbClr val="000000"/>
                </a:solidFill>
                <a:latin typeface="BR Omny"/>
                <a:ea typeface="BR Omny"/>
                <a:cs typeface="BR Omny"/>
                <a:sym typeface="BR Omny"/>
              </a:rPr>
              <a:t> from the ground up.</a:t>
            </a:r>
          </a:p>
          <a:p>
            <a:pPr algn="l">
              <a:lnSpc>
                <a:spcPts val="2799"/>
              </a:lnSpc>
            </a:pPr>
            <a:endParaRPr lang="en-US" sz="1999">
              <a:solidFill>
                <a:srgbClr val="000000"/>
              </a:solidFill>
              <a:latin typeface="BR Omny"/>
              <a:ea typeface="BR Omny"/>
              <a:cs typeface="BR Omny"/>
              <a:sym typeface="BR Omny"/>
            </a:endParaRPr>
          </a:p>
          <a:p>
            <a:pPr marL="431783" lvl="1" indent="-215891" algn="l">
              <a:lnSpc>
                <a:spcPts val="2799"/>
              </a:lnSpc>
              <a:buFont typeface="Arial"/>
              <a:buChar char="•"/>
            </a:pPr>
            <a:r>
              <a:rPr lang="en-US" sz="1999">
                <a:solidFill>
                  <a:srgbClr val="000000"/>
                </a:solidFill>
                <a:latin typeface="BR Omny"/>
                <a:ea typeface="BR Omny"/>
                <a:cs typeface="BR Omny"/>
                <a:sym typeface="BR Omny"/>
              </a:rPr>
              <a:t>Additionally, </a:t>
            </a:r>
            <a:r>
              <a:rPr lang="en-US" sz="1999" b="1">
                <a:solidFill>
                  <a:srgbClr val="000000"/>
                </a:solidFill>
                <a:latin typeface="BR Omny Bold"/>
                <a:ea typeface="BR Omny Bold"/>
                <a:cs typeface="BR Omny Bold"/>
                <a:sym typeface="BR Omny Bold"/>
              </a:rPr>
              <a:t>human intervention</a:t>
            </a:r>
            <a:r>
              <a:rPr lang="en-US" sz="1999">
                <a:solidFill>
                  <a:srgbClr val="000000"/>
                </a:solidFill>
                <a:latin typeface="BR Omny"/>
                <a:ea typeface="BR Omny"/>
                <a:cs typeface="BR Omny"/>
                <a:sym typeface="BR Omny"/>
              </a:rPr>
              <a:t> can </a:t>
            </a:r>
            <a:r>
              <a:rPr lang="en-US" sz="1999" b="1">
                <a:solidFill>
                  <a:srgbClr val="000000"/>
                </a:solidFill>
                <a:latin typeface="BR Omny Bold"/>
                <a:ea typeface="BR Omny Bold"/>
                <a:cs typeface="BR Omny Bold"/>
                <a:sym typeface="BR Omny Bold"/>
              </a:rPr>
              <a:t>introduce bias</a:t>
            </a:r>
            <a:r>
              <a:rPr lang="en-US" sz="1999">
                <a:solidFill>
                  <a:srgbClr val="000000"/>
                </a:solidFill>
                <a:latin typeface="BR Omny"/>
                <a:ea typeface="BR Omny"/>
                <a:cs typeface="BR Omny"/>
                <a:sym typeface="BR Omny"/>
              </a:rPr>
              <a:t> in perception, affecting the </a:t>
            </a:r>
            <a:r>
              <a:rPr lang="en-US" sz="1999" b="1">
                <a:solidFill>
                  <a:srgbClr val="000000"/>
                </a:solidFill>
                <a:latin typeface="BR Omny Bold"/>
                <a:ea typeface="BR Omny Bold"/>
                <a:cs typeface="BR Omny Bold"/>
                <a:sym typeface="BR Omny Bold"/>
              </a:rPr>
              <a:t>objectivity of the analysis</a:t>
            </a:r>
            <a:r>
              <a:rPr lang="en-US" sz="1999">
                <a:solidFill>
                  <a:srgbClr val="000000"/>
                </a:solidFill>
                <a:latin typeface="BR Omny"/>
                <a:ea typeface="BR Omny"/>
                <a:cs typeface="BR Omny"/>
                <a:sym typeface="BR Omny"/>
              </a:rPr>
              <a:t>.</a:t>
            </a:r>
          </a:p>
          <a:p>
            <a:pPr algn="just">
              <a:lnSpc>
                <a:spcPts val="2799"/>
              </a:lnSpc>
            </a:pPr>
            <a:endParaRPr lang="en-US" sz="1999">
              <a:solidFill>
                <a:srgbClr val="000000"/>
              </a:solidFill>
              <a:latin typeface="BR Omny"/>
              <a:ea typeface="BR Omny"/>
              <a:cs typeface="BR Omny"/>
              <a:sym typeface="BR Omny"/>
            </a:endParaRPr>
          </a:p>
        </p:txBody>
      </p:sp>
      <p:sp>
        <p:nvSpPr>
          <p:cNvPr id="5" name="Freeform 5"/>
          <p:cNvSpPr/>
          <p:nvPr/>
        </p:nvSpPr>
        <p:spPr>
          <a:xfrm rot="8689298">
            <a:off x="16626700" y="8098508"/>
            <a:ext cx="3322599" cy="3881728"/>
          </a:xfrm>
          <a:custGeom>
            <a:avLst/>
            <a:gdLst/>
            <a:ahLst/>
            <a:cxnLst/>
            <a:rect l="l" t="t" r="r" b="b"/>
            <a:pathLst>
              <a:path w="3322599" h="3881728">
                <a:moveTo>
                  <a:pt x="0" y="0"/>
                </a:moveTo>
                <a:lnTo>
                  <a:pt x="3322600" y="0"/>
                </a:lnTo>
                <a:lnTo>
                  <a:pt x="3322600" y="3881728"/>
                </a:lnTo>
                <a:lnTo>
                  <a:pt x="0" y="3881728"/>
                </a:lnTo>
                <a:lnTo>
                  <a:pt x="0" y="0"/>
                </a:lnTo>
                <a:close/>
              </a:path>
            </a:pathLst>
          </a:custGeom>
          <a:blipFill>
            <a:blip r:embed="rId2"/>
            <a:stretch>
              <a:fillRect l="-9406" r="-16831"/>
            </a:stretch>
          </a:blipFill>
        </p:spPr>
        <p:txBody>
          <a:bodyPr/>
          <a:lstStyle/>
          <a:p>
            <a:endParaRPr lang="en-IN"/>
          </a:p>
        </p:txBody>
      </p:sp>
      <p:sp>
        <p:nvSpPr>
          <p:cNvPr id="6" name="TextBox 6"/>
          <p:cNvSpPr txBox="1"/>
          <p:nvPr/>
        </p:nvSpPr>
        <p:spPr>
          <a:xfrm>
            <a:off x="502168" y="4832918"/>
            <a:ext cx="11914841" cy="600075"/>
          </a:xfrm>
          <a:prstGeom prst="rect">
            <a:avLst/>
          </a:prstGeom>
        </p:spPr>
        <p:txBody>
          <a:bodyPr lIns="0" tIns="0" rIns="0" bIns="0" rtlCol="0" anchor="t">
            <a:spAutoFit/>
          </a:bodyPr>
          <a:lstStyle/>
          <a:p>
            <a:pPr algn="just">
              <a:lnSpc>
                <a:spcPts val="4799"/>
              </a:lnSpc>
            </a:pPr>
            <a:r>
              <a:rPr lang="en-US" sz="3999" b="1">
                <a:solidFill>
                  <a:srgbClr val="1C79BE"/>
                </a:solidFill>
                <a:latin typeface="BR Omny Bold"/>
                <a:ea typeface="BR Omny Bold"/>
                <a:cs typeface="BR Omny Bold"/>
                <a:sym typeface="BR Omny Bold"/>
              </a:rPr>
              <a:t>How AI applications are helpful in the process</a:t>
            </a:r>
          </a:p>
        </p:txBody>
      </p:sp>
      <p:sp>
        <p:nvSpPr>
          <p:cNvPr id="7" name="TextBox 7"/>
          <p:cNvSpPr txBox="1"/>
          <p:nvPr/>
        </p:nvSpPr>
        <p:spPr>
          <a:xfrm>
            <a:off x="385644" y="6073468"/>
            <a:ext cx="17400188" cy="2806702"/>
          </a:xfrm>
          <a:prstGeom prst="rect">
            <a:avLst/>
          </a:prstGeom>
        </p:spPr>
        <p:txBody>
          <a:bodyPr lIns="0" tIns="0" rIns="0" bIns="0" rtlCol="0" anchor="t">
            <a:spAutoFit/>
          </a:bodyPr>
          <a:lstStyle/>
          <a:p>
            <a:pPr marL="431783" lvl="1" indent="-215891" algn="just">
              <a:lnSpc>
                <a:spcPts val="2799"/>
              </a:lnSpc>
              <a:buFont typeface="Arial"/>
              <a:buChar char="•"/>
            </a:pPr>
            <a:r>
              <a:rPr lang="en-US" sz="1999">
                <a:solidFill>
                  <a:srgbClr val="000000"/>
                </a:solidFill>
                <a:latin typeface="BR Omny"/>
                <a:ea typeface="BR Omny"/>
                <a:cs typeface="BR Omny"/>
                <a:sym typeface="BR Omny"/>
              </a:rPr>
              <a:t>It </a:t>
            </a:r>
            <a:r>
              <a:rPr lang="en-US" sz="1999" b="1">
                <a:solidFill>
                  <a:srgbClr val="000000"/>
                </a:solidFill>
                <a:latin typeface="BR Omny Bold"/>
                <a:ea typeface="BR Omny Bold"/>
                <a:cs typeface="BR Omny Bold"/>
                <a:sym typeface="BR Omny Bold"/>
              </a:rPr>
              <a:t>helps reduces the step of transcribing </a:t>
            </a:r>
            <a:r>
              <a:rPr lang="en-US" sz="1999">
                <a:solidFill>
                  <a:srgbClr val="000000"/>
                </a:solidFill>
                <a:latin typeface="BR Omny"/>
                <a:ea typeface="BR Omny"/>
                <a:cs typeface="BR Omny"/>
                <a:sym typeface="BR Omny"/>
              </a:rPr>
              <a:t>the field level information manually captured through the audio recording </a:t>
            </a:r>
          </a:p>
          <a:p>
            <a:pPr algn="just">
              <a:lnSpc>
                <a:spcPts val="2799"/>
              </a:lnSpc>
            </a:pPr>
            <a:endParaRPr lang="en-US" sz="1999">
              <a:solidFill>
                <a:srgbClr val="000000"/>
              </a:solidFill>
              <a:latin typeface="BR Omny"/>
              <a:ea typeface="BR Omny"/>
              <a:cs typeface="BR Omny"/>
              <a:sym typeface="BR Omny"/>
            </a:endParaRPr>
          </a:p>
          <a:p>
            <a:pPr marL="431783" lvl="1" indent="-215891" algn="just">
              <a:lnSpc>
                <a:spcPts val="2799"/>
              </a:lnSpc>
              <a:buFont typeface="Arial"/>
              <a:buChar char="•"/>
            </a:pPr>
            <a:r>
              <a:rPr lang="en-US" sz="1999">
                <a:solidFill>
                  <a:srgbClr val="000000"/>
                </a:solidFill>
                <a:latin typeface="BR Omny"/>
                <a:ea typeface="BR Omny"/>
                <a:cs typeface="BR Omny"/>
                <a:sym typeface="BR Omny"/>
              </a:rPr>
              <a:t>It </a:t>
            </a:r>
            <a:r>
              <a:rPr lang="en-US" sz="1999" b="1">
                <a:solidFill>
                  <a:srgbClr val="000000"/>
                </a:solidFill>
                <a:latin typeface="BR Omny Bold"/>
                <a:ea typeface="BR Omny Bold"/>
                <a:cs typeface="BR Omny Bold"/>
                <a:sym typeface="BR Omny Bold"/>
              </a:rPr>
              <a:t>helps to prepare and segregate the transcribed data into theme wise scripts</a:t>
            </a:r>
            <a:r>
              <a:rPr lang="en-US" sz="1999">
                <a:solidFill>
                  <a:srgbClr val="000000"/>
                </a:solidFill>
                <a:latin typeface="BR Omny"/>
                <a:ea typeface="BR Omny"/>
                <a:cs typeface="BR Omny"/>
                <a:sym typeface="BR Omny"/>
              </a:rPr>
              <a:t>. It help reduce the step of preliminary coding and sub coding of the transcription manually. However, in-depth coding and sub-coding involves manual involvement</a:t>
            </a:r>
          </a:p>
          <a:p>
            <a:pPr algn="just">
              <a:lnSpc>
                <a:spcPts val="2799"/>
              </a:lnSpc>
            </a:pPr>
            <a:endParaRPr lang="en-US" sz="1999">
              <a:solidFill>
                <a:srgbClr val="000000"/>
              </a:solidFill>
              <a:latin typeface="BR Omny"/>
              <a:ea typeface="BR Omny"/>
              <a:cs typeface="BR Omny"/>
              <a:sym typeface="BR Omny"/>
            </a:endParaRPr>
          </a:p>
          <a:p>
            <a:pPr marL="431783" lvl="1" indent="-215891" algn="just">
              <a:lnSpc>
                <a:spcPts val="2799"/>
              </a:lnSpc>
              <a:buFont typeface="Arial"/>
              <a:buChar char="•"/>
            </a:pPr>
            <a:r>
              <a:rPr lang="en-US" sz="1999">
                <a:solidFill>
                  <a:srgbClr val="000000"/>
                </a:solidFill>
                <a:latin typeface="BR Omny"/>
                <a:ea typeface="BR Omny"/>
                <a:cs typeface="BR Omny"/>
                <a:sym typeface="BR Omny"/>
              </a:rPr>
              <a:t>AI also </a:t>
            </a:r>
            <a:r>
              <a:rPr lang="en-US" sz="1999" b="1">
                <a:solidFill>
                  <a:srgbClr val="000000"/>
                </a:solidFill>
                <a:latin typeface="BR Omny Bold"/>
                <a:ea typeface="BR Omny Bold"/>
                <a:cs typeface="BR Omny Bold"/>
                <a:sym typeface="BR Omny Bold"/>
              </a:rPr>
              <a:t>help reduce the time of preparing the tenacious report</a:t>
            </a:r>
            <a:r>
              <a:rPr lang="en-US" sz="1999">
                <a:solidFill>
                  <a:srgbClr val="000000"/>
                </a:solidFill>
                <a:latin typeface="BR Omny"/>
                <a:ea typeface="BR Omny"/>
                <a:cs typeface="BR Omny"/>
                <a:sym typeface="BR Omny"/>
              </a:rPr>
              <a:t>. With precise and appropriate prompt, the AI helps to generate infographic slides aligning with the reporting need.</a:t>
            </a:r>
          </a:p>
          <a:p>
            <a:pPr algn="just">
              <a:lnSpc>
                <a:spcPts val="2799"/>
              </a:lnSpc>
            </a:pPr>
            <a:endParaRPr lang="en-US" sz="1999">
              <a:solidFill>
                <a:srgbClr val="000000"/>
              </a:solidFill>
              <a:latin typeface="BR Omny"/>
              <a:ea typeface="BR Omny"/>
              <a:cs typeface="BR Omny"/>
              <a:sym typeface="BR Omny"/>
            </a:endParaRPr>
          </a:p>
        </p:txBody>
      </p:sp>
      <p:sp>
        <p:nvSpPr>
          <p:cNvPr id="8" name="Freeform 8"/>
          <p:cNvSpPr/>
          <p:nvPr/>
        </p:nvSpPr>
        <p:spPr>
          <a:xfrm>
            <a:off x="16496087" y="185452"/>
            <a:ext cx="1526426" cy="1392223"/>
          </a:xfrm>
          <a:custGeom>
            <a:avLst/>
            <a:gdLst/>
            <a:ahLst/>
            <a:cxnLst/>
            <a:rect l="l" t="t" r="r" b="b"/>
            <a:pathLst>
              <a:path w="1526426" h="1392223">
                <a:moveTo>
                  <a:pt x="0" y="0"/>
                </a:moveTo>
                <a:lnTo>
                  <a:pt x="1526426" y="0"/>
                </a:lnTo>
                <a:lnTo>
                  <a:pt x="1526426" y="1392223"/>
                </a:lnTo>
                <a:lnTo>
                  <a:pt x="0" y="1392223"/>
                </a:lnTo>
                <a:lnTo>
                  <a:pt x="0" y="0"/>
                </a:lnTo>
                <a:close/>
              </a:path>
            </a:pathLst>
          </a:custGeom>
          <a:blipFill>
            <a:blip r:embed="rId3"/>
            <a:stretch>
              <a:fillRect l="-26568" r="-21737"/>
            </a:stretch>
          </a:blipFill>
        </p:spPr>
        <p:txBody>
          <a:bodyPr/>
          <a:lstStyle/>
          <a:p>
            <a:endParaRPr lang="en-I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8689298">
            <a:off x="16453950" y="7979602"/>
            <a:ext cx="3322599" cy="3881728"/>
          </a:xfrm>
          <a:custGeom>
            <a:avLst/>
            <a:gdLst/>
            <a:ahLst/>
            <a:cxnLst/>
            <a:rect l="l" t="t" r="r" b="b"/>
            <a:pathLst>
              <a:path w="3322599" h="3881728">
                <a:moveTo>
                  <a:pt x="0" y="0"/>
                </a:moveTo>
                <a:lnTo>
                  <a:pt x="3322599" y="0"/>
                </a:lnTo>
                <a:lnTo>
                  <a:pt x="3322599" y="3881728"/>
                </a:lnTo>
                <a:lnTo>
                  <a:pt x="0" y="3881728"/>
                </a:lnTo>
                <a:lnTo>
                  <a:pt x="0" y="0"/>
                </a:lnTo>
                <a:close/>
              </a:path>
            </a:pathLst>
          </a:custGeom>
          <a:blipFill>
            <a:blip r:embed="rId2"/>
            <a:stretch>
              <a:fillRect l="-9406" r="-16831"/>
            </a:stretch>
          </a:blipFill>
        </p:spPr>
        <p:txBody>
          <a:bodyPr/>
          <a:lstStyle/>
          <a:p>
            <a:endParaRPr lang="en-IN"/>
          </a:p>
        </p:txBody>
      </p:sp>
      <p:sp>
        <p:nvSpPr>
          <p:cNvPr id="3" name="Freeform 3"/>
          <p:cNvSpPr/>
          <p:nvPr/>
        </p:nvSpPr>
        <p:spPr>
          <a:xfrm>
            <a:off x="1" y="0"/>
            <a:ext cx="18288000" cy="10287000"/>
          </a:xfrm>
          <a:custGeom>
            <a:avLst/>
            <a:gdLst/>
            <a:ahLst/>
            <a:cxnLst/>
            <a:rect l="l" t="t" r="r" b="b"/>
            <a:pathLst>
              <a:path w="16267873" h="10287000">
                <a:moveTo>
                  <a:pt x="0" y="0"/>
                </a:moveTo>
                <a:lnTo>
                  <a:pt x="16267873" y="0"/>
                </a:lnTo>
                <a:lnTo>
                  <a:pt x="16267873" y="10287000"/>
                </a:lnTo>
                <a:lnTo>
                  <a:pt x="0" y="10287000"/>
                </a:lnTo>
                <a:lnTo>
                  <a:pt x="0" y="0"/>
                </a:lnTo>
                <a:close/>
              </a:path>
            </a:pathLst>
          </a:custGeom>
          <a:blipFill>
            <a:blip r:embed="rId3"/>
            <a:stretch>
              <a:fillRect t="-2481" b="-2879"/>
            </a:stretch>
          </a:blipFill>
        </p:spPr>
        <p:txBody>
          <a:bodyPr/>
          <a:lstStyle/>
          <a:p>
            <a:endParaRPr lang="en-I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8689298">
            <a:off x="15598000" y="7877242"/>
            <a:ext cx="3322599" cy="3881728"/>
          </a:xfrm>
          <a:custGeom>
            <a:avLst/>
            <a:gdLst/>
            <a:ahLst/>
            <a:cxnLst/>
            <a:rect l="l" t="t" r="r" b="b"/>
            <a:pathLst>
              <a:path w="3322599" h="3881728">
                <a:moveTo>
                  <a:pt x="0" y="0"/>
                </a:moveTo>
                <a:lnTo>
                  <a:pt x="3322600" y="0"/>
                </a:lnTo>
                <a:lnTo>
                  <a:pt x="3322600" y="3881729"/>
                </a:lnTo>
                <a:lnTo>
                  <a:pt x="0" y="3881729"/>
                </a:lnTo>
                <a:lnTo>
                  <a:pt x="0" y="0"/>
                </a:lnTo>
                <a:close/>
              </a:path>
            </a:pathLst>
          </a:custGeom>
          <a:blipFill>
            <a:blip r:embed="rId2"/>
            <a:stretch>
              <a:fillRect l="-9406" r="-16831"/>
            </a:stretch>
          </a:blipFill>
        </p:spPr>
        <p:txBody>
          <a:bodyPr/>
          <a:lstStyle/>
          <a:p>
            <a:endParaRPr lang="en-IN"/>
          </a:p>
        </p:txBody>
      </p:sp>
      <p:sp>
        <p:nvSpPr>
          <p:cNvPr id="3" name="Freeform 3"/>
          <p:cNvSpPr/>
          <p:nvPr/>
        </p:nvSpPr>
        <p:spPr>
          <a:xfrm>
            <a:off x="1" y="0"/>
            <a:ext cx="18288000" cy="10287000"/>
          </a:xfrm>
          <a:custGeom>
            <a:avLst/>
            <a:gdLst/>
            <a:ahLst/>
            <a:cxnLst/>
            <a:rect l="l" t="t" r="r" b="b"/>
            <a:pathLst>
              <a:path w="16680031" h="10287000">
                <a:moveTo>
                  <a:pt x="0" y="0"/>
                </a:moveTo>
                <a:lnTo>
                  <a:pt x="16680031" y="0"/>
                </a:lnTo>
                <a:lnTo>
                  <a:pt x="16680031" y="10287000"/>
                </a:lnTo>
                <a:lnTo>
                  <a:pt x="0" y="10287000"/>
                </a:lnTo>
                <a:lnTo>
                  <a:pt x="0" y="0"/>
                </a:lnTo>
                <a:close/>
              </a:path>
            </a:pathLst>
          </a:custGeom>
          <a:blipFill>
            <a:blip r:embed="rId3"/>
            <a:stretch>
              <a:fillRect t="-573" b="-7456"/>
            </a:stretch>
          </a:blipFill>
        </p:spPr>
        <p:txBody>
          <a:bodyPr/>
          <a:lstStyle/>
          <a:p>
            <a:endParaRPr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7934440" y="-953104"/>
            <a:ext cx="11182203" cy="11627885"/>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IN"/>
          </a:p>
        </p:txBody>
      </p:sp>
      <p:sp>
        <p:nvSpPr>
          <p:cNvPr id="3" name="TextBox 3"/>
          <p:cNvSpPr txBox="1"/>
          <p:nvPr/>
        </p:nvSpPr>
        <p:spPr>
          <a:xfrm>
            <a:off x="535943" y="2606227"/>
            <a:ext cx="6932651" cy="3854873"/>
          </a:xfrm>
          <a:prstGeom prst="rect">
            <a:avLst/>
          </a:prstGeom>
        </p:spPr>
        <p:txBody>
          <a:bodyPr lIns="0" tIns="0" rIns="0" bIns="0" rtlCol="0" anchor="t">
            <a:spAutoFit/>
          </a:bodyPr>
          <a:lstStyle/>
          <a:p>
            <a:pPr algn="l">
              <a:lnSpc>
                <a:spcPts val="6119"/>
              </a:lnSpc>
            </a:pPr>
            <a:r>
              <a:rPr lang="en-US" sz="5099" b="1">
                <a:solidFill>
                  <a:srgbClr val="FEFEFE"/>
                </a:solidFill>
                <a:latin typeface="BR Omny Bold"/>
                <a:ea typeface="BR Omny Bold"/>
                <a:cs typeface="BR Omny Bold"/>
                <a:sym typeface="BR Omny Bold"/>
              </a:rPr>
              <a:t>Demo of integrating AI tools into qualitative field assessments for life skills</a:t>
            </a:r>
          </a:p>
        </p:txBody>
      </p:sp>
      <p:sp>
        <p:nvSpPr>
          <p:cNvPr id="4" name="Freeform 4"/>
          <p:cNvSpPr/>
          <p:nvPr/>
        </p:nvSpPr>
        <p:spPr>
          <a:xfrm>
            <a:off x="535943" y="525901"/>
            <a:ext cx="1849065" cy="1686495"/>
          </a:xfrm>
          <a:custGeom>
            <a:avLst/>
            <a:gdLst/>
            <a:ahLst/>
            <a:cxnLst/>
            <a:rect l="l" t="t" r="r" b="b"/>
            <a:pathLst>
              <a:path w="1849065" h="1686495">
                <a:moveTo>
                  <a:pt x="0" y="0"/>
                </a:moveTo>
                <a:lnTo>
                  <a:pt x="1849065" y="0"/>
                </a:lnTo>
                <a:lnTo>
                  <a:pt x="1849065" y="1686495"/>
                </a:lnTo>
                <a:lnTo>
                  <a:pt x="0" y="1686495"/>
                </a:lnTo>
                <a:lnTo>
                  <a:pt x="0" y="0"/>
                </a:lnTo>
                <a:close/>
              </a:path>
            </a:pathLst>
          </a:custGeom>
          <a:blipFill>
            <a:blip r:embed="rId3"/>
            <a:stretch>
              <a:fillRect l="-26568" r="-21737"/>
            </a:stretch>
          </a:blipFill>
        </p:spPr>
        <p:txBody>
          <a:bodyPr/>
          <a:lstStyle/>
          <a:p>
            <a:endParaRPr lang="en-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8689298">
            <a:off x="15598000" y="7877242"/>
            <a:ext cx="3322599" cy="3881728"/>
          </a:xfrm>
          <a:custGeom>
            <a:avLst/>
            <a:gdLst/>
            <a:ahLst/>
            <a:cxnLst/>
            <a:rect l="l" t="t" r="r" b="b"/>
            <a:pathLst>
              <a:path w="3322599" h="3881728">
                <a:moveTo>
                  <a:pt x="0" y="0"/>
                </a:moveTo>
                <a:lnTo>
                  <a:pt x="3322600" y="0"/>
                </a:lnTo>
                <a:lnTo>
                  <a:pt x="3322600" y="3881729"/>
                </a:lnTo>
                <a:lnTo>
                  <a:pt x="0" y="3881729"/>
                </a:lnTo>
                <a:lnTo>
                  <a:pt x="0" y="0"/>
                </a:lnTo>
                <a:close/>
              </a:path>
            </a:pathLst>
          </a:custGeom>
          <a:blipFill>
            <a:blip r:embed="rId4"/>
            <a:stretch>
              <a:fillRect l="-9406" r="-16831"/>
            </a:stretch>
          </a:blipFill>
        </p:spPr>
        <p:txBody>
          <a:bodyPr/>
          <a:lstStyle/>
          <a:p>
            <a:endParaRPr lang="en-IN"/>
          </a:p>
        </p:txBody>
      </p:sp>
      <p:pic>
        <p:nvPicPr>
          <p:cNvPr id="3" name="Picture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4500" y="0"/>
            <a:ext cx="18279000" cy="10287000"/>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a:off x="2684872" y="686252"/>
            <a:ext cx="5546295" cy="8718117"/>
          </a:xfrm>
          <a:custGeom>
            <a:avLst/>
            <a:gdLst/>
            <a:ahLst/>
            <a:cxnLst/>
            <a:rect l="l" t="t" r="r" b="b"/>
            <a:pathLst>
              <a:path w="5546295" h="8718117">
                <a:moveTo>
                  <a:pt x="0" y="0"/>
                </a:moveTo>
                <a:lnTo>
                  <a:pt x="5546295" y="0"/>
                </a:lnTo>
                <a:lnTo>
                  <a:pt x="5546295" y="8718117"/>
                </a:lnTo>
                <a:lnTo>
                  <a:pt x="0" y="8718117"/>
                </a:lnTo>
                <a:lnTo>
                  <a:pt x="0" y="0"/>
                </a:lnTo>
                <a:close/>
              </a:path>
            </a:pathLst>
          </a:custGeom>
          <a:blipFill>
            <a:blip r:embed="rId2"/>
            <a:stretch>
              <a:fillRect l="-4389" t="-215" r="-563"/>
            </a:stretch>
          </a:blipFill>
          <a:ln cap="sq">
            <a:noFill/>
            <a:prstDash val="solid"/>
            <a:miter/>
          </a:ln>
        </p:spPr>
        <p:txBody>
          <a:bodyPr/>
          <a:lstStyle/>
          <a:p>
            <a:endParaRPr lang="en-IN"/>
          </a:p>
        </p:txBody>
      </p:sp>
      <p:sp>
        <p:nvSpPr>
          <p:cNvPr id="3" name="Freeform 3"/>
          <p:cNvSpPr/>
          <p:nvPr/>
        </p:nvSpPr>
        <p:spPr>
          <a:xfrm rot="-1377480">
            <a:off x="16239577" y="8116111"/>
            <a:ext cx="2646175" cy="2906691"/>
          </a:xfrm>
          <a:custGeom>
            <a:avLst/>
            <a:gdLst/>
            <a:ahLst/>
            <a:cxnLst/>
            <a:rect l="l" t="t" r="r" b="b"/>
            <a:pathLst>
              <a:path w="2646175" h="2906691">
                <a:moveTo>
                  <a:pt x="0" y="0"/>
                </a:moveTo>
                <a:lnTo>
                  <a:pt x="2646176" y="0"/>
                </a:lnTo>
                <a:lnTo>
                  <a:pt x="2646176" y="2906690"/>
                </a:lnTo>
                <a:lnTo>
                  <a:pt x="0" y="2906690"/>
                </a:lnTo>
                <a:lnTo>
                  <a:pt x="0" y="0"/>
                </a:lnTo>
                <a:close/>
              </a:path>
            </a:pathLst>
          </a:custGeom>
          <a:blipFill>
            <a:blip r:embed="rId3"/>
            <a:stretch>
              <a:fillRect l="-6393" t="-962" r="-13441"/>
            </a:stretch>
          </a:blipFill>
        </p:spPr>
        <p:txBody>
          <a:bodyPr/>
          <a:lstStyle/>
          <a:p>
            <a:endParaRPr lang="en-IN"/>
          </a:p>
        </p:txBody>
      </p:sp>
      <p:sp>
        <p:nvSpPr>
          <p:cNvPr id="4" name="Freeform 4"/>
          <p:cNvSpPr/>
          <p:nvPr/>
        </p:nvSpPr>
        <p:spPr>
          <a:xfrm rot="8997190">
            <a:off x="-427431" y="-671641"/>
            <a:ext cx="1580770" cy="1736397"/>
          </a:xfrm>
          <a:custGeom>
            <a:avLst/>
            <a:gdLst/>
            <a:ahLst/>
            <a:cxnLst/>
            <a:rect l="l" t="t" r="r" b="b"/>
            <a:pathLst>
              <a:path w="1580770" h="1736397">
                <a:moveTo>
                  <a:pt x="0" y="0"/>
                </a:moveTo>
                <a:lnTo>
                  <a:pt x="1580770" y="0"/>
                </a:lnTo>
                <a:lnTo>
                  <a:pt x="1580770" y="1736396"/>
                </a:lnTo>
                <a:lnTo>
                  <a:pt x="0" y="1736396"/>
                </a:lnTo>
                <a:lnTo>
                  <a:pt x="0" y="0"/>
                </a:lnTo>
                <a:close/>
              </a:path>
            </a:pathLst>
          </a:custGeom>
          <a:blipFill>
            <a:blip r:embed="rId3"/>
            <a:stretch>
              <a:fillRect l="-6393" t="-962" r="-13441"/>
            </a:stretch>
          </a:blipFill>
        </p:spPr>
        <p:txBody>
          <a:bodyPr/>
          <a:lstStyle/>
          <a:p>
            <a:endParaRPr lang="en-IN"/>
          </a:p>
        </p:txBody>
      </p:sp>
      <p:sp>
        <p:nvSpPr>
          <p:cNvPr id="5" name="Freeform 5"/>
          <p:cNvSpPr/>
          <p:nvPr/>
        </p:nvSpPr>
        <p:spPr>
          <a:xfrm>
            <a:off x="16163422" y="185452"/>
            <a:ext cx="1849065" cy="1686495"/>
          </a:xfrm>
          <a:custGeom>
            <a:avLst/>
            <a:gdLst/>
            <a:ahLst/>
            <a:cxnLst/>
            <a:rect l="l" t="t" r="r" b="b"/>
            <a:pathLst>
              <a:path w="1849065" h="1686495">
                <a:moveTo>
                  <a:pt x="0" y="0"/>
                </a:moveTo>
                <a:lnTo>
                  <a:pt x="1849065" y="0"/>
                </a:lnTo>
                <a:lnTo>
                  <a:pt x="1849065" y="1686496"/>
                </a:lnTo>
                <a:lnTo>
                  <a:pt x="0" y="1686496"/>
                </a:lnTo>
                <a:lnTo>
                  <a:pt x="0" y="0"/>
                </a:lnTo>
                <a:close/>
              </a:path>
            </a:pathLst>
          </a:custGeom>
          <a:blipFill>
            <a:blip r:embed="rId4"/>
            <a:stretch>
              <a:fillRect l="-26568" r="-21737"/>
            </a:stretch>
          </a:blipFill>
        </p:spPr>
        <p:txBody>
          <a:bodyPr/>
          <a:lstStyle/>
          <a:p>
            <a:endParaRPr lang="en-IN"/>
          </a:p>
        </p:txBody>
      </p:sp>
      <p:sp>
        <p:nvSpPr>
          <p:cNvPr id="6" name="Freeform 6"/>
          <p:cNvSpPr/>
          <p:nvPr/>
        </p:nvSpPr>
        <p:spPr>
          <a:xfrm>
            <a:off x="8589317" y="686252"/>
            <a:ext cx="5808446" cy="8718117"/>
          </a:xfrm>
          <a:custGeom>
            <a:avLst/>
            <a:gdLst/>
            <a:ahLst/>
            <a:cxnLst/>
            <a:rect l="l" t="t" r="r" b="b"/>
            <a:pathLst>
              <a:path w="5808446" h="8718117">
                <a:moveTo>
                  <a:pt x="0" y="0"/>
                </a:moveTo>
                <a:lnTo>
                  <a:pt x="5808445" y="0"/>
                </a:lnTo>
                <a:lnTo>
                  <a:pt x="5808445" y="8718117"/>
                </a:lnTo>
                <a:lnTo>
                  <a:pt x="0" y="8718117"/>
                </a:lnTo>
                <a:lnTo>
                  <a:pt x="0" y="0"/>
                </a:lnTo>
                <a:close/>
              </a:path>
            </a:pathLst>
          </a:custGeom>
          <a:blipFill>
            <a:blip r:embed="rId5"/>
            <a:stretch>
              <a:fillRect/>
            </a:stretch>
          </a:blipFill>
        </p:spPr>
        <p:txBody>
          <a:bodyPr/>
          <a:lstStyle/>
          <a:p>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377480">
            <a:off x="16239577" y="8116111"/>
            <a:ext cx="2646175" cy="2906691"/>
          </a:xfrm>
          <a:custGeom>
            <a:avLst/>
            <a:gdLst/>
            <a:ahLst/>
            <a:cxnLst/>
            <a:rect l="l" t="t" r="r" b="b"/>
            <a:pathLst>
              <a:path w="2646175" h="2906691">
                <a:moveTo>
                  <a:pt x="0" y="0"/>
                </a:moveTo>
                <a:lnTo>
                  <a:pt x="2646176" y="0"/>
                </a:lnTo>
                <a:lnTo>
                  <a:pt x="2646176" y="2906690"/>
                </a:lnTo>
                <a:lnTo>
                  <a:pt x="0" y="2906690"/>
                </a:lnTo>
                <a:lnTo>
                  <a:pt x="0" y="0"/>
                </a:lnTo>
                <a:close/>
              </a:path>
            </a:pathLst>
          </a:custGeom>
          <a:blipFill>
            <a:blip r:embed="rId2"/>
            <a:stretch>
              <a:fillRect l="-6393" t="-962" r="-13441"/>
            </a:stretch>
          </a:blipFill>
        </p:spPr>
        <p:txBody>
          <a:bodyPr/>
          <a:lstStyle/>
          <a:p>
            <a:endParaRPr lang="en-IN"/>
          </a:p>
        </p:txBody>
      </p:sp>
      <p:sp>
        <p:nvSpPr>
          <p:cNvPr id="3" name="Freeform 3"/>
          <p:cNvSpPr/>
          <p:nvPr/>
        </p:nvSpPr>
        <p:spPr>
          <a:xfrm rot="8997190">
            <a:off x="-427431" y="-671641"/>
            <a:ext cx="1580770" cy="1736397"/>
          </a:xfrm>
          <a:custGeom>
            <a:avLst/>
            <a:gdLst/>
            <a:ahLst/>
            <a:cxnLst/>
            <a:rect l="l" t="t" r="r" b="b"/>
            <a:pathLst>
              <a:path w="1580770" h="1736397">
                <a:moveTo>
                  <a:pt x="0" y="0"/>
                </a:moveTo>
                <a:lnTo>
                  <a:pt x="1580770" y="0"/>
                </a:lnTo>
                <a:lnTo>
                  <a:pt x="1580770" y="1736396"/>
                </a:lnTo>
                <a:lnTo>
                  <a:pt x="0" y="1736396"/>
                </a:lnTo>
                <a:lnTo>
                  <a:pt x="0" y="0"/>
                </a:lnTo>
                <a:close/>
              </a:path>
            </a:pathLst>
          </a:custGeom>
          <a:blipFill>
            <a:blip r:embed="rId2"/>
            <a:stretch>
              <a:fillRect l="-6393" t="-962" r="-13441"/>
            </a:stretch>
          </a:blipFill>
        </p:spPr>
        <p:txBody>
          <a:bodyPr/>
          <a:lstStyle/>
          <a:p>
            <a:endParaRPr lang="en-IN"/>
          </a:p>
        </p:txBody>
      </p:sp>
      <p:sp>
        <p:nvSpPr>
          <p:cNvPr id="4" name="Freeform 4"/>
          <p:cNvSpPr/>
          <p:nvPr/>
        </p:nvSpPr>
        <p:spPr>
          <a:xfrm>
            <a:off x="3004638" y="472391"/>
            <a:ext cx="5853612" cy="8785909"/>
          </a:xfrm>
          <a:custGeom>
            <a:avLst/>
            <a:gdLst/>
            <a:ahLst/>
            <a:cxnLst/>
            <a:rect l="l" t="t" r="r" b="b"/>
            <a:pathLst>
              <a:path w="5853612" h="8785909">
                <a:moveTo>
                  <a:pt x="0" y="0"/>
                </a:moveTo>
                <a:lnTo>
                  <a:pt x="5853612" y="0"/>
                </a:lnTo>
                <a:lnTo>
                  <a:pt x="5853612" y="8785909"/>
                </a:lnTo>
                <a:lnTo>
                  <a:pt x="0" y="8785909"/>
                </a:lnTo>
                <a:lnTo>
                  <a:pt x="0" y="0"/>
                </a:lnTo>
                <a:close/>
              </a:path>
            </a:pathLst>
          </a:custGeom>
          <a:blipFill>
            <a:blip r:embed="rId3"/>
            <a:stretch>
              <a:fillRect/>
            </a:stretch>
          </a:blipFill>
        </p:spPr>
        <p:txBody>
          <a:bodyPr/>
          <a:lstStyle/>
          <a:p>
            <a:endParaRPr lang="en-IN"/>
          </a:p>
        </p:txBody>
      </p:sp>
      <p:sp>
        <p:nvSpPr>
          <p:cNvPr id="5" name="Freeform 5"/>
          <p:cNvSpPr/>
          <p:nvPr/>
        </p:nvSpPr>
        <p:spPr>
          <a:xfrm>
            <a:off x="9391650" y="472391"/>
            <a:ext cx="5853612" cy="8785909"/>
          </a:xfrm>
          <a:custGeom>
            <a:avLst/>
            <a:gdLst/>
            <a:ahLst/>
            <a:cxnLst/>
            <a:rect l="l" t="t" r="r" b="b"/>
            <a:pathLst>
              <a:path w="5853612" h="8785909">
                <a:moveTo>
                  <a:pt x="0" y="0"/>
                </a:moveTo>
                <a:lnTo>
                  <a:pt x="5853612" y="0"/>
                </a:lnTo>
                <a:lnTo>
                  <a:pt x="5853612" y="8785909"/>
                </a:lnTo>
                <a:lnTo>
                  <a:pt x="0" y="8785909"/>
                </a:lnTo>
                <a:lnTo>
                  <a:pt x="0" y="0"/>
                </a:lnTo>
                <a:close/>
              </a:path>
            </a:pathLst>
          </a:custGeom>
          <a:blipFill>
            <a:blip r:embed="rId4"/>
            <a:stretch>
              <a:fillRect/>
            </a:stretch>
          </a:blipFill>
        </p:spPr>
        <p:txBody>
          <a:bodyPr/>
          <a:lstStyle/>
          <a:p>
            <a:endParaRPr lang="en-IN"/>
          </a:p>
        </p:txBody>
      </p:sp>
      <p:sp>
        <p:nvSpPr>
          <p:cNvPr id="6" name="Freeform 6"/>
          <p:cNvSpPr/>
          <p:nvPr/>
        </p:nvSpPr>
        <p:spPr>
          <a:xfrm>
            <a:off x="16026312" y="472391"/>
            <a:ext cx="1849065" cy="1686495"/>
          </a:xfrm>
          <a:custGeom>
            <a:avLst/>
            <a:gdLst/>
            <a:ahLst/>
            <a:cxnLst/>
            <a:rect l="l" t="t" r="r" b="b"/>
            <a:pathLst>
              <a:path w="1849065" h="1686495">
                <a:moveTo>
                  <a:pt x="0" y="0"/>
                </a:moveTo>
                <a:lnTo>
                  <a:pt x="1849065" y="0"/>
                </a:lnTo>
                <a:lnTo>
                  <a:pt x="1849065" y="1686496"/>
                </a:lnTo>
                <a:lnTo>
                  <a:pt x="0" y="1686496"/>
                </a:lnTo>
                <a:lnTo>
                  <a:pt x="0" y="0"/>
                </a:lnTo>
                <a:close/>
              </a:path>
            </a:pathLst>
          </a:custGeom>
          <a:blipFill>
            <a:blip r:embed="rId5"/>
            <a:stretch>
              <a:fillRect l="-26568" r="-21737"/>
            </a:stretch>
          </a:blipFill>
        </p:spPr>
        <p:txBody>
          <a:bodyPr/>
          <a:lstStyle/>
          <a:p>
            <a:endParaRPr lang="en-I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8409404" y="-553670"/>
            <a:ext cx="10841790" cy="11677689"/>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IN"/>
          </a:p>
        </p:txBody>
      </p:sp>
      <p:sp>
        <p:nvSpPr>
          <p:cNvPr id="3" name="TextBox 3"/>
          <p:cNvSpPr txBox="1"/>
          <p:nvPr/>
        </p:nvSpPr>
        <p:spPr>
          <a:xfrm>
            <a:off x="566743" y="2826766"/>
            <a:ext cx="6932651" cy="2346796"/>
          </a:xfrm>
          <a:prstGeom prst="rect">
            <a:avLst/>
          </a:prstGeom>
        </p:spPr>
        <p:txBody>
          <a:bodyPr lIns="0" tIns="0" rIns="0" bIns="0" rtlCol="0" anchor="t">
            <a:spAutoFit/>
          </a:bodyPr>
          <a:lstStyle/>
          <a:p>
            <a:pPr algn="l">
              <a:lnSpc>
                <a:spcPts val="6119"/>
              </a:lnSpc>
            </a:pPr>
            <a:r>
              <a:rPr lang="en-US" sz="5099" b="1" dirty="0">
                <a:solidFill>
                  <a:srgbClr val="FEFEFE"/>
                </a:solidFill>
                <a:latin typeface="BR Omny Bold"/>
                <a:ea typeface="BR Omny Bold"/>
                <a:cs typeface="BR Omny Bold"/>
                <a:sym typeface="BR Omny Bold"/>
              </a:rPr>
              <a:t>Benefits, Challenges and Learnings from using AI Applications </a:t>
            </a:r>
          </a:p>
        </p:txBody>
      </p:sp>
      <p:sp>
        <p:nvSpPr>
          <p:cNvPr id="4" name="Freeform 4"/>
          <p:cNvSpPr/>
          <p:nvPr/>
        </p:nvSpPr>
        <p:spPr>
          <a:xfrm>
            <a:off x="566743" y="475513"/>
            <a:ext cx="1849065" cy="1686495"/>
          </a:xfrm>
          <a:custGeom>
            <a:avLst/>
            <a:gdLst/>
            <a:ahLst/>
            <a:cxnLst/>
            <a:rect l="l" t="t" r="r" b="b"/>
            <a:pathLst>
              <a:path w="1849065" h="1686495">
                <a:moveTo>
                  <a:pt x="0" y="0"/>
                </a:moveTo>
                <a:lnTo>
                  <a:pt x="1849065" y="0"/>
                </a:lnTo>
                <a:lnTo>
                  <a:pt x="1849065" y="1686495"/>
                </a:lnTo>
                <a:lnTo>
                  <a:pt x="0" y="1686495"/>
                </a:lnTo>
                <a:lnTo>
                  <a:pt x="0" y="0"/>
                </a:lnTo>
                <a:close/>
              </a:path>
            </a:pathLst>
          </a:custGeom>
          <a:blipFill>
            <a:blip r:embed="rId3"/>
            <a:stretch>
              <a:fillRect l="-26568" r="-21737"/>
            </a:stretch>
          </a:blipFill>
        </p:spPr>
        <p:txBody>
          <a:bodyPr/>
          <a:lstStyle/>
          <a:p>
            <a:endParaRPr lang="en-IN"/>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8689298">
            <a:off x="15400572" y="7317436"/>
            <a:ext cx="3322599" cy="3881728"/>
          </a:xfrm>
          <a:custGeom>
            <a:avLst/>
            <a:gdLst/>
            <a:ahLst/>
            <a:cxnLst/>
            <a:rect l="l" t="t" r="r" b="b"/>
            <a:pathLst>
              <a:path w="3322599" h="3881728">
                <a:moveTo>
                  <a:pt x="0" y="0"/>
                </a:moveTo>
                <a:lnTo>
                  <a:pt x="3322599" y="0"/>
                </a:lnTo>
                <a:lnTo>
                  <a:pt x="3322599" y="3881728"/>
                </a:lnTo>
                <a:lnTo>
                  <a:pt x="0" y="3881728"/>
                </a:lnTo>
                <a:lnTo>
                  <a:pt x="0" y="0"/>
                </a:lnTo>
                <a:close/>
              </a:path>
            </a:pathLst>
          </a:custGeom>
          <a:blipFill>
            <a:blip r:embed="rId2"/>
            <a:stretch>
              <a:fillRect l="-9406" r="-16831"/>
            </a:stretch>
          </a:blipFill>
        </p:spPr>
        <p:txBody>
          <a:bodyPr/>
          <a:lstStyle/>
          <a:p>
            <a:endParaRPr lang="en-IN"/>
          </a:p>
        </p:txBody>
      </p:sp>
      <p:sp>
        <p:nvSpPr>
          <p:cNvPr id="3" name="Freeform 3"/>
          <p:cNvSpPr/>
          <p:nvPr/>
        </p:nvSpPr>
        <p:spPr>
          <a:xfrm>
            <a:off x="643663" y="7616441"/>
            <a:ext cx="1707037" cy="1641859"/>
          </a:xfrm>
          <a:custGeom>
            <a:avLst/>
            <a:gdLst/>
            <a:ahLst/>
            <a:cxnLst/>
            <a:rect l="l" t="t" r="r" b="b"/>
            <a:pathLst>
              <a:path w="1707037" h="1641859">
                <a:moveTo>
                  <a:pt x="0" y="0"/>
                </a:moveTo>
                <a:lnTo>
                  <a:pt x="1707037" y="0"/>
                </a:lnTo>
                <a:lnTo>
                  <a:pt x="1707037" y="1641859"/>
                </a:lnTo>
                <a:lnTo>
                  <a:pt x="0" y="16418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N"/>
          </a:p>
        </p:txBody>
      </p:sp>
      <p:sp>
        <p:nvSpPr>
          <p:cNvPr id="4" name="TextBox 4"/>
          <p:cNvSpPr txBox="1"/>
          <p:nvPr/>
        </p:nvSpPr>
        <p:spPr>
          <a:xfrm>
            <a:off x="463789" y="895350"/>
            <a:ext cx="14549959" cy="1381125"/>
          </a:xfrm>
          <a:prstGeom prst="rect">
            <a:avLst/>
          </a:prstGeom>
        </p:spPr>
        <p:txBody>
          <a:bodyPr lIns="0" tIns="0" rIns="0" bIns="0" rtlCol="0" anchor="t">
            <a:spAutoFit/>
          </a:bodyPr>
          <a:lstStyle/>
          <a:p>
            <a:pPr algn="just">
              <a:lnSpc>
                <a:spcPts val="5448"/>
              </a:lnSpc>
            </a:pPr>
            <a:r>
              <a:rPr lang="en-US" sz="4540" b="1">
                <a:solidFill>
                  <a:srgbClr val="1C79BE"/>
                </a:solidFill>
                <a:latin typeface="BR Omny Bold"/>
                <a:ea typeface="BR Omny Bold"/>
                <a:cs typeface="BR Omny Bold"/>
                <a:sym typeface="BR Omny Bold"/>
              </a:rPr>
              <a:t>Benefits of Using AI application in the process of Qualitative Life Skills Assessment</a:t>
            </a:r>
          </a:p>
        </p:txBody>
      </p:sp>
      <p:sp>
        <p:nvSpPr>
          <p:cNvPr id="5" name="TextBox 5"/>
          <p:cNvSpPr txBox="1"/>
          <p:nvPr/>
        </p:nvSpPr>
        <p:spPr>
          <a:xfrm>
            <a:off x="463789" y="2562225"/>
            <a:ext cx="16467566" cy="1495425"/>
          </a:xfrm>
          <a:prstGeom prst="rect">
            <a:avLst/>
          </a:prstGeom>
        </p:spPr>
        <p:txBody>
          <a:bodyPr lIns="0" tIns="0" rIns="0" bIns="0" rtlCol="0" anchor="t">
            <a:spAutoFit/>
          </a:bodyPr>
          <a:lstStyle/>
          <a:p>
            <a:pPr marL="419034" lvl="1" indent="-209517" algn="l">
              <a:lnSpc>
                <a:spcPts val="2329"/>
              </a:lnSpc>
              <a:spcBef>
                <a:spcPct val="0"/>
              </a:spcBef>
              <a:buAutoNum type="arabicPeriod"/>
            </a:pPr>
            <a:r>
              <a:rPr lang="en-US" sz="1940" b="1">
                <a:solidFill>
                  <a:srgbClr val="000000"/>
                </a:solidFill>
                <a:latin typeface="BR Omny Bold"/>
                <a:ea typeface="BR Omny Bold"/>
                <a:cs typeface="BR Omny Bold"/>
                <a:sym typeface="BR Omny Bold"/>
              </a:rPr>
              <a:t>Deliver a high-quality assessment report within a shorter turnaround time.</a:t>
            </a:r>
          </a:p>
          <a:p>
            <a:pPr algn="just">
              <a:lnSpc>
                <a:spcPts val="2329"/>
              </a:lnSpc>
              <a:spcBef>
                <a:spcPct val="0"/>
              </a:spcBef>
            </a:pPr>
            <a:endParaRPr lang="en-US" sz="1940" b="1">
              <a:solidFill>
                <a:srgbClr val="000000"/>
              </a:solidFill>
              <a:latin typeface="BR Omny Bold"/>
              <a:ea typeface="BR Omny Bold"/>
              <a:cs typeface="BR Omny Bold"/>
              <a:sym typeface="BR Omny Bold"/>
            </a:endParaRPr>
          </a:p>
          <a:p>
            <a:pPr marL="419034" lvl="1" indent="-209517" algn="l">
              <a:lnSpc>
                <a:spcPts val="2329"/>
              </a:lnSpc>
              <a:spcBef>
                <a:spcPct val="0"/>
              </a:spcBef>
              <a:buAutoNum type="arabicPeriod"/>
            </a:pPr>
            <a:r>
              <a:rPr lang="en-US" sz="1940" b="1">
                <a:solidFill>
                  <a:srgbClr val="000000"/>
                </a:solidFill>
                <a:latin typeface="BR Omny Bold"/>
                <a:ea typeface="BR Omny Bold"/>
                <a:cs typeface="BR Omny Bold"/>
                <a:sym typeface="BR Omny Bold"/>
              </a:rPr>
              <a:t>Reduce the time and effort required for assessments through automation of processes.</a:t>
            </a:r>
          </a:p>
          <a:p>
            <a:pPr algn="just">
              <a:lnSpc>
                <a:spcPts val="2329"/>
              </a:lnSpc>
              <a:spcBef>
                <a:spcPct val="0"/>
              </a:spcBef>
            </a:pPr>
            <a:endParaRPr lang="en-US" sz="1940" b="1">
              <a:solidFill>
                <a:srgbClr val="000000"/>
              </a:solidFill>
              <a:latin typeface="BR Omny Bold"/>
              <a:ea typeface="BR Omny Bold"/>
              <a:cs typeface="BR Omny Bold"/>
              <a:sym typeface="BR Omny Bold"/>
            </a:endParaRPr>
          </a:p>
          <a:p>
            <a:pPr marL="419034" lvl="1" indent="-209517" algn="l">
              <a:lnSpc>
                <a:spcPts val="2329"/>
              </a:lnSpc>
              <a:spcBef>
                <a:spcPct val="0"/>
              </a:spcBef>
              <a:buAutoNum type="arabicPeriod"/>
            </a:pPr>
            <a:r>
              <a:rPr lang="en-US" sz="1940" b="1">
                <a:solidFill>
                  <a:srgbClr val="000000"/>
                </a:solidFill>
                <a:latin typeface="BR Omny Bold"/>
                <a:ea typeface="BR Omny Bold"/>
                <a:cs typeface="BR Omny Bold"/>
                <a:sym typeface="BR Omny Bold"/>
              </a:rPr>
              <a:t>Improve the accuracy and reliability of the assessment process.</a:t>
            </a:r>
          </a:p>
        </p:txBody>
      </p:sp>
      <p:sp>
        <p:nvSpPr>
          <p:cNvPr id="6" name="TextBox 6"/>
          <p:cNvSpPr txBox="1"/>
          <p:nvPr/>
        </p:nvSpPr>
        <p:spPr>
          <a:xfrm>
            <a:off x="390534" y="4448175"/>
            <a:ext cx="15235340" cy="695325"/>
          </a:xfrm>
          <a:prstGeom prst="rect">
            <a:avLst/>
          </a:prstGeom>
        </p:spPr>
        <p:txBody>
          <a:bodyPr lIns="0" tIns="0" rIns="0" bIns="0" rtlCol="0" anchor="t">
            <a:spAutoFit/>
          </a:bodyPr>
          <a:lstStyle/>
          <a:p>
            <a:pPr algn="just">
              <a:lnSpc>
                <a:spcPts val="5448"/>
              </a:lnSpc>
            </a:pPr>
            <a:r>
              <a:rPr lang="en-US" sz="4540" b="1">
                <a:solidFill>
                  <a:srgbClr val="1C79BE"/>
                </a:solidFill>
                <a:latin typeface="BR Omny Bold"/>
                <a:ea typeface="BR Omny Bold"/>
                <a:cs typeface="BR Omny Bold"/>
                <a:sym typeface="BR Omny Bold"/>
              </a:rPr>
              <a:t>Challenges of using AI Applications</a:t>
            </a:r>
          </a:p>
        </p:txBody>
      </p:sp>
      <p:sp>
        <p:nvSpPr>
          <p:cNvPr id="7" name="TextBox 7"/>
          <p:cNvSpPr txBox="1"/>
          <p:nvPr/>
        </p:nvSpPr>
        <p:spPr>
          <a:xfrm>
            <a:off x="463789" y="5427902"/>
            <a:ext cx="14122020" cy="1790700"/>
          </a:xfrm>
          <a:prstGeom prst="rect">
            <a:avLst/>
          </a:prstGeom>
        </p:spPr>
        <p:txBody>
          <a:bodyPr lIns="0" tIns="0" rIns="0" bIns="0" rtlCol="0" anchor="t">
            <a:spAutoFit/>
          </a:bodyPr>
          <a:lstStyle/>
          <a:p>
            <a:pPr marL="419034" lvl="1" indent="-209517" algn="l">
              <a:lnSpc>
                <a:spcPts val="2329"/>
              </a:lnSpc>
              <a:spcBef>
                <a:spcPct val="0"/>
              </a:spcBef>
              <a:buAutoNum type="arabicPeriod"/>
            </a:pPr>
            <a:r>
              <a:rPr lang="en-US" sz="1940" b="1">
                <a:solidFill>
                  <a:srgbClr val="000000"/>
                </a:solidFill>
                <a:latin typeface="BR Omny Bold"/>
                <a:ea typeface="BR Omny Bold"/>
                <a:cs typeface="BR Omny Bold"/>
                <a:sym typeface="BR Omny Bold"/>
              </a:rPr>
              <a:t>AI tools may occasionally produce inaccurate or misleading outputs (hallucinations).</a:t>
            </a:r>
          </a:p>
          <a:p>
            <a:pPr algn="just">
              <a:lnSpc>
                <a:spcPts val="2329"/>
              </a:lnSpc>
              <a:spcBef>
                <a:spcPct val="0"/>
              </a:spcBef>
            </a:pPr>
            <a:endParaRPr lang="en-US" sz="1940" b="1">
              <a:solidFill>
                <a:srgbClr val="000000"/>
              </a:solidFill>
              <a:latin typeface="BR Omny Bold"/>
              <a:ea typeface="BR Omny Bold"/>
              <a:cs typeface="BR Omny Bold"/>
              <a:sym typeface="BR Omny Bold"/>
            </a:endParaRPr>
          </a:p>
          <a:p>
            <a:pPr marL="419034" lvl="1" indent="-209517" algn="l">
              <a:lnSpc>
                <a:spcPts val="2329"/>
              </a:lnSpc>
              <a:spcBef>
                <a:spcPct val="0"/>
              </a:spcBef>
              <a:buAutoNum type="arabicPeriod"/>
            </a:pPr>
            <a:r>
              <a:rPr lang="en-US" sz="1940" b="1">
                <a:solidFill>
                  <a:srgbClr val="000000"/>
                </a:solidFill>
                <a:latin typeface="BR Omny Bold"/>
                <a:ea typeface="BR Omny Bold"/>
                <a:cs typeface="BR Omny Bold"/>
                <a:sym typeface="BR Omny Bold"/>
              </a:rPr>
              <a:t>Crafting effective prompts can be time-consuming and often requires multiple rounds of experimentation to achieve the desired results.</a:t>
            </a:r>
          </a:p>
          <a:p>
            <a:pPr algn="just">
              <a:lnSpc>
                <a:spcPts val="2329"/>
              </a:lnSpc>
              <a:spcBef>
                <a:spcPct val="0"/>
              </a:spcBef>
            </a:pPr>
            <a:endParaRPr lang="en-US" sz="1940" b="1">
              <a:solidFill>
                <a:srgbClr val="000000"/>
              </a:solidFill>
              <a:latin typeface="BR Omny Bold"/>
              <a:ea typeface="BR Omny Bold"/>
              <a:cs typeface="BR Omny Bold"/>
              <a:sym typeface="BR Omny Bold"/>
            </a:endParaRPr>
          </a:p>
          <a:p>
            <a:pPr marL="419034" lvl="1" indent="-209517" algn="l">
              <a:lnSpc>
                <a:spcPts val="2329"/>
              </a:lnSpc>
              <a:spcBef>
                <a:spcPct val="0"/>
              </a:spcBef>
              <a:buAutoNum type="arabicPeriod"/>
            </a:pPr>
            <a:r>
              <a:rPr lang="en-US" sz="1940" b="1">
                <a:solidFill>
                  <a:srgbClr val="000000"/>
                </a:solidFill>
                <a:latin typeface="BR Omny Bold"/>
                <a:ea typeface="BR Omny Bold"/>
                <a:cs typeface="BR Omny Bold"/>
                <a:sym typeface="BR Omny Bold"/>
              </a:rPr>
              <a:t>As AI platforms are still evolving, they may at times fall short in generating high-quality or fully accurate reports.</a:t>
            </a:r>
          </a:p>
        </p:txBody>
      </p:sp>
      <p:sp>
        <p:nvSpPr>
          <p:cNvPr id="8" name="Freeform 8"/>
          <p:cNvSpPr/>
          <p:nvPr/>
        </p:nvSpPr>
        <p:spPr>
          <a:xfrm>
            <a:off x="16137339" y="185452"/>
            <a:ext cx="1849065" cy="1686495"/>
          </a:xfrm>
          <a:custGeom>
            <a:avLst/>
            <a:gdLst/>
            <a:ahLst/>
            <a:cxnLst/>
            <a:rect l="l" t="t" r="r" b="b"/>
            <a:pathLst>
              <a:path w="1849065" h="1686495">
                <a:moveTo>
                  <a:pt x="0" y="0"/>
                </a:moveTo>
                <a:lnTo>
                  <a:pt x="1849065" y="0"/>
                </a:lnTo>
                <a:lnTo>
                  <a:pt x="1849065" y="1686496"/>
                </a:lnTo>
                <a:lnTo>
                  <a:pt x="0" y="1686496"/>
                </a:lnTo>
                <a:lnTo>
                  <a:pt x="0" y="0"/>
                </a:lnTo>
                <a:close/>
              </a:path>
            </a:pathLst>
          </a:custGeom>
          <a:blipFill>
            <a:blip r:embed="rId4"/>
            <a:stretch>
              <a:fillRect l="-26568" r="-21737"/>
            </a:stretch>
          </a:blipFill>
        </p:spPr>
        <p:txBody>
          <a:bodyPr/>
          <a:lstStyle/>
          <a:p>
            <a:endParaRPr lang="en-IN"/>
          </a:p>
        </p:txBody>
      </p:sp>
      <p:pic>
        <p:nvPicPr>
          <p:cNvPr id="10" name="Picture 9">
            <a:extLst>
              <a:ext uri="{FF2B5EF4-FFF2-40B4-BE49-F238E27FC236}">
                <a16:creationId xmlns:a16="http://schemas.microsoft.com/office/drawing/2014/main" id="{002AEECB-3A6C-CC40-B66E-BA9AC01DC5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8288000" cy="103251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4874223C-5290-4B82-8F28-388E23C2E76D}"/>
              </a:ext>
            </a:extLst>
          </p:cNvPr>
          <p:cNvSpPr/>
          <p:nvPr/>
        </p:nvSpPr>
        <p:spPr>
          <a:xfrm rot="8689298">
            <a:off x="15400572" y="7317436"/>
            <a:ext cx="3322599" cy="3881728"/>
          </a:xfrm>
          <a:custGeom>
            <a:avLst/>
            <a:gdLst/>
            <a:ahLst/>
            <a:cxnLst/>
            <a:rect l="l" t="t" r="r" b="b"/>
            <a:pathLst>
              <a:path w="3322599" h="3881728">
                <a:moveTo>
                  <a:pt x="0" y="0"/>
                </a:moveTo>
                <a:lnTo>
                  <a:pt x="3322599" y="0"/>
                </a:lnTo>
                <a:lnTo>
                  <a:pt x="3322599" y="3881728"/>
                </a:lnTo>
                <a:lnTo>
                  <a:pt x="0" y="3881728"/>
                </a:lnTo>
                <a:lnTo>
                  <a:pt x="0" y="0"/>
                </a:lnTo>
                <a:close/>
              </a:path>
            </a:pathLst>
          </a:custGeom>
          <a:blipFill>
            <a:blip r:embed="rId2"/>
            <a:stretch>
              <a:fillRect l="-9406" r="-16831"/>
            </a:stretch>
          </a:blipFill>
        </p:spPr>
        <p:txBody>
          <a:bodyPr/>
          <a:lstStyle/>
          <a:p>
            <a:endParaRPr lang="en-IN"/>
          </a:p>
        </p:txBody>
      </p:sp>
      <p:pic>
        <p:nvPicPr>
          <p:cNvPr id="7" name="Picture 6">
            <a:extLst>
              <a:ext uri="{FF2B5EF4-FFF2-40B4-BE49-F238E27FC236}">
                <a16:creationId xmlns:a16="http://schemas.microsoft.com/office/drawing/2014/main" id="{78D11E90-568C-F80F-BB04-0586F6D827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342348" y="2599175"/>
            <a:ext cx="14093769" cy="6715125"/>
          </a:xfrm>
          <a:prstGeom prst="rect">
            <a:avLst/>
          </a:prstGeom>
        </p:spPr>
        <p:txBody>
          <a:bodyPr lIns="0" tIns="0" rIns="0" bIns="0" rtlCol="0" anchor="t">
            <a:spAutoFit/>
          </a:bodyPr>
          <a:lstStyle/>
          <a:p>
            <a:pPr algn="l">
              <a:lnSpc>
                <a:spcPts val="2400"/>
              </a:lnSpc>
              <a:spcBef>
                <a:spcPct val="0"/>
              </a:spcBef>
            </a:pPr>
            <a:r>
              <a:rPr lang="en-US" sz="2000" b="1" dirty="0" err="1">
                <a:solidFill>
                  <a:srgbClr val="000000"/>
                </a:solidFill>
                <a:latin typeface="DM Sans Bold"/>
                <a:ea typeface="DM Sans Bold"/>
                <a:cs typeface="DM Sans Bold"/>
                <a:sym typeface="DM Sans Bold"/>
              </a:rPr>
              <a:t>Tanious</a:t>
            </a:r>
            <a:r>
              <a:rPr lang="en-US" sz="2000" b="1" dirty="0">
                <a:solidFill>
                  <a:srgbClr val="000000"/>
                </a:solidFill>
                <a:latin typeface="DM Sans Bold"/>
                <a:ea typeface="DM Sans Bold"/>
                <a:cs typeface="DM Sans Bold"/>
                <a:sym typeface="DM Sans Bold"/>
              </a:rPr>
              <a:t>, R., </a:t>
            </a:r>
            <a:r>
              <a:rPr lang="en-US" sz="2000" b="1" dirty="0" err="1">
                <a:solidFill>
                  <a:srgbClr val="000000"/>
                </a:solidFill>
                <a:latin typeface="DM Sans Bold"/>
                <a:ea typeface="DM Sans Bold"/>
                <a:cs typeface="DM Sans Bold"/>
                <a:sym typeface="DM Sans Bold"/>
              </a:rPr>
              <a:t>Gérain</a:t>
            </a:r>
            <a:r>
              <a:rPr lang="en-US" sz="2000" b="1" dirty="0">
                <a:solidFill>
                  <a:srgbClr val="000000"/>
                </a:solidFill>
                <a:latin typeface="DM Sans Bold"/>
                <a:ea typeface="DM Sans Bold"/>
                <a:cs typeface="DM Sans Bold"/>
                <a:sym typeface="DM Sans Bold"/>
              </a:rPr>
              <a:t>, P., </a:t>
            </a:r>
            <a:r>
              <a:rPr lang="en-US" sz="2000" b="1" dirty="0" err="1">
                <a:solidFill>
                  <a:srgbClr val="000000"/>
                </a:solidFill>
                <a:latin typeface="DM Sans Bold"/>
                <a:ea typeface="DM Sans Bold"/>
                <a:cs typeface="DM Sans Bold"/>
                <a:sym typeface="DM Sans Bold"/>
              </a:rPr>
              <a:t>Jacquet</a:t>
            </a:r>
            <a:r>
              <a:rPr lang="en-US" sz="2000" b="1" dirty="0">
                <a:solidFill>
                  <a:srgbClr val="000000"/>
                </a:solidFill>
                <a:latin typeface="DM Sans Bold"/>
                <a:ea typeface="DM Sans Bold"/>
                <a:cs typeface="DM Sans Bold"/>
                <a:sym typeface="DM Sans Bold"/>
              </a:rPr>
              <a:t>, W., &amp; Van Hoof, E. (2023). A scoping review of life skills development and transfer in emerging adults. Frontiers in psychology, 14, 1275094. https://doi.org/10.3389/fpsyg.2023.1275094 </a:t>
            </a:r>
          </a:p>
          <a:p>
            <a:pPr algn="l">
              <a:lnSpc>
                <a:spcPts val="2400"/>
              </a:lnSpc>
              <a:spcBef>
                <a:spcPct val="0"/>
              </a:spcBef>
            </a:pPr>
            <a:endParaRPr lang="en-US" sz="2000" b="1" dirty="0">
              <a:solidFill>
                <a:srgbClr val="000000"/>
              </a:solidFill>
              <a:latin typeface="DM Sans Bold"/>
              <a:ea typeface="DM Sans Bold"/>
              <a:cs typeface="DM Sans Bold"/>
              <a:sym typeface="DM Sans Bold"/>
            </a:endParaRPr>
          </a:p>
          <a:p>
            <a:pPr algn="l">
              <a:lnSpc>
                <a:spcPts val="2400"/>
              </a:lnSpc>
              <a:spcBef>
                <a:spcPct val="0"/>
              </a:spcBef>
            </a:pPr>
            <a:r>
              <a:rPr lang="en-US" sz="2000" b="1" dirty="0">
                <a:solidFill>
                  <a:srgbClr val="000000"/>
                </a:solidFill>
                <a:latin typeface="DM Sans Bold"/>
                <a:ea typeface="DM Sans Bold"/>
                <a:cs typeface="DM Sans Bold"/>
                <a:sym typeface="DM Sans Bold"/>
              </a:rPr>
              <a:t>Pierce, S., Gould, D., &amp; </a:t>
            </a:r>
            <a:r>
              <a:rPr lang="en-US" sz="2000" b="1" dirty="0" err="1">
                <a:solidFill>
                  <a:srgbClr val="000000"/>
                </a:solidFill>
                <a:latin typeface="DM Sans Bold"/>
                <a:ea typeface="DM Sans Bold"/>
                <a:cs typeface="DM Sans Bold"/>
                <a:sym typeface="DM Sans Bold"/>
              </a:rPr>
              <a:t>Camiré</a:t>
            </a:r>
            <a:r>
              <a:rPr lang="en-US" sz="2000" b="1" dirty="0">
                <a:solidFill>
                  <a:srgbClr val="000000"/>
                </a:solidFill>
                <a:latin typeface="DM Sans Bold"/>
                <a:ea typeface="DM Sans Bold"/>
                <a:cs typeface="DM Sans Bold"/>
                <a:sym typeface="DM Sans Bold"/>
              </a:rPr>
              <a:t>, M. (2017). Definition and model of life skills transfer. International Review of Sport and Exercise Psychology, 10(1), 186–211. https://doi.org/10.1080/1750984X.2016.1199727</a:t>
            </a:r>
          </a:p>
          <a:p>
            <a:pPr algn="l">
              <a:lnSpc>
                <a:spcPts val="2400"/>
              </a:lnSpc>
              <a:spcBef>
                <a:spcPct val="0"/>
              </a:spcBef>
            </a:pPr>
            <a:endParaRPr lang="en-US" sz="2000" b="1" dirty="0">
              <a:solidFill>
                <a:srgbClr val="000000"/>
              </a:solidFill>
              <a:latin typeface="DM Sans Bold"/>
              <a:ea typeface="DM Sans Bold"/>
              <a:cs typeface="DM Sans Bold"/>
              <a:sym typeface="DM Sans Bold"/>
            </a:endParaRPr>
          </a:p>
          <a:p>
            <a:pPr algn="l">
              <a:lnSpc>
                <a:spcPts val="2400"/>
              </a:lnSpc>
              <a:spcBef>
                <a:spcPct val="0"/>
              </a:spcBef>
            </a:pPr>
            <a:r>
              <a:rPr lang="en-US" sz="2000" b="1" dirty="0">
                <a:solidFill>
                  <a:srgbClr val="000000"/>
                </a:solidFill>
                <a:latin typeface="DM Sans Bold"/>
                <a:ea typeface="DM Sans Bold"/>
                <a:cs typeface="DM Sans Bold"/>
                <a:sym typeface="DM Sans Bold"/>
              </a:rPr>
              <a:t>World Health Organization. (1994). Life skills education for children and adolescents in schools. Pt. 1, Introduction to life skills for psychosocial competence. Pt. 2, Guidelines to facilitate the development and implementation of life skills </a:t>
            </a:r>
            <a:r>
              <a:rPr lang="en-US" sz="2000" b="1" dirty="0" err="1">
                <a:solidFill>
                  <a:srgbClr val="000000"/>
                </a:solidFill>
                <a:latin typeface="DM Sans Bold"/>
                <a:ea typeface="DM Sans Bold"/>
                <a:cs typeface="DM Sans Bold"/>
                <a:sym typeface="DM Sans Bold"/>
              </a:rPr>
              <a:t>programmes</a:t>
            </a:r>
            <a:r>
              <a:rPr lang="en-US" sz="2000" b="1" dirty="0">
                <a:solidFill>
                  <a:srgbClr val="000000"/>
                </a:solidFill>
                <a:latin typeface="DM Sans Bold"/>
                <a:ea typeface="DM Sans Bold"/>
                <a:cs typeface="DM Sans Bold"/>
                <a:sym typeface="DM Sans Bold"/>
              </a:rPr>
              <a:t> (No. WHO/MNH/PSF/93.7 A. Rev. 2). World Health Organization.</a:t>
            </a:r>
          </a:p>
          <a:p>
            <a:pPr algn="l">
              <a:lnSpc>
                <a:spcPts val="2400"/>
              </a:lnSpc>
              <a:spcBef>
                <a:spcPct val="0"/>
              </a:spcBef>
            </a:pPr>
            <a:endParaRPr lang="en-US" sz="2000" b="1" dirty="0">
              <a:solidFill>
                <a:srgbClr val="000000"/>
              </a:solidFill>
              <a:latin typeface="DM Sans Bold"/>
              <a:ea typeface="DM Sans Bold"/>
              <a:cs typeface="DM Sans Bold"/>
              <a:sym typeface="DM Sans Bold"/>
            </a:endParaRPr>
          </a:p>
          <a:p>
            <a:pPr algn="l">
              <a:lnSpc>
                <a:spcPts val="2400"/>
              </a:lnSpc>
              <a:spcBef>
                <a:spcPct val="0"/>
              </a:spcBef>
            </a:pPr>
            <a:r>
              <a:rPr lang="en-US" sz="2000" b="1" dirty="0">
                <a:solidFill>
                  <a:srgbClr val="000000"/>
                </a:solidFill>
                <a:latin typeface="DM Sans Bold"/>
                <a:ea typeface="DM Sans Bold"/>
                <a:cs typeface="DM Sans Bold"/>
                <a:sym typeface="DM Sans Bold"/>
              </a:rPr>
              <a:t>Kennedy, Teresa J., and Cheryl W. Sundberg. "21st century skills." Science education in theory and practice: An introductory guide to learning theory. Cham: Springer International Publishing, 2020. 479-496. </a:t>
            </a:r>
          </a:p>
          <a:p>
            <a:pPr algn="l">
              <a:lnSpc>
                <a:spcPts val="2400"/>
              </a:lnSpc>
              <a:spcBef>
                <a:spcPct val="0"/>
              </a:spcBef>
            </a:pPr>
            <a:endParaRPr lang="en-US" sz="2000" b="1" dirty="0">
              <a:solidFill>
                <a:srgbClr val="000000"/>
              </a:solidFill>
              <a:latin typeface="DM Sans Bold"/>
              <a:ea typeface="DM Sans Bold"/>
              <a:cs typeface="DM Sans Bold"/>
              <a:sym typeface="DM Sans Bold"/>
            </a:endParaRPr>
          </a:p>
          <a:p>
            <a:pPr algn="l">
              <a:lnSpc>
                <a:spcPts val="2400"/>
              </a:lnSpc>
              <a:spcBef>
                <a:spcPct val="0"/>
              </a:spcBef>
            </a:pPr>
            <a:r>
              <a:rPr lang="en-US" sz="2000" b="1" dirty="0" err="1">
                <a:solidFill>
                  <a:srgbClr val="000000"/>
                </a:solidFill>
                <a:latin typeface="DM Sans Bold"/>
                <a:ea typeface="DM Sans Bold"/>
                <a:cs typeface="DM Sans Bold"/>
                <a:sym typeface="DM Sans Bold"/>
              </a:rPr>
              <a:t>Hollenstein</a:t>
            </a:r>
            <a:r>
              <a:rPr lang="en-US" sz="2000" b="1" dirty="0">
                <a:solidFill>
                  <a:srgbClr val="000000"/>
                </a:solidFill>
                <a:latin typeface="DM Sans Bold"/>
                <a:ea typeface="DM Sans Bold"/>
                <a:cs typeface="DM Sans Bold"/>
                <a:sym typeface="DM Sans Bold"/>
              </a:rPr>
              <a:t>, Tom, and Tiffany </a:t>
            </a:r>
            <a:r>
              <a:rPr lang="en-US" sz="2000" b="1" dirty="0" err="1">
                <a:solidFill>
                  <a:srgbClr val="000000"/>
                </a:solidFill>
                <a:latin typeface="DM Sans Bold"/>
                <a:ea typeface="DM Sans Bold"/>
                <a:cs typeface="DM Sans Bold"/>
                <a:sym typeface="DM Sans Bold"/>
              </a:rPr>
              <a:t>Tsui</a:t>
            </a:r>
            <a:r>
              <a:rPr lang="en-US" sz="2000" b="1" dirty="0">
                <a:solidFill>
                  <a:srgbClr val="000000"/>
                </a:solidFill>
                <a:latin typeface="DM Sans Bold"/>
                <a:ea typeface="DM Sans Bold"/>
                <a:cs typeface="DM Sans Bold"/>
                <a:sym typeface="DM Sans Bold"/>
              </a:rPr>
              <a:t>. "Systems in transition: The adolescent phase transition." Psychosocial development in adolescence. Routledge, 2019. 17-31.</a:t>
            </a:r>
          </a:p>
          <a:p>
            <a:pPr algn="l">
              <a:lnSpc>
                <a:spcPts val="2400"/>
              </a:lnSpc>
              <a:spcBef>
                <a:spcPct val="0"/>
              </a:spcBef>
            </a:pPr>
            <a:endParaRPr lang="en-US" sz="2000" b="1" dirty="0">
              <a:solidFill>
                <a:srgbClr val="000000"/>
              </a:solidFill>
              <a:latin typeface="DM Sans Bold"/>
              <a:ea typeface="DM Sans Bold"/>
              <a:cs typeface="DM Sans Bold"/>
              <a:sym typeface="DM Sans Bold"/>
            </a:endParaRPr>
          </a:p>
          <a:p>
            <a:pPr algn="l">
              <a:lnSpc>
                <a:spcPts val="2400"/>
              </a:lnSpc>
              <a:spcBef>
                <a:spcPct val="0"/>
              </a:spcBef>
            </a:pPr>
            <a:r>
              <a:rPr lang="en-US" sz="2000" b="1" dirty="0">
                <a:solidFill>
                  <a:srgbClr val="000000"/>
                </a:solidFill>
                <a:latin typeface="DM Sans Bold"/>
                <a:ea typeface="DM Sans Bold"/>
                <a:cs typeface="DM Sans Bold"/>
                <a:sym typeface="DM Sans Bold"/>
              </a:rPr>
              <a:t>Midgley, N., Ansaldo, F., &amp; Target, M. (2014). The meaningful assessment of therapy outcomes: Incorporating a qualitative study into a randomized controlled trial evaluating the treatment of adolescent depression. Psychotherapy, 51(1), 128.</a:t>
            </a:r>
          </a:p>
          <a:p>
            <a:pPr algn="l">
              <a:lnSpc>
                <a:spcPts val="2400"/>
              </a:lnSpc>
              <a:spcBef>
                <a:spcPct val="0"/>
              </a:spcBef>
            </a:pPr>
            <a:endParaRPr lang="en-US" sz="2000" b="1" dirty="0">
              <a:solidFill>
                <a:srgbClr val="000000"/>
              </a:solidFill>
              <a:latin typeface="DM Sans Bold"/>
              <a:ea typeface="DM Sans Bold"/>
              <a:cs typeface="DM Sans Bold"/>
              <a:sym typeface="DM Sans Bold"/>
            </a:endParaRPr>
          </a:p>
          <a:p>
            <a:pPr algn="l">
              <a:lnSpc>
                <a:spcPts val="2400"/>
              </a:lnSpc>
              <a:spcBef>
                <a:spcPct val="0"/>
              </a:spcBef>
            </a:pPr>
            <a:endParaRPr lang="en-US" sz="2000" b="1" dirty="0">
              <a:solidFill>
                <a:srgbClr val="000000"/>
              </a:solidFill>
              <a:latin typeface="DM Sans Bold"/>
              <a:ea typeface="DM Sans Bold"/>
              <a:cs typeface="DM Sans Bold"/>
              <a:sym typeface="DM Sans Bold"/>
            </a:endParaRPr>
          </a:p>
          <a:p>
            <a:pPr algn="l">
              <a:lnSpc>
                <a:spcPts val="2400"/>
              </a:lnSpc>
              <a:spcBef>
                <a:spcPct val="0"/>
              </a:spcBef>
            </a:pPr>
            <a:r>
              <a:rPr lang="en-US" sz="2000" b="1" dirty="0">
                <a:solidFill>
                  <a:srgbClr val="000000"/>
                </a:solidFill>
                <a:latin typeface="DM Sans Bold"/>
                <a:ea typeface="DM Sans Bold"/>
                <a:cs typeface="DM Sans Bold"/>
                <a:sym typeface="DM Sans Bold"/>
              </a:rPr>
              <a:t>https://youtu.be/5t9B_r8pcEc?si=K_QpZaeIm8jnYolG  </a:t>
            </a:r>
          </a:p>
        </p:txBody>
      </p:sp>
      <p:sp>
        <p:nvSpPr>
          <p:cNvPr id="3" name="Freeform 3"/>
          <p:cNvSpPr/>
          <p:nvPr/>
        </p:nvSpPr>
        <p:spPr>
          <a:xfrm rot="8689298">
            <a:off x="15883576" y="7534552"/>
            <a:ext cx="3322599" cy="3881728"/>
          </a:xfrm>
          <a:custGeom>
            <a:avLst/>
            <a:gdLst/>
            <a:ahLst/>
            <a:cxnLst/>
            <a:rect l="l" t="t" r="r" b="b"/>
            <a:pathLst>
              <a:path w="3322599" h="3881728">
                <a:moveTo>
                  <a:pt x="0" y="0"/>
                </a:moveTo>
                <a:lnTo>
                  <a:pt x="3322599" y="0"/>
                </a:lnTo>
                <a:lnTo>
                  <a:pt x="3322599" y="3881728"/>
                </a:lnTo>
                <a:lnTo>
                  <a:pt x="0" y="3881728"/>
                </a:lnTo>
                <a:lnTo>
                  <a:pt x="0" y="0"/>
                </a:lnTo>
                <a:close/>
              </a:path>
            </a:pathLst>
          </a:custGeom>
          <a:blipFill>
            <a:blip r:embed="rId2"/>
            <a:stretch>
              <a:fillRect l="-9406" r="-16831"/>
            </a:stretch>
          </a:blipFill>
        </p:spPr>
        <p:txBody>
          <a:bodyPr/>
          <a:lstStyle/>
          <a:p>
            <a:endParaRPr lang="en-IN"/>
          </a:p>
        </p:txBody>
      </p:sp>
      <p:sp>
        <p:nvSpPr>
          <p:cNvPr id="4" name="TextBox 4"/>
          <p:cNvSpPr txBox="1"/>
          <p:nvPr/>
        </p:nvSpPr>
        <p:spPr>
          <a:xfrm>
            <a:off x="2169051" y="1158779"/>
            <a:ext cx="4097537" cy="863600"/>
          </a:xfrm>
          <a:prstGeom prst="rect">
            <a:avLst/>
          </a:prstGeom>
        </p:spPr>
        <p:txBody>
          <a:bodyPr lIns="0" tIns="0" rIns="0" bIns="0" rtlCol="0" anchor="t">
            <a:spAutoFit/>
          </a:bodyPr>
          <a:lstStyle/>
          <a:p>
            <a:pPr algn="ctr">
              <a:lnSpc>
                <a:spcPts val="7000"/>
              </a:lnSpc>
            </a:pPr>
            <a:r>
              <a:rPr lang="en-US" sz="5000" b="1">
                <a:solidFill>
                  <a:srgbClr val="000000"/>
                </a:solidFill>
                <a:latin typeface="Canva Sans Bold"/>
                <a:ea typeface="Canva Sans Bold"/>
                <a:cs typeface="Canva Sans Bold"/>
                <a:sym typeface="Canva Sans Bold"/>
              </a:rPr>
              <a:t>References</a:t>
            </a:r>
          </a:p>
        </p:txBody>
      </p:sp>
      <p:sp>
        <p:nvSpPr>
          <p:cNvPr id="5" name="Freeform 5"/>
          <p:cNvSpPr/>
          <p:nvPr/>
        </p:nvSpPr>
        <p:spPr>
          <a:xfrm>
            <a:off x="16137339" y="185452"/>
            <a:ext cx="1849065" cy="1686495"/>
          </a:xfrm>
          <a:custGeom>
            <a:avLst/>
            <a:gdLst/>
            <a:ahLst/>
            <a:cxnLst/>
            <a:rect l="l" t="t" r="r" b="b"/>
            <a:pathLst>
              <a:path w="1849065" h="1686495">
                <a:moveTo>
                  <a:pt x="0" y="0"/>
                </a:moveTo>
                <a:lnTo>
                  <a:pt x="1849065" y="0"/>
                </a:lnTo>
                <a:lnTo>
                  <a:pt x="1849065" y="1686496"/>
                </a:lnTo>
                <a:lnTo>
                  <a:pt x="0" y="1686496"/>
                </a:lnTo>
                <a:lnTo>
                  <a:pt x="0" y="0"/>
                </a:lnTo>
                <a:close/>
              </a:path>
            </a:pathLst>
          </a:custGeom>
          <a:blipFill>
            <a:blip r:embed="rId3"/>
            <a:stretch>
              <a:fillRect l="-26568" r="-21737"/>
            </a:stretch>
          </a:blipFill>
        </p:spPr>
        <p:txBody>
          <a:bodyPr/>
          <a:lstStyle/>
          <a:p>
            <a:endParaRPr lang="en-I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8960279" y="-271306"/>
            <a:ext cx="9341224" cy="10170269"/>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n-IN" dirty="0"/>
          </a:p>
        </p:txBody>
      </p:sp>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n-IN"/>
          </a:p>
        </p:txBody>
      </p:sp>
      <p:sp>
        <p:nvSpPr>
          <p:cNvPr id="4" name="TextBox 4"/>
          <p:cNvSpPr txBox="1"/>
          <p:nvPr/>
        </p:nvSpPr>
        <p:spPr>
          <a:xfrm>
            <a:off x="2666543" y="1231828"/>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60276"/>
          </a:xfrm>
          <a:prstGeom prst="rect">
            <a:avLst/>
          </a:prstGeom>
        </p:spPr>
        <p:txBody>
          <a:bodyPr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6" name="TextBox 6"/>
          <p:cNvSpPr txBox="1"/>
          <p:nvPr/>
        </p:nvSpPr>
        <p:spPr>
          <a:xfrm>
            <a:off x="2666543" y="1812615"/>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1028700" y="5320885"/>
            <a:ext cx="6525478" cy="1038187"/>
          </a:xfrm>
          <a:prstGeom prst="rect">
            <a:avLst/>
          </a:prstGeom>
        </p:spPr>
        <p:txBody>
          <a:bodyPr lIns="0" tIns="0" rIns="0" bIns="0" rtlCol="0" anchor="t">
            <a:spAutoFit/>
          </a:bodyPr>
          <a:lstStyle/>
          <a:p>
            <a:pPr algn="l">
              <a:lnSpc>
                <a:spcPts val="8159"/>
              </a:lnSpc>
            </a:pPr>
            <a:r>
              <a:rPr lang="en-US" sz="6799" b="1">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
        <p:nvSpPr>
          <p:cNvPr id="9" name="Freeform 9"/>
          <p:cNvSpPr/>
          <p:nvPr/>
        </p:nvSpPr>
        <p:spPr>
          <a:xfrm>
            <a:off x="1028700" y="2835489"/>
            <a:ext cx="2310032" cy="2106934"/>
          </a:xfrm>
          <a:custGeom>
            <a:avLst/>
            <a:gdLst/>
            <a:ahLst/>
            <a:cxnLst/>
            <a:rect l="l" t="t" r="r" b="b"/>
            <a:pathLst>
              <a:path w="2310032" h="2106934">
                <a:moveTo>
                  <a:pt x="0" y="0"/>
                </a:moveTo>
                <a:lnTo>
                  <a:pt x="2310032" y="0"/>
                </a:lnTo>
                <a:lnTo>
                  <a:pt x="2310032" y="2106934"/>
                </a:lnTo>
                <a:lnTo>
                  <a:pt x="0" y="2106934"/>
                </a:lnTo>
                <a:lnTo>
                  <a:pt x="0" y="0"/>
                </a:lnTo>
                <a:close/>
              </a:path>
            </a:pathLst>
          </a:custGeom>
          <a:blipFill>
            <a:blip r:embed="rId4"/>
            <a:stretch>
              <a:fillRect l="-26568" r="-21737"/>
            </a:stretch>
          </a:blipFill>
        </p:spPr>
        <p:txBody>
          <a:bodyPr/>
          <a:lstStyle/>
          <a:p>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25"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sp>
        <p:nvSpPr>
          <p:cNvPr id="3" name="TextBox 3"/>
          <p:cNvSpPr txBox="1"/>
          <p:nvPr/>
        </p:nvSpPr>
        <p:spPr>
          <a:xfrm>
            <a:off x="277281" y="3827894"/>
            <a:ext cx="3134791" cy="2028825"/>
          </a:xfrm>
          <a:prstGeom prst="rect">
            <a:avLst/>
          </a:prstGeom>
        </p:spPr>
        <p:txBody>
          <a:bodyPr lIns="0" tIns="0" rIns="0" bIns="0" rtlCol="0" anchor="t">
            <a:spAutoFit/>
          </a:bodyPr>
          <a:lstStyle/>
          <a:p>
            <a:pPr algn="ctr">
              <a:lnSpc>
                <a:spcPts val="3982"/>
              </a:lnSpc>
              <a:spcBef>
                <a:spcPct val="0"/>
              </a:spcBef>
            </a:pPr>
            <a:r>
              <a:rPr lang="en-US" sz="3318" b="1" dirty="0">
                <a:solidFill>
                  <a:srgbClr val="000000"/>
                </a:solidFill>
                <a:latin typeface="BR Omny Bold"/>
                <a:ea typeface="BR Omny Bold"/>
                <a:cs typeface="BR Omny Bold"/>
                <a:sym typeface="BR Omny Bold"/>
              </a:rPr>
              <a:t>Snapshot of Magic Bus’s Life Skills Curriculum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sp>
        <p:nvSpPr>
          <p:cNvPr id="3" name="TextBox 3"/>
          <p:cNvSpPr txBox="1"/>
          <p:nvPr/>
        </p:nvSpPr>
        <p:spPr>
          <a:xfrm>
            <a:off x="5937573" y="175275"/>
            <a:ext cx="8464227" cy="612219"/>
          </a:xfrm>
          <a:prstGeom prst="rect">
            <a:avLst/>
          </a:prstGeom>
        </p:spPr>
        <p:txBody>
          <a:bodyPr wrap="square" lIns="0" tIns="0" rIns="0" bIns="0" rtlCol="0" anchor="t">
            <a:spAutoFit/>
          </a:bodyPr>
          <a:lstStyle/>
          <a:p>
            <a:pPr algn="ctr">
              <a:lnSpc>
                <a:spcPts val="4968"/>
              </a:lnSpc>
              <a:spcBef>
                <a:spcPct val="0"/>
              </a:spcBef>
            </a:pPr>
            <a:r>
              <a:rPr lang="en-US" sz="4140" b="1" dirty="0">
                <a:solidFill>
                  <a:srgbClr val="1C79BE"/>
                </a:solidFill>
                <a:latin typeface="BR Omny Bold"/>
                <a:ea typeface="BR Omny Bold"/>
                <a:cs typeface="BR Omny Bold"/>
                <a:sym typeface="BR Omny Bold"/>
              </a:rPr>
              <a:t>Magic Bus India Foundation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8800814" y="-183419"/>
            <a:ext cx="10150452" cy="10702294"/>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IN" dirty="0"/>
          </a:p>
        </p:txBody>
      </p:sp>
      <p:sp>
        <p:nvSpPr>
          <p:cNvPr id="3" name="TextBox 3"/>
          <p:cNvSpPr txBox="1"/>
          <p:nvPr/>
        </p:nvSpPr>
        <p:spPr>
          <a:xfrm>
            <a:off x="462000" y="2488061"/>
            <a:ext cx="6525478" cy="2941446"/>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What is qualitative field assessment in life skills and why does it matter?</a:t>
            </a:r>
          </a:p>
        </p:txBody>
      </p:sp>
      <p:sp>
        <p:nvSpPr>
          <p:cNvPr id="4" name="Freeform 4"/>
          <p:cNvSpPr/>
          <p:nvPr/>
        </p:nvSpPr>
        <p:spPr>
          <a:xfrm>
            <a:off x="462000" y="523601"/>
            <a:ext cx="1849065" cy="1686495"/>
          </a:xfrm>
          <a:custGeom>
            <a:avLst/>
            <a:gdLst/>
            <a:ahLst/>
            <a:cxnLst/>
            <a:rect l="l" t="t" r="r" b="b"/>
            <a:pathLst>
              <a:path w="1849065" h="1686495">
                <a:moveTo>
                  <a:pt x="0" y="0"/>
                </a:moveTo>
                <a:lnTo>
                  <a:pt x="1849066" y="0"/>
                </a:lnTo>
                <a:lnTo>
                  <a:pt x="1849066" y="1686495"/>
                </a:lnTo>
                <a:lnTo>
                  <a:pt x="0" y="1686495"/>
                </a:lnTo>
                <a:lnTo>
                  <a:pt x="0" y="0"/>
                </a:lnTo>
                <a:close/>
              </a:path>
            </a:pathLst>
          </a:custGeom>
          <a:blipFill>
            <a:blip r:embed="rId3"/>
            <a:stretch>
              <a:fillRect l="-26568" r="-21737"/>
            </a:stretch>
          </a:blipFill>
        </p:spPr>
        <p:txBody>
          <a:bodyPr/>
          <a:lstStyle/>
          <a:p>
            <a:endParaRPr lang="en-I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2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N"/>
          </a:p>
        </p:txBody>
      </p:sp>
      <p:sp>
        <p:nvSpPr>
          <p:cNvPr id="3" name="TextBox 3"/>
          <p:cNvSpPr txBox="1"/>
          <p:nvPr/>
        </p:nvSpPr>
        <p:spPr>
          <a:xfrm>
            <a:off x="2301579" y="412367"/>
            <a:ext cx="14627743" cy="511558"/>
          </a:xfrm>
          <a:prstGeom prst="rect">
            <a:avLst/>
          </a:prstGeom>
        </p:spPr>
        <p:txBody>
          <a:bodyPr lIns="0" tIns="0" rIns="0" bIns="0" rtlCol="0" anchor="t">
            <a:spAutoFit/>
          </a:bodyPr>
          <a:lstStyle/>
          <a:p>
            <a:pPr algn="ctr">
              <a:lnSpc>
                <a:spcPts val="3982"/>
              </a:lnSpc>
              <a:spcBef>
                <a:spcPct val="0"/>
              </a:spcBef>
            </a:pPr>
            <a:r>
              <a:rPr lang="en-US" sz="3318" b="1">
                <a:solidFill>
                  <a:srgbClr val="000000"/>
                </a:solidFill>
                <a:latin typeface="BR Omny Bold"/>
                <a:ea typeface="BR Omny Bold"/>
                <a:cs typeface="BR Omny Bold"/>
                <a:sym typeface="BR Omny Bold"/>
              </a:rPr>
              <a:t>Magic Bus’s Monitoring and Evaluation system: Board Architecture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7313518" y="-418100"/>
            <a:ext cx="11966764" cy="10773196"/>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IN"/>
          </a:p>
        </p:txBody>
      </p:sp>
      <p:sp>
        <p:nvSpPr>
          <p:cNvPr id="3" name="TextBox 3"/>
          <p:cNvSpPr txBox="1"/>
          <p:nvPr/>
        </p:nvSpPr>
        <p:spPr>
          <a:xfrm>
            <a:off x="460313" y="2446106"/>
            <a:ext cx="6525478" cy="2905125"/>
          </a:xfrm>
          <a:prstGeom prst="rect">
            <a:avLst/>
          </a:prstGeom>
        </p:spPr>
        <p:txBody>
          <a:bodyPr lIns="0" tIns="0" rIns="0" bIns="0" rtlCol="0" anchor="t">
            <a:spAutoFit/>
          </a:bodyPr>
          <a:lstStyle/>
          <a:p>
            <a:pPr algn="l">
              <a:lnSpc>
                <a:spcPts val="5759"/>
              </a:lnSpc>
            </a:pPr>
            <a:r>
              <a:rPr lang="en-US" sz="4800" b="1">
                <a:solidFill>
                  <a:srgbClr val="FEFEFE"/>
                </a:solidFill>
                <a:latin typeface="BR Omny Bold"/>
                <a:ea typeface="BR Omny Bold"/>
                <a:cs typeface="BR Omny Bold"/>
                <a:sym typeface="BR Omny Bold"/>
              </a:rPr>
              <a:t>Process for conducting Qualitative Field Assessments</a:t>
            </a:r>
          </a:p>
        </p:txBody>
      </p:sp>
      <p:sp>
        <p:nvSpPr>
          <p:cNvPr id="4" name="Freeform 4"/>
          <p:cNvSpPr/>
          <p:nvPr/>
        </p:nvSpPr>
        <p:spPr>
          <a:xfrm>
            <a:off x="460313" y="479998"/>
            <a:ext cx="1849065" cy="1686495"/>
          </a:xfrm>
          <a:custGeom>
            <a:avLst/>
            <a:gdLst/>
            <a:ahLst/>
            <a:cxnLst/>
            <a:rect l="l" t="t" r="r" b="b"/>
            <a:pathLst>
              <a:path w="1849065" h="1686495">
                <a:moveTo>
                  <a:pt x="0" y="0"/>
                </a:moveTo>
                <a:lnTo>
                  <a:pt x="1849065" y="0"/>
                </a:lnTo>
                <a:lnTo>
                  <a:pt x="1849065" y="1686495"/>
                </a:lnTo>
                <a:lnTo>
                  <a:pt x="0" y="1686495"/>
                </a:lnTo>
                <a:lnTo>
                  <a:pt x="0" y="0"/>
                </a:lnTo>
                <a:close/>
              </a:path>
            </a:pathLst>
          </a:custGeom>
          <a:blipFill>
            <a:blip r:embed="rId3"/>
            <a:stretch>
              <a:fillRect l="-26568" r="-21737"/>
            </a:stretch>
          </a:blipFill>
        </p:spPr>
        <p:txBody>
          <a:bodyPr/>
          <a:lstStyle/>
          <a:p>
            <a:endParaRPr lang="en-IN"/>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TotalTime>
  <Words>649</Words>
  <Application>Microsoft Office PowerPoint</Application>
  <PresentationFormat>Custom</PresentationFormat>
  <Paragraphs>52</Paragraphs>
  <Slides>25</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DM Sans Bold</vt:lpstr>
      <vt:lpstr>Canva Sans Bold</vt:lpstr>
      <vt:lpstr>BR Omny Bold</vt:lpstr>
      <vt:lpstr>BR Omny</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 2026 slide deck</dc:title>
  <cp:lastModifiedBy>Somenath Ghosh</cp:lastModifiedBy>
  <cp:revision>14</cp:revision>
  <dcterms:created xsi:type="dcterms:W3CDTF">2006-08-16T00:00:00Z</dcterms:created>
  <dcterms:modified xsi:type="dcterms:W3CDTF">2026-06-03T04:23:31Z</dcterms:modified>
  <dc:identifier>DAHKePL3na4</dc:identifier>
</cp:coreProperties>
</file>