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8" r:id="rId3"/>
    <p:sldId id="257" r:id="rId4"/>
    <p:sldId id="260" r:id="rId5"/>
    <p:sldId id="261" r:id="rId6"/>
    <p:sldId id="279" r:id="rId7"/>
    <p:sldId id="262" r:id="rId8"/>
    <p:sldId id="263" r:id="rId9"/>
    <p:sldId id="264" r:id="rId10"/>
    <p:sldId id="281" r:id="rId11"/>
    <p:sldId id="266" r:id="rId12"/>
    <p:sldId id="267" r:id="rId13"/>
    <p:sldId id="268" r:id="rId14"/>
    <p:sldId id="269" r:id="rId15"/>
    <p:sldId id="282" r:id="rId16"/>
    <p:sldId id="271" r:id="rId17"/>
    <p:sldId id="272" r:id="rId18"/>
    <p:sldId id="273" r:id="rId19"/>
    <p:sldId id="275" r:id="rId20"/>
    <p:sldId id="274" r:id="rId21"/>
    <p:sldId id="276" r:id="rId22"/>
    <p:sldId id="277" r:id="rId23"/>
    <p:sldId id="259" r:id="rId24"/>
  </p:sldIdLst>
  <p:sldSz cx="18288000" cy="10287000"/>
  <p:notesSz cx="6858000" cy="9144000"/>
  <p:embeddedFontLst>
    <p:embeddedFont>
      <p:font typeface="BR Omny" panose="020B0604020202020204" charset="0"/>
      <p:regular r:id="rId25"/>
    </p:embeddedFont>
    <p:embeddedFont>
      <p:font typeface="BR Omny Bold" panose="020B0604020202020204" charset="0"/>
      <p:regular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69" d="100"/>
          <a:sy n="69" d="100"/>
        </p:scale>
        <p:origin x="48"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6/3/2026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E3D5F"/>
        </a:solidFill>
        <a:effectLst/>
      </p:bgPr>
    </p:bg>
    <p:spTree>
      <p:nvGrpSpPr>
        <p:cNvPr id="1" name=""/>
        <p:cNvGrpSpPr/>
        <p:nvPr/>
      </p:nvGrpSpPr>
      <p:grpSpPr>
        <a:xfrm>
          <a:off x="0" y="0"/>
          <a:ext cx="0" cy="0"/>
          <a:chOff x="0" y="0"/>
          <a:chExt cx="0" cy="0"/>
        </a:xfrm>
      </p:grpSpPr>
      <p:sp>
        <p:nvSpPr>
          <p:cNvPr id="2" name="Freeform 2"/>
          <p:cNvSpPr/>
          <p:nvPr/>
        </p:nvSpPr>
        <p:spPr>
          <a:xfrm rot="6395979">
            <a:off x="3351179" y="-5443156"/>
            <a:ext cx="25306469" cy="23119444"/>
          </a:xfrm>
          <a:custGeom>
            <a:avLst/>
            <a:gdLst/>
            <a:ahLst/>
            <a:cxnLst/>
            <a:rect l="l" t="t" r="r" b="b"/>
            <a:pathLst>
              <a:path w="25306469" h="23119444">
                <a:moveTo>
                  <a:pt x="0" y="0"/>
                </a:moveTo>
                <a:lnTo>
                  <a:pt x="25306469" y="0"/>
                </a:lnTo>
                <a:lnTo>
                  <a:pt x="25306469" y="23119444"/>
                </a:lnTo>
                <a:lnTo>
                  <a:pt x="0" y="23119444"/>
                </a:lnTo>
                <a:lnTo>
                  <a:pt x="0" y="0"/>
                </a:lnTo>
                <a:close/>
              </a:path>
            </a:pathLst>
          </a:custGeom>
          <a:blipFill>
            <a:blip r:embed="rId2"/>
            <a:stretch>
              <a:fillRect t="-649" b="-649"/>
            </a:stretch>
          </a:blipFill>
        </p:spPr>
      </p:sp>
      <p:sp>
        <p:nvSpPr>
          <p:cNvPr id="3" name="TextBox 3"/>
          <p:cNvSpPr txBox="1"/>
          <p:nvPr/>
        </p:nvSpPr>
        <p:spPr>
          <a:xfrm>
            <a:off x="1028700" y="3434150"/>
            <a:ext cx="6525478" cy="3685240"/>
          </a:xfrm>
          <a:prstGeom prst="rect">
            <a:avLst/>
          </a:prstGeom>
        </p:spPr>
        <p:txBody>
          <a:bodyPr lIns="0" tIns="0" rIns="0" bIns="0" rtlCol="0" anchor="t">
            <a:spAutoFit/>
          </a:bodyPr>
          <a:lstStyle/>
          <a:p>
            <a:pPr algn="l">
              <a:lnSpc>
                <a:spcPts val="5759"/>
              </a:lnSpc>
            </a:pPr>
            <a:r>
              <a:rPr lang="en-US" sz="4800" b="1" dirty="0" err="1">
                <a:solidFill>
                  <a:srgbClr val="FEFEFE"/>
                </a:solidFill>
                <a:latin typeface="BR Omny Bold"/>
                <a:ea typeface="BR Omny Bold"/>
                <a:cs typeface="BR Omny Bold"/>
                <a:sym typeface="BR Omny Bold"/>
              </a:rPr>
              <a:t>Inteligencia</a:t>
            </a:r>
            <a:r>
              <a:rPr lang="en-US" sz="4800" b="1" dirty="0">
                <a:solidFill>
                  <a:srgbClr val="FEFEFE"/>
                </a:solidFill>
                <a:latin typeface="BR Omny Bold"/>
                <a:ea typeface="BR Omny Bold"/>
                <a:cs typeface="BR Omny Bold"/>
                <a:sym typeface="BR Omny Bold"/>
              </a:rPr>
              <a:t> Artificial y confianza </a:t>
            </a:r>
            <a:r>
              <a:rPr lang="en-US" sz="4800" b="1" dirty="0" err="1">
                <a:solidFill>
                  <a:srgbClr val="FEFEFE"/>
                </a:solidFill>
                <a:latin typeface="BR Omny Bold"/>
                <a:ea typeface="BR Omny Bold"/>
                <a:cs typeface="BR Omny Bold"/>
                <a:sym typeface="BR Omny Bold"/>
              </a:rPr>
              <a:t>pública</a:t>
            </a:r>
            <a:r>
              <a:rPr lang="en-US" sz="4800" b="1" dirty="0">
                <a:solidFill>
                  <a:srgbClr val="FEFEFE"/>
                </a:solidFill>
                <a:latin typeface="BR Omny Bold"/>
                <a:ea typeface="BR Omny Bold"/>
                <a:cs typeface="BR Omny Bold"/>
                <a:sym typeface="BR Omny Bold"/>
              </a:rPr>
              <a:t>: </a:t>
            </a:r>
            <a:r>
              <a:rPr lang="en-US" sz="4800" b="1" dirty="0" err="1">
                <a:solidFill>
                  <a:srgbClr val="FEFEFE"/>
                </a:solidFill>
                <a:latin typeface="BR Omny Bold"/>
                <a:ea typeface="BR Omny Bold"/>
                <a:cs typeface="BR Omny Bold"/>
                <a:sym typeface="BR Omny Bold"/>
              </a:rPr>
              <a:t>desafíos</a:t>
            </a:r>
            <a:r>
              <a:rPr lang="en-US" sz="4800" b="1" dirty="0">
                <a:solidFill>
                  <a:srgbClr val="FEFEFE"/>
                </a:solidFill>
                <a:latin typeface="BR Omny Bold"/>
                <a:ea typeface="BR Omny Bold"/>
                <a:cs typeface="BR Omny Bold"/>
                <a:sym typeface="BR Omny Bold"/>
              </a:rPr>
              <a:t> </a:t>
            </a:r>
            <a:r>
              <a:rPr lang="en-US" sz="4800" b="1" dirty="0" err="1">
                <a:solidFill>
                  <a:srgbClr val="FEFEFE"/>
                </a:solidFill>
                <a:latin typeface="BR Omny Bold"/>
                <a:ea typeface="BR Omny Bold"/>
                <a:cs typeface="BR Omny Bold"/>
                <a:sym typeface="BR Omny Bold"/>
              </a:rPr>
              <a:t>éticos</a:t>
            </a:r>
            <a:r>
              <a:rPr lang="en-US" sz="4800" b="1" dirty="0">
                <a:solidFill>
                  <a:srgbClr val="FEFEFE"/>
                </a:solidFill>
                <a:latin typeface="BR Omny Bold"/>
                <a:ea typeface="BR Omny Bold"/>
                <a:cs typeface="BR Omny Bold"/>
                <a:sym typeface="BR Omny Bold"/>
              </a:rPr>
              <a:t>, </a:t>
            </a:r>
            <a:r>
              <a:rPr lang="en-US" sz="4800" b="1" dirty="0" err="1">
                <a:solidFill>
                  <a:srgbClr val="FEFEFE"/>
                </a:solidFill>
                <a:latin typeface="BR Omny Bold"/>
                <a:ea typeface="BR Omny Bold"/>
                <a:cs typeface="BR Omny Bold"/>
                <a:sym typeface="BR Omny Bold"/>
              </a:rPr>
              <a:t>institucionales</a:t>
            </a:r>
            <a:r>
              <a:rPr lang="en-US" sz="4800" b="1" dirty="0">
                <a:solidFill>
                  <a:srgbClr val="FEFEFE"/>
                </a:solidFill>
                <a:latin typeface="BR Omny Bold"/>
                <a:ea typeface="BR Omny Bold"/>
                <a:cs typeface="BR Omny Bold"/>
                <a:sym typeface="BR Omny Bold"/>
              </a:rPr>
              <a:t> y </a:t>
            </a:r>
            <a:r>
              <a:rPr lang="en-US" sz="4800" b="1" dirty="0" err="1">
                <a:solidFill>
                  <a:srgbClr val="FEFEFE"/>
                </a:solidFill>
                <a:latin typeface="BR Omny Bold"/>
                <a:ea typeface="BR Omny Bold"/>
                <a:cs typeface="BR Omny Bold"/>
                <a:sym typeface="BR Omny Bold"/>
              </a:rPr>
              <a:t>sociales</a:t>
            </a:r>
            <a:endParaRPr lang="en-US" sz="4800" b="1" dirty="0">
              <a:solidFill>
                <a:srgbClr val="FEFEFE"/>
              </a:solidFill>
              <a:latin typeface="BR Omny Bold"/>
              <a:ea typeface="BR Omny Bold"/>
              <a:cs typeface="BR Omny Bold"/>
              <a:sym typeface="BR Omny Bold"/>
            </a:endParaRPr>
          </a:p>
        </p:txBody>
      </p:sp>
      <p:sp>
        <p:nvSpPr>
          <p:cNvPr id="4" name="TextBox 4"/>
          <p:cNvSpPr txBox="1"/>
          <p:nvPr/>
        </p:nvSpPr>
        <p:spPr>
          <a:xfrm>
            <a:off x="1028700" y="7772688"/>
            <a:ext cx="7658100" cy="974626"/>
          </a:xfrm>
          <a:prstGeom prst="rect">
            <a:avLst/>
          </a:prstGeom>
        </p:spPr>
        <p:txBody>
          <a:bodyPr wrap="square" lIns="0" tIns="0" rIns="0" bIns="0" rtlCol="0" anchor="t">
            <a:spAutoFit/>
          </a:bodyPr>
          <a:lstStyle/>
          <a:p>
            <a:pPr algn="l">
              <a:lnSpc>
                <a:spcPts val="3840"/>
              </a:lnSpc>
            </a:pPr>
            <a:r>
              <a:rPr lang="en-US" sz="3200" dirty="0">
                <a:solidFill>
                  <a:srgbClr val="FEFEFE"/>
                </a:solidFill>
                <a:latin typeface="BR Omny"/>
                <a:ea typeface="BR Omny"/>
                <a:cs typeface="BR Omny"/>
                <a:sym typeface="BR Omny"/>
              </a:rPr>
              <a:t>Dra. Alicia Valentina Tolentino </a:t>
            </a:r>
            <a:r>
              <a:rPr lang="en-US" sz="3200" dirty="0" err="1">
                <a:solidFill>
                  <a:srgbClr val="FEFEFE"/>
                </a:solidFill>
                <a:latin typeface="BR Omny"/>
                <a:ea typeface="BR Omny"/>
                <a:cs typeface="BR Omny"/>
                <a:sym typeface="BR Omny"/>
              </a:rPr>
              <a:t>SanJuan</a:t>
            </a:r>
            <a:endParaRPr lang="en-US" sz="3200" dirty="0">
              <a:solidFill>
                <a:srgbClr val="FEFEFE"/>
              </a:solidFill>
              <a:latin typeface="BR Omny"/>
              <a:ea typeface="BR Omny"/>
              <a:cs typeface="BR Omny"/>
              <a:sym typeface="BR Omny"/>
            </a:endParaRPr>
          </a:p>
          <a:p>
            <a:pPr algn="l">
              <a:lnSpc>
                <a:spcPts val="3840"/>
              </a:lnSpc>
            </a:pPr>
            <a:r>
              <a:rPr lang="en-US" sz="3200" b="1" dirty="0">
                <a:solidFill>
                  <a:srgbClr val="FEFEFE"/>
                </a:solidFill>
                <a:latin typeface="BR Omny"/>
                <a:ea typeface="BR Omny Bold"/>
                <a:cs typeface="BR Omny Bold"/>
                <a:sym typeface="BR Omny"/>
              </a:rPr>
              <a:t>UNAM</a:t>
            </a:r>
            <a:r>
              <a:rPr lang="en-US" sz="3200" b="1" dirty="0">
                <a:solidFill>
                  <a:srgbClr val="FEFEFE"/>
                </a:solidFill>
                <a:latin typeface="BR Omny Bold"/>
                <a:ea typeface="BR Omny Bold"/>
                <a:cs typeface="BR Omny Bold"/>
                <a:sym typeface="BR Omny Bold"/>
              </a:rPr>
              <a:t> </a:t>
            </a:r>
          </a:p>
        </p:txBody>
      </p:sp>
      <p:sp>
        <p:nvSpPr>
          <p:cNvPr id="5" name="TextBox 5"/>
          <p:cNvSpPr txBox="1"/>
          <p:nvPr/>
        </p:nvSpPr>
        <p:spPr>
          <a:xfrm>
            <a:off x="1028700" y="2736893"/>
            <a:ext cx="6525478" cy="428606"/>
          </a:xfrm>
          <a:prstGeom prst="rect">
            <a:avLst/>
          </a:prstGeom>
        </p:spPr>
        <p:txBody>
          <a:bodyPr lIns="0" tIns="0" rIns="0" bIns="0" rtlCol="0" anchor="t">
            <a:spAutoFit/>
          </a:bodyPr>
          <a:lstStyle/>
          <a:p>
            <a:pPr algn="l">
              <a:lnSpc>
                <a:spcPts val="3359"/>
              </a:lnSpc>
            </a:pPr>
            <a:r>
              <a:rPr lang="en-US" sz="2799" dirty="0">
                <a:solidFill>
                  <a:srgbClr val="FEFEFE"/>
                </a:solidFill>
                <a:latin typeface="BR Omny"/>
                <a:ea typeface="BR Omny"/>
                <a:cs typeface="BR Omny"/>
                <a:sym typeface="BR Omny"/>
              </a:rPr>
              <a:t>05-06-2026</a:t>
            </a:r>
          </a:p>
        </p:txBody>
      </p:sp>
      <p:sp>
        <p:nvSpPr>
          <p:cNvPr id="6" name="TextBox 6"/>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FFFFFF"/>
                </a:solidFill>
                <a:latin typeface="BR Omny"/>
                <a:ea typeface="BR Omny"/>
                <a:cs typeface="BR Omny"/>
                <a:sym typeface="BR Omny"/>
              </a:rPr>
              <a:t>www.glocalevalweek.org</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E3D5F"/>
        </a:solidFill>
        <a:effectLst/>
      </p:bgPr>
    </p:bg>
    <p:spTree>
      <p:nvGrpSpPr>
        <p:cNvPr id="1" name="">
          <a:extLst>
            <a:ext uri="{FF2B5EF4-FFF2-40B4-BE49-F238E27FC236}">
              <a16:creationId xmlns:a16="http://schemas.microsoft.com/office/drawing/2014/main" id="{8DDC180F-A182-D7E1-8EFB-44B04FDCE94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3AAD08E-0EF8-C40C-FC3E-4B63BAB1FE65}"/>
              </a:ext>
            </a:extLst>
          </p:cNvPr>
          <p:cNvSpPr/>
          <p:nvPr/>
        </p:nvSpPr>
        <p:spPr>
          <a:xfrm rot="1160249">
            <a:off x="6657414" y="-5067099"/>
            <a:ext cx="20522451" cy="18748868"/>
          </a:xfrm>
          <a:custGeom>
            <a:avLst/>
            <a:gdLst/>
            <a:ahLst/>
            <a:cxnLst/>
            <a:rect l="l" t="t" r="r" b="b"/>
            <a:pathLst>
              <a:path w="20522451" h="18748868">
                <a:moveTo>
                  <a:pt x="0" y="0"/>
                </a:moveTo>
                <a:lnTo>
                  <a:pt x="20522451" y="0"/>
                </a:lnTo>
                <a:lnTo>
                  <a:pt x="20522451" y="18748869"/>
                </a:lnTo>
                <a:lnTo>
                  <a:pt x="0" y="18748869"/>
                </a:lnTo>
                <a:lnTo>
                  <a:pt x="0" y="0"/>
                </a:lnTo>
                <a:close/>
              </a:path>
            </a:pathLst>
          </a:custGeom>
          <a:blipFill>
            <a:blip r:embed="rId2"/>
            <a:stretch>
              <a:fillRect t="-649" b="-649"/>
            </a:stretch>
          </a:blipFill>
        </p:spPr>
      </p:sp>
      <p:sp>
        <p:nvSpPr>
          <p:cNvPr id="3" name="TextBox 3">
            <a:extLst>
              <a:ext uri="{FF2B5EF4-FFF2-40B4-BE49-F238E27FC236}">
                <a16:creationId xmlns:a16="http://schemas.microsoft.com/office/drawing/2014/main" id="{61A6BE81-C975-9D9F-3AEB-B4161A137913}"/>
              </a:ext>
            </a:extLst>
          </p:cNvPr>
          <p:cNvSpPr txBox="1"/>
          <p:nvPr/>
        </p:nvSpPr>
        <p:spPr>
          <a:xfrm>
            <a:off x="1028700" y="4772016"/>
            <a:ext cx="6525478" cy="1453860"/>
          </a:xfrm>
          <a:prstGeom prst="rect">
            <a:avLst/>
          </a:prstGeom>
        </p:spPr>
        <p:txBody>
          <a:bodyPr lIns="0" tIns="0" rIns="0" bIns="0" rtlCol="0" anchor="t">
            <a:spAutoFit/>
          </a:bodyPr>
          <a:lstStyle/>
          <a:p>
            <a:pPr algn="l">
              <a:lnSpc>
                <a:spcPts val="5759"/>
              </a:lnSpc>
            </a:pPr>
            <a:r>
              <a:rPr lang="en-US" sz="4800" b="1" dirty="0">
                <a:solidFill>
                  <a:srgbClr val="FEFEFE"/>
                </a:solidFill>
                <a:latin typeface="BR Omny Bold"/>
                <a:ea typeface="BR Omny Bold"/>
                <a:cs typeface="BR Omny Bold"/>
                <a:sym typeface="BR Omny Bold"/>
              </a:rPr>
              <a:t>3. IA, GOBIERNO Y PODER</a:t>
            </a:r>
          </a:p>
        </p:txBody>
      </p:sp>
    </p:spTree>
    <p:extLst>
      <p:ext uri="{BB962C8B-B14F-4D97-AF65-F5344CB8AC3E}">
        <p14:creationId xmlns:p14="http://schemas.microsoft.com/office/powerpoint/2010/main" val="9132600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FF7C7F-9748-4C2F-97B0-9C1B3D71FF0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436D1CC-2D7E-EC7D-D2AF-7FED7F507159}"/>
              </a:ext>
            </a:extLst>
          </p:cNvPr>
          <p:cNvSpPr/>
          <p:nvPr/>
        </p:nvSpPr>
        <p:spPr>
          <a:xfrm rot="-1377480">
            <a:off x="11487463" y="2441746"/>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2"/>
            <a:stretch>
              <a:fillRect l="-5972" r="-5972"/>
            </a:stretch>
          </a:blipFill>
        </p:spPr>
      </p:sp>
      <p:sp>
        <p:nvSpPr>
          <p:cNvPr id="5" name="TextBox 5">
            <a:extLst>
              <a:ext uri="{FF2B5EF4-FFF2-40B4-BE49-F238E27FC236}">
                <a16:creationId xmlns:a16="http://schemas.microsoft.com/office/drawing/2014/main" id="{35570150-0C80-C19A-597F-10CF001BD9FE}"/>
              </a:ext>
            </a:extLst>
          </p:cNvPr>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sp>
        <p:nvSpPr>
          <p:cNvPr id="6" name="TextBox 4">
            <a:extLst>
              <a:ext uri="{FF2B5EF4-FFF2-40B4-BE49-F238E27FC236}">
                <a16:creationId xmlns:a16="http://schemas.microsoft.com/office/drawing/2014/main" id="{2B3C7472-481B-6763-77A4-889060DF97F2}"/>
              </a:ext>
            </a:extLst>
          </p:cNvPr>
          <p:cNvSpPr txBox="1"/>
          <p:nvPr/>
        </p:nvSpPr>
        <p:spPr>
          <a:xfrm>
            <a:off x="1028700" y="5334978"/>
            <a:ext cx="10782300" cy="691792"/>
          </a:xfrm>
          <a:prstGeom prst="rect">
            <a:avLst/>
          </a:prstGeom>
        </p:spPr>
        <p:txBody>
          <a:bodyPr wrap="square" lIns="0" tIns="0" rIns="0" bIns="0" rtlCol="0" anchor="t">
            <a:spAutoFit/>
          </a:bodyPr>
          <a:lstStyle/>
          <a:p>
            <a:pPr>
              <a:lnSpc>
                <a:spcPts val="2800"/>
              </a:lnSpc>
            </a:pPr>
            <a:endParaRPr lang="en-US" sz="2000" dirty="0">
              <a:solidFill>
                <a:srgbClr val="000000"/>
              </a:solidFill>
              <a:latin typeface="BR Omny"/>
              <a:ea typeface="BR Omny"/>
              <a:cs typeface="BR Omny"/>
              <a:sym typeface="BR Omny"/>
            </a:endParaRPr>
          </a:p>
          <a:p>
            <a:pPr>
              <a:lnSpc>
                <a:spcPts val="2800"/>
              </a:lnSpc>
            </a:pPr>
            <a:endParaRPr lang="en-US" sz="2000" dirty="0">
              <a:solidFill>
                <a:srgbClr val="000000"/>
              </a:solidFill>
              <a:latin typeface="BR Omny"/>
              <a:ea typeface="BR Omny"/>
              <a:cs typeface="BR Omny"/>
              <a:sym typeface="BR Omny"/>
            </a:endParaRPr>
          </a:p>
        </p:txBody>
      </p:sp>
      <p:sp>
        <p:nvSpPr>
          <p:cNvPr id="7" name="CuadroTexto 6">
            <a:extLst>
              <a:ext uri="{FF2B5EF4-FFF2-40B4-BE49-F238E27FC236}">
                <a16:creationId xmlns:a16="http://schemas.microsoft.com/office/drawing/2014/main" id="{DD515E17-CDC7-7834-E19A-FB25BFDA8E34}"/>
              </a:ext>
            </a:extLst>
          </p:cNvPr>
          <p:cNvSpPr txBox="1"/>
          <p:nvPr/>
        </p:nvSpPr>
        <p:spPr>
          <a:xfrm>
            <a:off x="838199" y="6385024"/>
            <a:ext cx="10699869" cy="646331"/>
          </a:xfrm>
          <a:prstGeom prst="rect">
            <a:avLst/>
          </a:prstGeom>
          <a:noFill/>
        </p:spPr>
        <p:txBody>
          <a:bodyPr wrap="square" rtlCol="0">
            <a:spAutoFit/>
          </a:bodyPr>
          <a:lstStyle/>
          <a:p>
            <a:endParaRPr lang="es-MX" b="1" dirty="0"/>
          </a:p>
          <a:p>
            <a:endParaRPr lang="es-MX" dirty="0"/>
          </a:p>
        </p:txBody>
      </p:sp>
      <p:sp>
        <p:nvSpPr>
          <p:cNvPr id="3" name="TextBox 3">
            <a:extLst>
              <a:ext uri="{FF2B5EF4-FFF2-40B4-BE49-F238E27FC236}">
                <a16:creationId xmlns:a16="http://schemas.microsoft.com/office/drawing/2014/main" id="{E291BCCC-4A6C-BC84-F46D-4F1F9C8BF83E}"/>
              </a:ext>
            </a:extLst>
          </p:cNvPr>
          <p:cNvSpPr txBox="1"/>
          <p:nvPr/>
        </p:nvSpPr>
        <p:spPr>
          <a:xfrm>
            <a:off x="1028700" y="1095295"/>
            <a:ext cx="9972606" cy="1453860"/>
          </a:xfrm>
          <a:prstGeom prst="rect">
            <a:avLst/>
          </a:prstGeom>
        </p:spPr>
        <p:txBody>
          <a:bodyPr lIns="0" tIns="0" rIns="0" bIns="0" rtlCol="0" anchor="t">
            <a:spAutoFit/>
          </a:bodyPr>
          <a:lstStyle/>
          <a:p>
            <a:pPr algn="l">
              <a:lnSpc>
                <a:spcPts val="5759"/>
              </a:lnSpc>
            </a:pPr>
            <a:r>
              <a:rPr lang="en-US" sz="4800" b="1" dirty="0">
                <a:solidFill>
                  <a:srgbClr val="1C79BE"/>
                </a:solidFill>
                <a:latin typeface="BR Omny Bold"/>
                <a:ea typeface="BR Omny Bold"/>
                <a:cs typeface="BR Omny Bold"/>
                <a:sym typeface="BR Omny Bold"/>
              </a:rPr>
              <a:t>¿</a:t>
            </a:r>
            <a:r>
              <a:rPr lang="en-US" sz="4800" b="1" dirty="0" err="1">
                <a:solidFill>
                  <a:srgbClr val="1C79BE"/>
                </a:solidFill>
                <a:latin typeface="BR Omny Bold"/>
                <a:ea typeface="BR Omny Bold"/>
                <a:cs typeface="BR Omny Bold"/>
                <a:sym typeface="BR Omny Bold"/>
              </a:rPr>
              <a:t>Qué</a:t>
            </a:r>
            <a:r>
              <a:rPr lang="en-US" sz="4800" b="1" dirty="0">
                <a:solidFill>
                  <a:srgbClr val="1C79BE"/>
                </a:solidFill>
                <a:latin typeface="BR Omny Bold"/>
                <a:ea typeface="BR Omny Bold"/>
                <a:cs typeface="BR Omny Bold"/>
                <a:sym typeface="BR Omny Bold"/>
              </a:rPr>
              <a:t> </a:t>
            </a:r>
            <a:r>
              <a:rPr lang="en-US" sz="4800" b="1" dirty="0" err="1">
                <a:solidFill>
                  <a:srgbClr val="1C79BE"/>
                </a:solidFill>
                <a:latin typeface="BR Omny Bold"/>
                <a:ea typeface="BR Omny Bold"/>
                <a:cs typeface="BR Omny Bold"/>
                <a:sym typeface="BR Omny Bold"/>
              </a:rPr>
              <a:t>mundo</a:t>
            </a:r>
            <a:r>
              <a:rPr lang="en-US" sz="4800" b="1" dirty="0">
                <a:solidFill>
                  <a:srgbClr val="1C79BE"/>
                </a:solidFill>
                <a:latin typeface="BR Omny Bold"/>
                <a:ea typeface="BR Omny Bold"/>
                <a:cs typeface="BR Omny Bold"/>
                <a:sym typeface="BR Omny Bold"/>
              </a:rPr>
              <a:t> </a:t>
            </a:r>
            <a:r>
              <a:rPr lang="en-US" sz="4800" b="1" dirty="0" err="1">
                <a:solidFill>
                  <a:srgbClr val="1C79BE"/>
                </a:solidFill>
                <a:latin typeface="BR Omny Bold"/>
                <a:ea typeface="BR Omny Bold"/>
                <a:cs typeface="BR Omny Bold"/>
                <a:sym typeface="BR Omny Bold"/>
              </a:rPr>
              <a:t>estamos</a:t>
            </a:r>
            <a:r>
              <a:rPr lang="en-US" sz="4800" b="1" dirty="0">
                <a:solidFill>
                  <a:srgbClr val="1C79BE"/>
                </a:solidFill>
                <a:latin typeface="BR Omny Bold"/>
                <a:ea typeface="BR Omny Bold"/>
                <a:cs typeface="BR Omny Bold"/>
                <a:sym typeface="BR Omny Bold"/>
              </a:rPr>
              <a:t> </a:t>
            </a:r>
            <a:r>
              <a:rPr lang="en-US" sz="4800" b="1" dirty="0" err="1">
                <a:solidFill>
                  <a:srgbClr val="1C79BE"/>
                </a:solidFill>
                <a:latin typeface="BR Omny Bold"/>
                <a:ea typeface="BR Omny Bold"/>
                <a:cs typeface="BR Omny Bold"/>
                <a:sym typeface="BR Omny Bold"/>
              </a:rPr>
              <a:t>construyendo</a:t>
            </a:r>
            <a:r>
              <a:rPr lang="en-US" sz="4800" b="1" dirty="0">
                <a:solidFill>
                  <a:srgbClr val="1C79BE"/>
                </a:solidFill>
                <a:latin typeface="BR Omny Bold"/>
                <a:ea typeface="BR Omny Bold"/>
                <a:cs typeface="BR Omny Bold"/>
                <a:sym typeface="BR Omny Bold"/>
              </a:rPr>
              <a:t> con la IA?</a:t>
            </a:r>
          </a:p>
        </p:txBody>
      </p:sp>
      <p:sp>
        <p:nvSpPr>
          <p:cNvPr id="11" name="CuadroTexto 10">
            <a:extLst>
              <a:ext uri="{FF2B5EF4-FFF2-40B4-BE49-F238E27FC236}">
                <a16:creationId xmlns:a16="http://schemas.microsoft.com/office/drawing/2014/main" id="{A8F93249-570F-4EA4-A2CE-FBF63E430703}"/>
              </a:ext>
            </a:extLst>
          </p:cNvPr>
          <p:cNvSpPr txBox="1"/>
          <p:nvPr/>
        </p:nvSpPr>
        <p:spPr>
          <a:xfrm>
            <a:off x="1028700" y="2949708"/>
            <a:ext cx="7810500" cy="6370975"/>
          </a:xfrm>
          <a:prstGeom prst="rect">
            <a:avLst/>
          </a:prstGeom>
          <a:noFill/>
        </p:spPr>
        <p:txBody>
          <a:bodyPr wrap="square" rtlCol="0">
            <a:spAutoFit/>
          </a:bodyPr>
          <a:lstStyle/>
          <a:p>
            <a:r>
              <a:rPr lang="es-MX" sz="3200" b="1" dirty="0"/>
              <a:t>Volviendo a Kate Crowford:</a:t>
            </a:r>
          </a:p>
          <a:p>
            <a:endParaRPr lang="es-MX" sz="3200" b="1" dirty="0"/>
          </a:p>
          <a:p>
            <a:pPr marL="457200" indent="-457200">
              <a:buFontTx/>
              <a:buChar char="-"/>
            </a:pPr>
            <a:r>
              <a:rPr lang="es-MX" sz="2800" dirty="0"/>
              <a:t>La Inteligencia Artificial es un registro del poder.</a:t>
            </a:r>
          </a:p>
          <a:p>
            <a:pPr marL="457200" indent="-457200">
              <a:buFontTx/>
              <a:buChar char="-"/>
            </a:pPr>
            <a:r>
              <a:rPr lang="es-MX" sz="2800" dirty="0"/>
              <a:t>Redefinición: La IA es un conjunto de prácticas técnicas y sociales que involucra instituciones, política y cultura.</a:t>
            </a:r>
          </a:p>
          <a:p>
            <a:pPr marL="457200" indent="-457200">
              <a:buFontTx/>
              <a:buChar char="-"/>
            </a:pPr>
            <a:r>
              <a:rPr lang="es-MX" sz="2800" dirty="0"/>
              <a:t>Producida a través de una razón computacional y encarnada e interconectada que produce relaciones sociales y una forma de entender el mundo; pero sobre todo la Inteligencia Artificial es fundamentalmente política. </a:t>
            </a:r>
          </a:p>
          <a:p>
            <a:pPr marL="457200" indent="-457200">
              <a:buFontTx/>
              <a:buChar char="-"/>
            </a:pPr>
            <a:endParaRPr lang="es-MX" sz="3200" b="1" dirty="0"/>
          </a:p>
          <a:p>
            <a:endParaRPr lang="es-MX" sz="2000" b="1" dirty="0"/>
          </a:p>
          <a:p>
            <a:endParaRPr lang="es-MX" sz="2000" b="1" dirty="0"/>
          </a:p>
          <a:p>
            <a:endParaRPr lang="es-MX" sz="2000" b="1" dirty="0"/>
          </a:p>
        </p:txBody>
      </p:sp>
    </p:spTree>
    <p:extLst>
      <p:ext uri="{BB962C8B-B14F-4D97-AF65-F5344CB8AC3E}">
        <p14:creationId xmlns:p14="http://schemas.microsoft.com/office/powerpoint/2010/main" val="12789611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ED8668-CD46-B8BB-AF6C-3E9F8488926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41298E1A-5658-9835-6E4D-BF865A92DFD3}"/>
              </a:ext>
            </a:extLst>
          </p:cNvPr>
          <p:cNvSpPr/>
          <p:nvPr/>
        </p:nvSpPr>
        <p:spPr>
          <a:xfrm rot="-1377480">
            <a:off x="11487463" y="2441746"/>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2"/>
            <a:stretch>
              <a:fillRect l="-5972" r="-5972"/>
            </a:stretch>
          </a:blipFill>
        </p:spPr>
      </p:sp>
      <p:sp>
        <p:nvSpPr>
          <p:cNvPr id="5" name="TextBox 5">
            <a:extLst>
              <a:ext uri="{FF2B5EF4-FFF2-40B4-BE49-F238E27FC236}">
                <a16:creationId xmlns:a16="http://schemas.microsoft.com/office/drawing/2014/main" id="{00D17221-C497-C0C2-110D-A413290ED985}"/>
              </a:ext>
            </a:extLst>
          </p:cNvPr>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sp>
        <p:nvSpPr>
          <p:cNvPr id="6" name="TextBox 4">
            <a:extLst>
              <a:ext uri="{FF2B5EF4-FFF2-40B4-BE49-F238E27FC236}">
                <a16:creationId xmlns:a16="http://schemas.microsoft.com/office/drawing/2014/main" id="{1D043B9D-91B1-1E15-B9F4-E7E54FA17ABD}"/>
              </a:ext>
            </a:extLst>
          </p:cNvPr>
          <p:cNvSpPr txBox="1"/>
          <p:nvPr/>
        </p:nvSpPr>
        <p:spPr>
          <a:xfrm>
            <a:off x="1028700" y="5334978"/>
            <a:ext cx="10782300" cy="691792"/>
          </a:xfrm>
          <a:prstGeom prst="rect">
            <a:avLst/>
          </a:prstGeom>
        </p:spPr>
        <p:txBody>
          <a:bodyPr wrap="square" lIns="0" tIns="0" rIns="0" bIns="0" rtlCol="0" anchor="t">
            <a:spAutoFit/>
          </a:bodyPr>
          <a:lstStyle/>
          <a:p>
            <a:pPr>
              <a:lnSpc>
                <a:spcPts val="2800"/>
              </a:lnSpc>
            </a:pPr>
            <a:endParaRPr lang="en-US" sz="2000" dirty="0">
              <a:solidFill>
                <a:srgbClr val="000000"/>
              </a:solidFill>
              <a:latin typeface="BR Omny"/>
              <a:ea typeface="BR Omny"/>
              <a:cs typeface="BR Omny"/>
              <a:sym typeface="BR Omny"/>
            </a:endParaRPr>
          </a:p>
          <a:p>
            <a:pPr>
              <a:lnSpc>
                <a:spcPts val="2800"/>
              </a:lnSpc>
            </a:pPr>
            <a:endParaRPr lang="en-US" sz="2000" dirty="0">
              <a:solidFill>
                <a:srgbClr val="000000"/>
              </a:solidFill>
              <a:latin typeface="BR Omny"/>
              <a:ea typeface="BR Omny"/>
              <a:cs typeface="BR Omny"/>
              <a:sym typeface="BR Omny"/>
            </a:endParaRPr>
          </a:p>
        </p:txBody>
      </p:sp>
      <p:sp>
        <p:nvSpPr>
          <p:cNvPr id="7" name="CuadroTexto 6">
            <a:extLst>
              <a:ext uri="{FF2B5EF4-FFF2-40B4-BE49-F238E27FC236}">
                <a16:creationId xmlns:a16="http://schemas.microsoft.com/office/drawing/2014/main" id="{C0FCFF88-209A-BD24-04B5-D680BB0DBA86}"/>
              </a:ext>
            </a:extLst>
          </p:cNvPr>
          <p:cNvSpPr txBox="1"/>
          <p:nvPr/>
        </p:nvSpPr>
        <p:spPr>
          <a:xfrm>
            <a:off x="838199" y="6385024"/>
            <a:ext cx="10699869" cy="646331"/>
          </a:xfrm>
          <a:prstGeom prst="rect">
            <a:avLst/>
          </a:prstGeom>
          <a:noFill/>
        </p:spPr>
        <p:txBody>
          <a:bodyPr wrap="square" rtlCol="0">
            <a:spAutoFit/>
          </a:bodyPr>
          <a:lstStyle/>
          <a:p>
            <a:endParaRPr lang="es-MX" b="1" dirty="0"/>
          </a:p>
          <a:p>
            <a:endParaRPr lang="es-MX" dirty="0"/>
          </a:p>
        </p:txBody>
      </p:sp>
      <p:sp>
        <p:nvSpPr>
          <p:cNvPr id="11" name="CuadroTexto 10">
            <a:extLst>
              <a:ext uri="{FF2B5EF4-FFF2-40B4-BE49-F238E27FC236}">
                <a16:creationId xmlns:a16="http://schemas.microsoft.com/office/drawing/2014/main" id="{E4815DF7-DF0F-3A26-35BF-9DD82A4CDE70}"/>
              </a:ext>
            </a:extLst>
          </p:cNvPr>
          <p:cNvSpPr txBox="1"/>
          <p:nvPr/>
        </p:nvSpPr>
        <p:spPr>
          <a:xfrm>
            <a:off x="1447800" y="1562100"/>
            <a:ext cx="8915400" cy="6278642"/>
          </a:xfrm>
          <a:prstGeom prst="rect">
            <a:avLst/>
          </a:prstGeom>
          <a:noFill/>
        </p:spPr>
        <p:txBody>
          <a:bodyPr wrap="square" rtlCol="0">
            <a:spAutoFit/>
          </a:bodyPr>
          <a:lstStyle/>
          <a:p>
            <a:r>
              <a:rPr lang="es-MX" sz="3200" b="1" dirty="0"/>
              <a:t>Volviendo a Kate Crowford:</a:t>
            </a:r>
          </a:p>
          <a:p>
            <a:endParaRPr lang="es-MX" sz="3200" b="1" dirty="0"/>
          </a:p>
          <a:p>
            <a:pPr marL="457200" indent="-457200">
              <a:buFontTx/>
              <a:buChar char="-"/>
            </a:pPr>
            <a:r>
              <a:rPr lang="es-ES" dirty="0"/>
              <a:t>¿Cuáles son las consecuencias sociales y materiales de incluir la IA y los sistemas algorítmicos relacionados en los sistemas de toma de decisiones de instituciones sociales como la educación y la atención médica, las finanzas, las operaciones gubernamentales, las interacciones y la contratación en el lugar de trabajo, los sistemas de comunicación y el sistema de justicia?</a:t>
            </a:r>
            <a:endParaRPr lang="es-MX" dirty="0"/>
          </a:p>
          <a:p>
            <a:endParaRPr lang="es-MX" sz="3200" b="1" dirty="0"/>
          </a:p>
          <a:p>
            <a:r>
              <a:rPr lang="es-MX" sz="3200" b="1" dirty="0"/>
              <a:t>“La IA clasifica personas, asigna categorías, predice comportamientos y automatiza decisiones, por lo que la IA produce realidad política y social”</a:t>
            </a:r>
          </a:p>
          <a:p>
            <a:endParaRPr lang="es-MX" sz="2000" b="1" dirty="0"/>
          </a:p>
          <a:p>
            <a:r>
              <a:rPr lang="es-MX" sz="2000" b="1" dirty="0"/>
              <a:t>Un ejemplo: </a:t>
            </a:r>
            <a:r>
              <a:rPr lang="es-MX" sz="2000" dirty="0"/>
              <a:t>cuando una institución utiliza algoritmos para evaluar riesgos, seleccionar candidatos o distribuir recursos, el sistema no solo registra diferencias existentes; también influye en quién obtiene oportunidades y quién queda excluido.</a:t>
            </a:r>
          </a:p>
          <a:p>
            <a:endParaRPr lang="es-MX" sz="2000" b="1" dirty="0"/>
          </a:p>
          <a:p>
            <a:endParaRPr lang="es-MX" sz="2000" b="1" dirty="0"/>
          </a:p>
        </p:txBody>
      </p:sp>
    </p:spTree>
    <p:extLst>
      <p:ext uri="{BB962C8B-B14F-4D97-AF65-F5344CB8AC3E}">
        <p14:creationId xmlns:p14="http://schemas.microsoft.com/office/powerpoint/2010/main" val="3444129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D95C4D-48B6-6013-77D6-214B4A0F133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519D9D5-2659-06B2-A4AE-7EA8498AD9A1}"/>
              </a:ext>
            </a:extLst>
          </p:cNvPr>
          <p:cNvSpPr/>
          <p:nvPr/>
        </p:nvSpPr>
        <p:spPr>
          <a:xfrm rot="-1377480">
            <a:off x="11487463" y="2441746"/>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2"/>
            <a:stretch>
              <a:fillRect l="-5972" r="-5972"/>
            </a:stretch>
          </a:blipFill>
        </p:spPr>
      </p:sp>
      <p:sp>
        <p:nvSpPr>
          <p:cNvPr id="5" name="TextBox 5">
            <a:extLst>
              <a:ext uri="{FF2B5EF4-FFF2-40B4-BE49-F238E27FC236}">
                <a16:creationId xmlns:a16="http://schemas.microsoft.com/office/drawing/2014/main" id="{DC0BA499-D874-E9DB-5F7D-61007C0B3516}"/>
              </a:ext>
            </a:extLst>
          </p:cNvPr>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sp>
        <p:nvSpPr>
          <p:cNvPr id="6" name="TextBox 4">
            <a:extLst>
              <a:ext uri="{FF2B5EF4-FFF2-40B4-BE49-F238E27FC236}">
                <a16:creationId xmlns:a16="http://schemas.microsoft.com/office/drawing/2014/main" id="{D6F24FDE-C6EE-1E55-C847-2D51888B0453}"/>
              </a:ext>
            </a:extLst>
          </p:cNvPr>
          <p:cNvSpPr txBox="1"/>
          <p:nvPr/>
        </p:nvSpPr>
        <p:spPr>
          <a:xfrm>
            <a:off x="1028700" y="5334978"/>
            <a:ext cx="10782300" cy="691792"/>
          </a:xfrm>
          <a:prstGeom prst="rect">
            <a:avLst/>
          </a:prstGeom>
        </p:spPr>
        <p:txBody>
          <a:bodyPr wrap="square" lIns="0" tIns="0" rIns="0" bIns="0" rtlCol="0" anchor="t">
            <a:spAutoFit/>
          </a:bodyPr>
          <a:lstStyle/>
          <a:p>
            <a:pPr>
              <a:lnSpc>
                <a:spcPts val="2800"/>
              </a:lnSpc>
            </a:pPr>
            <a:endParaRPr lang="en-US" sz="2000" dirty="0">
              <a:solidFill>
                <a:srgbClr val="000000"/>
              </a:solidFill>
              <a:latin typeface="BR Omny"/>
              <a:ea typeface="BR Omny"/>
              <a:cs typeface="BR Omny"/>
              <a:sym typeface="BR Omny"/>
            </a:endParaRPr>
          </a:p>
          <a:p>
            <a:pPr>
              <a:lnSpc>
                <a:spcPts val="2800"/>
              </a:lnSpc>
            </a:pPr>
            <a:endParaRPr lang="en-US" sz="2000" dirty="0">
              <a:solidFill>
                <a:srgbClr val="000000"/>
              </a:solidFill>
              <a:latin typeface="BR Omny"/>
              <a:ea typeface="BR Omny"/>
              <a:cs typeface="BR Omny"/>
              <a:sym typeface="BR Omny"/>
            </a:endParaRPr>
          </a:p>
        </p:txBody>
      </p:sp>
      <p:sp>
        <p:nvSpPr>
          <p:cNvPr id="7" name="CuadroTexto 6">
            <a:extLst>
              <a:ext uri="{FF2B5EF4-FFF2-40B4-BE49-F238E27FC236}">
                <a16:creationId xmlns:a16="http://schemas.microsoft.com/office/drawing/2014/main" id="{D7A5587E-0D63-B1F2-1D7B-D75D1F69BEE4}"/>
              </a:ext>
            </a:extLst>
          </p:cNvPr>
          <p:cNvSpPr txBox="1"/>
          <p:nvPr/>
        </p:nvSpPr>
        <p:spPr>
          <a:xfrm>
            <a:off x="838199" y="6385024"/>
            <a:ext cx="10699869" cy="646331"/>
          </a:xfrm>
          <a:prstGeom prst="rect">
            <a:avLst/>
          </a:prstGeom>
          <a:noFill/>
        </p:spPr>
        <p:txBody>
          <a:bodyPr wrap="square" rtlCol="0">
            <a:spAutoFit/>
          </a:bodyPr>
          <a:lstStyle/>
          <a:p>
            <a:endParaRPr lang="es-MX" b="1" dirty="0"/>
          </a:p>
          <a:p>
            <a:endParaRPr lang="es-MX" dirty="0"/>
          </a:p>
        </p:txBody>
      </p:sp>
      <p:sp>
        <p:nvSpPr>
          <p:cNvPr id="11" name="CuadroTexto 10">
            <a:extLst>
              <a:ext uri="{FF2B5EF4-FFF2-40B4-BE49-F238E27FC236}">
                <a16:creationId xmlns:a16="http://schemas.microsoft.com/office/drawing/2014/main" id="{A096733C-1802-5EBE-8079-740C4DE9C259}"/>
              </a:ext>
            </a:extLst>
          </p:cNvPr>
          <p:cNvSpPr txBox="1"/>
          <p:nvPr/>
        </p:nvSpPr>
        <p:spPr>
          <a:xfrm>
            <a:off x="1295400" y="1181100"/>
            <a:ext cx="9067800" cy="9571851"/>
          </a:xfrm>
          <a:prstGeom prst="rect">
            <a:avLst/>
          </a:prstGeom>
          <a:noFill/>
        </p:spPr>
        <p:txBody>
          <a:bodyPr wrap="square" rtlCol="0">
            <a:spAutoFit/>
          </a:bodyPr>
          <a:lstStyle/>
          <a:p>
            <a:r>
              <a:rPr lang="es-MX" sz="3200" b="1" dirty="0"/>
              <a:t>Volviendo a Kate Crowford:</a:t>
            </a:r>
          </a:p>
          <a:p>
            <a:pPr marL="457200" indent="-457200">
              <a:buFontTx/>
              <a:buChar char="-"/>
            </a:pPr>
            <a:r>
              <a:rPr lang="es-MX" sz="3200" dirty="0"/>
              <a:t>Las decisiones aparentemente técnicas son en realidad decisiones políticas.</a:t>
            </a:r>
          </a:p>
          <a:p>
            <a:pPr marL="457200" indent="-457200">
              <a:buFontTx/>
              <a:buChar char="-"/>
            </a:pPr>
            <a:r>
              <a:rPr lang="es-MX" sz="3200" dirty="0"/>
              <a:t>¿Qué categorías se utilizan para clasificar a las personas?¿Qué errores son aceptables?¿Quién asume los costos de esos errores?</a:t>
            </a:r>
          </a:p>
          <a:p>
            <a:pPr marL="457200" indent="-457200">
              <a:buFontTx/>
              <a:buChar char="-"/>
            </a:pPr>
            <a:endParaRPr lang="es-MX" sz="3200" dirty="0"/>
          </a:p>
          <a:p>
            <a:r>
              <a:rPr lang="es-MX" sz="3200" b="1" i="1" dirty="0"/>
              <a:t>“Son cuestiones de poder y gobernanza, no meramente de ingeniería”</a:t>
            </a:r>
          </a:p>
          <a:p>
            <a:endParaRPr lang="es-MX" sz="3200" b="1" i="1" dirty="0"/>
          </a:p>
          <a:p>
            <a:pPr marL="457200" indent="-457200">
              <a:buFontTx/>
              <a:buChar char="-"/>
            </a:pPr>
            <a:r>
              <a:rPr lang="es-MX" sz="3200" dirty="0"/>
              <a:t>Elaborar políticas públicas, entonces, supondrá contemplar las condiciones materiales, como:</a:t>
            </a:r>
          </a:p>
          <a:p>
            <a:endParaRPr lang="es-MX" sz="3200" dirty="0"/>
          </a:p>
          <a:p>
            <a:r>
              <a:rPr lang="es-MX" sz="3200" dirty="0"/>
              <a:t> Minería de minerales para hardware, consumo energético, trabajo humano, extracción masiva de datos, concentración tecnológica y de monopolios.</a:t>
            </a:r>
          </a:p>
          <a:p>
            <a:pPr marL="457200" indent="-457200">
              <a:buFontTx/>
              <a:buChar char="-"/>
            </a:pPr>
            <a:endParaRPr lang="es-MX" sz="3200" dirty="0"/>
          </a:p>
          <a:p>
            <a:pPr marL="457200" indent="-457200">
              <a:buFontTx/>
              <a:buChar char="-"/>
            </a:pPr>
            <a:endParaRPr lang="es-MX" sz="3200" b="1" i="1" dirty="0"/>
          </a:p>
          <a:p>
            <a:endParaRPr lang="es-MX" sz="2000" b="1" dirty="0"/>
          </a:p>
          <a:p>
            <a:endParaRPr lang="es-MX" sz="2000" b="1" dirty="0"/>
          </a:p>
        </p:txBody>
      </p:sp>
    </p:spTree>
    <p:extLst>
      <p:ext uri="{BB962C8B-B14F-4D97-AF65-F5344CB8AC3E}">
        <p14:creationId xmlns:p14="http://schemas.microsoft.com/office/powerpoint/2010/main" val="4571593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B29735-345F-DE66-6927-6D70FFFDD3D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4E1F8579-CF2D-A765-CEB6-C3B79C1C57D9}"/>
              </a:ext>
            </a:extLst>
          </p:cNvPr>
          <p:cNvSpPr/>
          <p:nvPr/>
        </p:nvSpPr>
        <p:spPr>
          <a:xfrm rot="-1377480">
            <a:off x="11487463" y="2441746"/>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2"/>
            <a:stretch>
              <a:fillRect l="-5972" r="-5972"/>
            </a:stretch>
          </a:blipFill>
        </p:spPr>
      </p:sp>
      <p:sp>
        <p:nvSpPr>
          <p:cNvPr id="5" name="TextBox 5">
            <a:extLst>
              <a:ext uri="{FF2B5EF4-FFF2-40B4-BE49-F238E27FC236}">
                <a16:creationId xmlns:a16="http://schemas.microsoft.com/office/drawing/2014/main" id="{B49CDCD5-5564-823E-F370-E2C304C8C006}"/>
              </a:ext>
            </a:extLst>
          </p:cNvPr>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sp>
        <p:nvSpPr>
          <p:cNvPr id="6" name="TextBox 4">
            <a:extLst>
              <a:ext uri="{FF2B5EF4-FFF2-40B4-BE49-F238E27FC236}">
                <a16:creationId xmlns:a16="http://schemas.microsoft.com/office/drawing/2014/main" id="{F0BE8DD7-71FB-F5E8-4FF6-5C22226229CD}"/>
              </a:ext>
            </a:extLst>
          </p:cNvPr>
          <p:cNvSpPr txBox="1"/>
          <p:nvPr/>
        </p:nvSpPr>
        <p:spPr>
          <a:xfrm>
            <a:off x="1028700" y="5334978"/>
            <a:ext cx="10782300" cy="691792"/>
          </a:xfrm>
          <a:prstGeom prst="rect">
            <a:avLst/>
          </a:prstGeom>
        </p:spPr>
        <p:txBody>
          <a:bodyPr wrap="square" lIns="0" tIns="0" rIns="0" bIns="0" rtlCol="0" anchor="t">
            <a:spAutoFit/>
          </a:bodyPr>
          <a:lstStyle/>
          <a:p>
            <a:pPr>
              <a:lnSpc>
                <a:spcPts val="2800"/>
              </a:lnSpc>
            </a:pPr>
            <a:endParaRPr lang="en-US" sz="2000" dirty="0">
              <a:solidFill>
                <a:srgbClr val="000000"/>
              </a:solidFill>
              <a:latin typeface="BR Omny"/>
              <a:ea typeface="BR Omny"/>
              <a:cs typeface="BR Omny"/>
              <a:sym typeface="BR Omny"/>
            </a:endParaRPr>
          </a:p>
          <a:p>
            <a:pPr>
              <a:lnSpc>
                <a:spcPts val="2800"/>
              </a:lnSpc>
            </a:pPr>
            <a:endParaRPr lang="en-US" sz="2000" dirty="0">
              <a:solidFill>
                <a:srgbClr val="000000"/>
              </a:solidFill>
              <a:latin typeface="BR Omny"/>
              <a:ea typeface="BR Omny"/>
              <a:cs typeface="BR Omny"/>
              <a:sym typeface="BR Omny"/>
            </a:endParaRPr>
          </a:p>
        </p:txBody>
      </p:sp>
      <p:sp>
        <p:nvSpPr>
          <p:cNvPr id="7" name="CuadroTexto 6">
            <a:extLst>
              <a:ext uri="{FF2B5EF4-FFF2-40B4-BE49-F238E27FC236}">
                <a16:creationId xmlns:a16="http://schemas.microsoft.com/office/drawing/2014/main" id="{4915EF33-69C6-BB76-B4C5-B917725CF92B}"/>
              </a:ext>
            </a:extLst>
          </p:cNvPr>
          <p:cNvSpPr txBox="1"/>
          <p:nvPr/>
        </p:nvSpPr>
        <p:spPr>
          <a:xfrm>
            <a:off x="838199" y="6385024"/>
            <a:ext cx="10699869" cy="646331"/>
          </a:xfrm>
          <a:prstGeom prst="rect">
            <a:avLst/>
          </a:prstGeom>
          <a:noFill/>
        </p:spPr>
        <p:txBody>
          <a:bodyPr wrap="square" rtlCol="0">
            <a:spAutoFit/>
          </a:bodyPr>
          <a:lstStyle/>
          <a:p>
            <a:endParaRPr lang="es-MX" b="1" dirty="0"/>
          </a:p>
          <a:p>
            <a:endParaRPr lang="es-MX" dirty="0"/>
          </a:p>
        </p:txBody>
      </p:sp>
      <p:sp>
        <p:nvSpPr>
          <p:cNvPr id="11" name="CuadroTexto 10">
            <a:extLst>
              <a:ext uri="{FF2B5EF4-FFF2-40B4-BE49-F238E27FC236}">
                <a16:creationId xmlns:a16="http://schemas.microsoft.com/office/drawing/2014/main" id="{B4F07B4C-53E7-5A6F-06F0-150C5E9984EA}"/>
              </a:ext>
            </a:extLst>
          </p:cNvPr>
          <p:cNvSpPr txBox="1"/>
          <p:nvPr/>
        </p:nvSpPr>
        <p:spPr>
          <a:xfrm>
            <a:off x="1371600" y="899677"/>
            <a:ext cx="8991600" cy="8094524"/>
          </a:xfrm>
          <a:prstGeom prst="rect">
            <a:avLst/>
          </a:prstGeom>
          <a:noFill/>
        </p:spPr>
        <p:txBody>
          <a:bodyPr wrap="square" rtlCol="0">
            <a:spAutoFit/>
          </a:bodyPr>
          <a:lstStyle/>
          <a:p>
            <a:r>
              <a:rPr lang="es-MX" sz="3200" dirty="0"/>
              <a:t>En suma:</a:t>
            </a:r>
          </a:p>
          <a:p>
            <a:endParaRPr lang="es-MX" sz="3200" b="1" dirty="0"/>
          </a:p>
          <a:p>
            <a:r>
              <a:rPr lang="es-MX" sz="3200" b="1" dirty="0"/>
              <a:t>Redirigir la creación de la IA y su relación con la ética y la justicia en el ámbito de la gobernanza.</a:t>
            </a:r>
          </a:p>
          <a:p>
            <a:endParaRPr lang="es-MX" sz="3200" b="1" dirty="0"/>
          </a:p>
          <a:p>
            <a:r>
              <a:rPr lang="es-MX" sz="3200" b="1" dirty="0"/>
              <a:t>La autora destaca:</a:t>
            </a:r>
          </a:p>
          <a:p>
            <a:endParaRPr lang="es-MX" sz="3200" b="1" dirty="0"/>
          </a:p>
          <a:p>
            <a:pPr algn="just"/>
            <a:r>
              <a:rPr lang="es-MX" sz="3200" dirty="0"/>
              <a:t>-</a:t>
            </a:r>
            <a:r>
              <a:rPr lang="es-MX" sz="3200" b="1" dirty="0"/>
              <a:t> </a:t>
            </a:r>
            <a:r>
              <a:rPr lang="es-MX" sz="2800" dirty="0"/>
              <a:t>El marco ideológico con que la IA fue creada, el cual fue en esencia militar, igual que el internet.</a:t>
            </a:r>
          </a:p>
          <a:p>
            <a:pPr marL="342900" indent="-342900" algn="just">
              <a:buFontTx/>
              <a:buChar char="-"/>
            </a:pPr>
            <a:r>
              <a:rPr lang="es-MX" sz="2800" dirty="0"/>
              <a:t>Los sistemas de vigilancia con fines militares y después de consumo sin autorización de las y los usuarios.</a:t>
            </a:r>
          </a:p>
          <a:p>
            <a:pPr marL="342900" indent="-342900" algn="just">
              <a:buFontTx/>
              <a:buChar char="-"/>
            </a:pPr>
            <a:r>
              <a:rPr lang="es-MX" sz="2800" dirty="0"/>
              <a:t>La manipulación de datos masivos para inducir el posicionamiento de candidatos presidenciales y gobernantes (escándalos de Cambridge </a:t>
            </a:r>
            <a:r>
              <a:rPr lang="es-MX" sz="2800" dirty="0" err="1"/>
              <a:t>Analytica</a:t>
            </a:r>
            <a:r>
              <a:rPr lang="es-MX" sz="2800" dirty="0"/>
              <a:t> y espionaje de Google).</a:t>
            </a:r>
          </a:p>
          <a:p>
            <a:pPr marL="342900" indent="-342900" algn="just">
              <a:buFontTx/>
              <a:buChar char="-"/>
            </a:pPr>
            <a:r>
              <a:rPr lang="es-MX" sz="2800" dirty="0"/>
              <a:t>El control geopolítico de ciertas potencias mundiales.</a:t>
            </a:r>
          </a:p>
          <a:p>
            <a:pPr marL="342900" indent="-342900">
              <a:buFontTx/>
              <a:buChar char="-"/>
            </a:pPr>
            <a:endParaRPr lang="es-MX" sz="2000" b="1" dirty="0"/>
          </a:p>
          <a:p>
            <a:endParaRPr lang="es-MX" sz="2000" b="1" dirty="0"/>
          </a:p>
        </p:txBody>
      </p:sp>
    </p:spTree>
    <p:extLst>
      <p:ext uri="{BB962C8B-B14F-4D97-AF65-F5344CB8AC3E}">
        <p14:creationId xmlns:p14="http://schemas.microsoft.com/office/powerpoint/2010/main" val="6430280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E3D5F"/>
        </a:solidFill>
        <a:effectLst/>
      </p:bgPr>
    </p:bg>
    <p:spTree>
      <p:nvGrpSpPr>
        <p:cNvPr id="1" name="">
          <a:extLst>
            <a:ext uri="{FF2B5EF4-FFF2-40B4-BE49-F238E27FC236}">
              <a16:creationId xmlns:a16="http://schemas.microsoft.com/office/drawing/2014/main" id="{F233C9DF-D6EE-6DE8-3E34-52AAF0293C8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644DF03-B635-42EA-7A24-7C34B0E8DEE0}"/>
              </a:ext>
            </a:extLst>
          </p:cNvPr>
          <p:cNvSpPr/>
          <p:nvPr/>
        </p:nvSpPr>
        <p:spPr>
          <a:xfrm rot="1160249">
            <a:off x="6657414" y="-5067099"/>
            <a:ext cx="20522451" cy="18748868"/>
          </a:xfrm>
          <a:custGeom>
            <a:avLst/>
            <a:gdLst/>
            <a:ahLst/>
            <a:cxnLst/>
            <a:rect l="l" t="t" r="r" b="b"/>
            <a:pathLst>
              <a:path w="20522451" h="18748868">
                <a:moveTo>
                  <a:pt x="0" y="0"/>
                </a:moveTo>
                <a:lnTo>
                  <a:pt x="20522451" y="0"/>
                </a:lnTo>
                <a:lnTo>
                  <a:pt x="20522451" y="18748869"/>
                </a:lnTo>
                <a:lnTo>
                  <a:pt x="0" y="18748869"/>
                </a:lnTo>
                <a:lnTo>
                  <a:pt x="0" y="0"/>
                </a:lnTo>
                <a:close/>
              </a:path>
            </a:pathLst>
          </a:custGeom>
          <a:blipFill>
            <a:blip r:embed="rId2"/>
            <a:stretch>
              <a:fillRect t="-649" b="-649"/>
            </a:stretch>
          </a:blipFill>
        </p:spPr>
      </p:sp>
      <p:sp>
        <p:nvSpPr>
          <p:cNvPr id="3" name="TextBox 3">
            <a:extLst>
              <a:ext uri="{FF2B5EF4-FFF2-40B4-BE49-F238E27FC236}">
                <a16:creationId xmlns:a16="http://schemas.microsoft.com/office/drawing/2014/main" id="{A6629197-2EBD-762E-F96A-B626ABF74D86}"/>
              </a:ext>
            </a:extLst>
          </p:cNvPr>
          <p:cNvSpPr txBox="1"/>
          <p:nvPr/>
        </p:nvSpPr>
        <p:spPr>
          <a:xfrm>
            <a:off x="1028700" y="4772016"/>
            <a:ext cx="6525478" cy="710066"/>
          </a:xfrm>
          <a:prstGeom prst="rect">
            <a:avLst/>
          </a:prstGeom>
        </p:spPr>
        <p:txBody>
          <a:bodyPr lIns="0" tIns="0" rIns="0" bIns="0" rtlCol="0" anchor="t">
            <a:spAutoFit/>
          </a:bodyPr>
          <a:lstStyle/>
          <a:p>
            <a:pPr algn="l">
              <a:lnSpc>
                <a:spcPts val="5759"/>
              </a:lnSpc>
            </a:pPr>
            <a:r>
              <a:rPr lang="en-US" sz="4800" b="1" dirty="0">
                <a:solidFill>
                  <a:srgbClr val="FEFEFE"/>
                </a:solidFill>
                <a:latin typeface="BR Omny Bold"/>
                <a:ea typeface="BR Omny Bold"/>
                <a:cs typeface="BR Omny Bold"/>
                <a:sym typeface="BR Omny Bold"/>
              </a:rPr>
              <a:t>4. </a:t>
            </a:r>
            <a:r>
              <a:rPr lang="en-US" sz="4800" b="1" dirty="0" err="1">
                <a:solidFill>
                  <a:srgbClr val="FEFEFE"/>
                </a:solidFill>
                <a:latin typeface="BR Omny Bold"/>
                <a:ea typeface="BR Omny Bold"/>
                <a:cs typeface="BR Omny Bold"/>
                <a:sym typeface="BR Omny Bold"/>
              </a:rPr>
              <a:t>Ética</a:t>
            </a:r>
            <a:r>
              <a:rPr lang="en-US" sz="4800" b="1" dirty="0">
                <a:solidFill>
                  <a:srgbClr val="FEFEFE"/>
                </a:solidFill>
                <a:latin typeface="BR Omny Bold"/>
                <a:ea typeface="BR Omny Bold"/>
                <a:cs typeface="BR Omny Bold"/>
                <a:sym typeface="BR Omny Bold"/>
              </a:rPr>
              <a:t> y confianza</a:t>
            </a:r>
          </a:p>
        </p:txBody>
      </p:sp>
    </p:spTree>
    <p:extLst>
      <p:ext uri="{BB962C8B-B14F-4D97-AF65-F5344CB8AC3E}">
        <p14:creationId xmlns:p14="http://schemas.microsoft.com/office/powerpoint/2010/main" val="1115234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22F1AB-1FE6-49AA-F5B9-B4FF8948310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AE011E1-5A43-707B-1192-C13124E4BD52}"/>
              </a:ext>
            </a:extLst>
          </p:cNvPr>
          <p:cNvSpPr/>
          <p:nvPr/>
        </p:nvSpPr>
        <p:spPr>
          <a:xfrm rot="-1377480">
            <a:off x="11487463" y="2441746"/>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2"/>
            <a:stretch>
              <a:fillRect l="-5972" r="-5972"/>
            </a:stretch>
          </a:blipFill>
        </p:spPr>
      </p:sp>
      <p:sp>
        <p:nvSpPr>
          <p:cNvPr id="5" name="TextBox 5">
            <a:extLst>
              <a:ext uri="{FF2B5EF4-FFF2-40B4-BE49-F238E27FC236}">
                <a16:creationId xmlns:a16="http://schemas.microsoft.com/office/drawing/2014/main" id="{D5DA5901-A918-05BD-CB05-054EAB0AFE2B}"/>
              </a:ext>
            </a:extLst>
          </p:cNvPr>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sp>
        <p:nvSpPr>
          <p:cNvPr id="6" name="TextBox 4">
            <a:extLst>
              <a:ext uri="{FF2B5EF4-FFF2-40B4-BE49-F238E27FC236}">
                <a16:creationId xmlns:a16="http://schemas.microsoft.com/office/drawing/2014/main" id="{693040EC-5B55-D255-1C2F-769DF4703171}"/>
              </a:ext>
            </a:extLst>
          </p:cNvPr>
          <p:cNvSpPr txBox="1"/>
          <p:nvPr/>
        </p:nvSpPr>
        <p:spPr>
          <a:xfrm>
            <a:off x="1028700" y="5334978"/>
            <a:ext cx="10782300" cy="691792"/>
          </a:xfrm>
          <a:prstGeom prst="rect">
            <a:avLst/>
          </a:prstGeom>
        </p:spPr>
        <p:txBody>
          <a:bodyPr wrap="square" lIns="0" tIns="0" rIns="0" bIns="0" rtlCol="0" anchor="t">
            <a:spAutoFit/>
          </a:bodyPr>
          <a:lstStyle/>
          <a:p>
            <a:pPr>
              <a:lnSpc>
                <a:spcPts val="2800"/>
              </a:lnSpc>
            </a:pPr>
            <a:endParaRPr lang="en-US" sz="2000" dirty="0">
              <a:solidFill>
                <a:srgbClr val="000000"/>
              </a:solidFill>
              <a:latin typeface="BR Omny"/>
              <a:ea typeface="BR Omny"/>
              <a:cs typeface="BR Omny"/>
              <a:sym typeface="BR Omny"/>
            </a:endParaRPr>
          </a:p>
          <a:p>
            <a:pPr>
              <a:lnSpc>
                <a:spcPts val="2800"/>
              </a:lnSpc>
            </a:pPr>
            <a:endParaRPr lang="en-US" sz="2000" dirty="0">
              <a:solidFill>
                <a:srgbClr val="000000"/>
              </a:solidFill>
              <a:latin typeface="BR Omny"/>
              <a:ea typeface="BR Omny"/>
              <a:cs typeface="BR Omny"/>
              <a:sym typeface="BR Omny"/>
            </a:endParaRPr>
          </a:p>
        </p:txBody>
      </p:sp>
      <p:sp>
        <p:nvSpPr>
          <p:cNvPr id="7" name="CuadroTexto 6">
            <a:extLst>
              <a:ext uri="{FF2B5EF4-FFF2-40B4-BE49-F238E27FC236}">
                <a16:creationId xmlns:a16="http://schemas.microsoft.com/office/drawing/2014/main" id="{8ABF9399-B4D5-3962-961A-480E0B587C3F}"/>
              </a:ext>
            </a:extLst>
          </p:cNvPr>
          <p:cNvSpPr txBox="1"/>
          <p:nvPr/>
        </p:nvSpPr>
        <p:spPr>
          <a:xfrm>
            <a:off x="838199" y="6385024"/>
            <a:ext cx="10699869" cy="646331"/>
          </a:xfrm>
          <a:prstGeom prst="rect">
            <a:avLst/>
          </a:prstGeom>
          <a:noFill/>
        </p:spPr>
        <p:txBody>
          <a:bodyPr wrap="square" rtlCol="0">
            <a:spAutoFit/>
          </a:bodyPr>
          <a:lstStyle/>
          <a:p>
            <a:endParaRPr lang="es-MX" b="1" dirty="0"/>
          </a:p>
          <a:p>
            <a:endParaRPr lang="es-MX" dirty="0"/>
          </a:p>
        </p:txBody>
      </p:sp>
      <p:sp>
        <p:nvSpPr>
          <p:cNvPr id="11" name="CuadroTexto 10">
            <a:extLst>
              <a:ext uri="{FF2B5EF4-FFF2-40B4-BE49-F238E27FC236}">
                <a16:creationId xmlns:a16="http://schemas.microsoft.com/office/drawing/2014/main" id="{588C9487-7DF5-7334-A590-D99D4149297B}"/>
              </a:ext>
            </a:extLst>
          </p:cNvPr>
          <p:cNvSpPr txBox="1"/>
          <p:nvPr/>
        </p:nvSpPr>
        <p:spPr>
          <a:xfrm>
            <a:off x="1371600" y="899677"/>
            <a:ext cx="8991600" cy="1546193"/>
          </a:xfrm>
          <a:prstGeom prst="rect">
            <a:avLst/>
          </a:prstGeom>
          <a:noFill/>
        </p:spPr>
        <p:txBody>
          <a:bodyPr wrap="square" rtlCol="0">
            <a:spAutoFit/>
          </a:bodyPr>
          <a:lstStyle/>
          <a:p>
            <a:pPr marL="0" marR="0" lvl="0" indent="0" algn="l" defTabSz="914400" rtl="0" eaLnBrk="1" fontAlgn="auto" latinLnBrk="0" hangingPunct="1">
              <a:lnSpc>
                <a:spcPts val="5759"/>
              </a:lnSpc>
              <a:spcBef>
                <a:spcPts val="0"/>
              </a:spcBef>
              <a:spcAft>
                <a:spcPts val="0"/>
              </a:spcAft>
              <a:buClrTx/>
              <a:buSzTx/>
              <a:buFontTx/>
              <a:buNone/>
              <a:tabLst/>
              <a:defRPr/>
            </a:pPr>
            <a:r>
              <a:rPr lang="en-US" sz="4800" b="1" dirty="0">
                <a:solidFill>
                  <a:srgbClr val="1C79BE"/>
                </a:solidFill>
                <a:latin typeface="BR Omny Bold"/>
                <a:ea typeface="BR Omny Bold"/>
                <a:cs typeface="BR Omny Bold"/>
                <a:sym typeface="BR Omny Bold"/>
              </a:rPr>
              <a:t>La </a:t>
            </a:r>
            <a:r>
              <a:rPr lang="en-US" sz="4800" b="1" dirty="0" err="1">
                <a:solidFill>
                  <a:srgbClr val="1C79BE"/>
                </a:solidFill>
                <a:latin typeface="BR Omny Bold"/>
                <a:ea typeface="BR Omny Bold"/>
                <a:cs typeface="BR Omny Bold"/>
                <a:sym typeface="BR Omny Bold"/>
              </a:rPr>
              <a:t>dimensión</a:t>
            </a:r>
            <a:r>
              <a:rPr lang="en-US" sz="4800" b="1" dirty="0">
                <a:solidFill>
                  <a:srgbClr val="1C79BE"/>
                </a:solidFill>
                <a:latin typeface="BR Omny Bold"/>
                <a:ea typeface="BR Omny Bold"/>
                <a:cs typeface="BR Omny Bold"/>
                <a:sym typeface="BR Omny Bold"/>
              </a:rPr>
              <a:t> </a:t>
            </a:r>
            <a:r>
              <a:rPr lang="en-US" sz="4800" b="1" dirty="0" err="1">
                <a:solidFill>
                  <a:srgbClr val="1C79BE"/>
                </a:solidFill>
                <a:latin typeface="BR Omny Bold"/>
                <a:ea typeface="BR Omny Bold"/>
                <a:cs typeface="BR Omny Bold"/>
                <a:sym typeface="BR Omny Bold"/>
              </a:rPr>
              <a:t>ética</a:t>
            </a:r>
            <a:r>
              <a:rPr lang="en-US" sz="4800" b="1" dirty="0">
                <a:solidFill>
                  <a:srgbClr val="1C79BE"/>
                </a:solidFill>
                <a:latin typeface="BR Omny Bold"/>
                <a:ea typeface="BR Omny Bold"/>
                <a:cs typeface="BR Omny Bold"/>
                <a:sym typeface="BR Omny Bold"/>
              </a:rPr>
              <a:t> de la IA </a:t>
            </a:r>
            <a:r>
              <a:rPr lang="en-US" sz="4800" b="1" dirty="0" err="1">
                <a:solidFill>
                  <a:srgbClr val="1C79BE"/>
                </a:solidFill>
                <a:latin typeface="BR Omny Bold"/>
                <a:ea typeface="BR Omny Bold"/>
                <a:cs typeface="BR Omny Bold"/>
                <a:sym typeface="BR Omny Bold"/>
              </a:rPr>
              <a:t>en</a:t>
            </a:r>
            <a:r>
              <a:rPr lang="en-US" sz="4800" b="1" dirty="0">
                <a:solidFill>
                  <a:srgbClr val="1C79BE"/>
                </a:solidFill>
                <a:latin typeface="BR Omny Bold"/>
                <a:ea typeface="BR Omny Bold"/>
                <a:cs typeface="BR Omny Bold"/>
                <a:sym typeface="BR Omny Bold"/>
              </a:rPr>
              <a:t> </a:t>
            </a:r>
            <a:r>
              <a:rPr lang="en-US" sz="4800" b="1" dirty="0" err="1">
                <a:solidFill>
                  <a:srgbClr val="1C79BE"/>
                </a:solidFill>
                <a:latin typeface="BR Omny Bold"/>
                <a:ea typeface="BR Omny Bold"/>
                <a:cs typeface="BR Omny Bold"/>
                <a:sym typeface="BR Omny Bold"/>
              </a:rPr>
              <a:t>el</a:t>
            </a:r>
            <a:r>
              <a:rPr lang="en-US" sz="4800" b="1" dirty="0">
                <a:solidFill>
                  <a:srgbClr val="1C79BE"/>
                </a:solidFill>
                <a:latin typeface="BR Omny Bold"/>
                <a:ea typeface="BR Omny Bold"/>
                <a:cs typeface="BR Omny Bold"/>
                <a:sym typeface="BR Omny Bold"/>
              </a:rPr>
              <a:t> </a:t>
            </a:r>
            <a:r>
              <a:rPr lang="en-US" sz="4800" b="1" dirty="0" err="1">
                <a:solidFill>
                  <a:srgbClr val="1C79BE"/>
                </a:solidFill>
                <a:latin typeface="BR Omny Bold"/>
                <a:ea typeface="BR Omny Bold"/>
                <a:cs typeface="BR Omny Bold"/>
                <a:sym typeface="BR Omny Bold"/>
              </a:rPr>
              <a:t>ámbito</a:t>
            </a:r>
            <a:r>
              <a:rPr lang="en-US" sz="4800" b="1" dirty="0">
                <a:solidFill>
                  <a:srgbClr val="1C79BE"/>
                </a:solidFill>
                <a:latin typeface="BR Omny Bold"/>
                <a:ea typeface="BR Omny Bold"/>
                <a:cs typeface="BR Omny Bold"/>
                <a:sym typeface="BR Omny Bold"/>
              </a:rPr>
              <a:t> de la </a:t>
            </a:r>
            <a:r>
              <a:rPr lang="en-US" sz="4800" b="1" dirty="0" err="1">
                <a:solidFill>
                  <a:srgbClr val="1C79BE"/>
                </a:solidFill>
                <a:latin typeface="BR Omny Bold"/>
                <a:ea typeface="BR Omny Bold"/>
                <a:cs typeface="BR Omny Bold"/>
                <a:sym typeface="BR Omny Bold"/>
              </a:rPr>
              <a:t>gobernanza</a:t>
            </a:r>
            <a:endParaRPr kumimoji="0" lang="en-US" sz="4800" b="1" i="0" u="none" strike="noStrike" kern="1200" cap="none" spc="0" normalizeH="0" baseline="0" noProof="0" dirty="0">
              <a:ln>
                <a:noFill/>
              </a:ln>
              <a:solidFill>
                <a:srgbClr val="1C79BE"/>
              </a:solidFill>
              <a:effectLst/>
              <a:uLnTx/>
              <a:uFillTx/>
              <a:latin typeface="BR Omny Bold"/>
              <a:ea typeface="BR Omny Bold"/>
              <a:cs typeface="BR Omny Bold"/>
              <a:sym typeface="BR Omny Bold"/>
            </a:endParaRPr>
          </a:p>
        </p:txBody>
      </p:sp>
      <p:sp>
        <p:nvSpPr>
          <p:cNvPr id="3" name="CuadroTexto 2">
            <a:extLst>
              <a:ext uri="{FF2B5EF4-FFF2-40B4-BE49-F238E27FC236}">
                <a16:creationId xmlns:a16="http://schemas.microsoft.com/office/drawing/2014/main" id="{8E7F6BEC-60E9-CB31-3CA1-0990F64E4052}"/>
              </a:ext>
            </a:extLst>
          </p:cNvPr>
          <p:cNvSpPr txBox="1"/>
          <p:nvPr/>
        </p:nvSpPr>
        <p:spPr>
          <a:xfrm>
            <a:off x="1524000" y="3009900"/>
            <a:ext cx="8686800" cy="5570756"/>
          </a:xfrm>
          <a:prstGeom prst="rect">
            <a:avLst/>
          </a:prstGeom>
          <a:noFill/>
        </p:spPr>
        <p:txBody>
          <a:bodyPr wrap="square" rtlCol="0">
            <a:spAutoFit/>
          </a:bodyPr>
          <a:lstStyle/>
          <a:p>
            <a:r>
              <a:rPr lang="es-MX" sz="2800" dirty="0"/>
              <a:t>- Las categorías utilizadas para modelar programas de IA tienen efectos reales. </a:t>
            </a:r>
          </a:p>
          <a:p>
            <a:pPr marL="457200" indent="-457200">
              <a:buFontTx/>
              <a:buChar char="-"/>
            </a:pPr>
            <a:r>
              <a:rPr lang="es-MX" sz="2800" dirty="0"/>
              <a:t>Si una tecnología define quién es “riesgoso”, “normal”, “productivo” o “sospechoso” va dando forma a estructuras de instituciones, prácticas administrativas y relaciones sociales.</a:t>
            </a:r>
          </a:p>
          <a:p>
            <a:pPr marL="457200" indent="-457200">
              <a:buFontTx/>
              <a:buChar char="-"/>
            </a:pPr>
            <a:endParaRPr lang="es-MX" sz="2800" dirty="0"/>
          </a:p>
          <a:p>
            <a:r>
              <a:rPr lang="es-MX" sz="3200" b="1" i="1" dirty="0"/>
              <a:t>“Las decisiones siempre incorporan valores o intereses”</a:t>
            </a:r>
          </a:p>
          <a:p>
            <a:endParaRPr lang="es-MX" sz="3200" b="1" i="1" dirty="0"/>
          </a:p>
          <a:p>
            <a:r>
              <a:rPr lang="es-MX" sz="3200" dirty="0"/>
              <a:t> - ¿Qué valores o intereses se juegan hoy para las democracias del mundo?</a:t>
            </a:r>
          </a:p>
        </p:txBody>
      </p:sp>
    </p:spTree>
    <p:extLst>
      <p:ext uri="{BB962C8B-B14F-4D97-AF65-F5344CB8AC3E}">
        <p14:creationId xmlns:p14="http://schemas.microsoft.com/office/powerpoint/2010/main" val="12211045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26004E-21CF-9823-AB71-805A9B2D2345}"/>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CD4C251-B696-EEF3-5991-63DA2DC82B19}"/>
              </a:ext>
            </a:extLst>
          </p:cNvPr>
          <p:cNvSpPr/>
          <p:nvPr/>
        </p:nvSpPr>
        <p:spPr>
          <a:xfrm rot="-1377480">
            <a:off x="11487463" y="2441746"/>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2"/>
            <a:stretch>
              <a:fillRect l="-5972" r="-5972"/>
            </a:stretch>
          </a:blipFill>
        </p:spPr>
      </p:sp>
      <p:sp>
        <p:nvSpPr>
          <p:cNvPr id="5" name="TextBox 5">
            <a:extLst>
              <a:ext uri="{FF2B5EF4-FFF2-40B4-BE49-F238E27FC236}">
                <a16:creationId xmlns:a16="http://schemas.microsoft.com/office/drawing/2014/main" id="{C2B41F3B-9B37-8178-F478-BCDD30A89381}"/>
              </a:ext>
            </a:extLst>
          </p:cNvPr>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sp>
        <p:nvSpPr>
          <p:cNvPr id="6" name="TextBox 4">
            <a:extLst>
              <a:ext uri="{FF2B5EF4-FFF2-40B4-BE49-F238E27FC236}">
                <a16:creationId xmlns:a16="http://schemas.microsoft.com/office/drawing/2014/main" id="{3D53D4E6-EA0A-3AEA-DF3F-AEE85DD41248}"/>
              </a:ext>
            </a:extLst>
          </p:cNvPr>
          <p:cNvSpPr txBox="1"/>
          <p:nvPr/>
        </p:nvSpPr>
        <p:spPr>
          <a:xfrm>
            <a:off x="1028700" y="5334978"/>
            <a:ext cx="10782300" cy="691792"/>
          </a:xfrm>
          <a:prstGeom prst="rect">
            <a:avLst/>
          </a:prstGeom>
        </p:spPr>
        <p:txBody>
          <a:bodyPr wrap="square" lIns="0" tIns="0" rIns="0" bIns="0" rtlCol="0" anchor="t">
            <a:spAutoFit/>
          </a:bodyPr>
          <a:lstStyle/>
          <a:p>
            <a:pPr>
              <a:lnSpc>
                <a:spcPts val="2800"/>
              </a:lnSpc>
            </a:pPr>
            <a:endParaRPr lang="en-US" sz="2000" dirty="0">
              <a:solidFill>
                <a:srgbClr val="000000"/>
              </a:solidFill>
              <a:latin typeface="BR Omny"/>
              <a:ea typeface="BR Omny"/>
              <a:cs typeface="BR Omny"/>
              <a:sym typeface="BR Omny"/>
            </a:endParaRPr>
          </a:p>
          <a:p>
            <a:pPr>
              <a:lnSpc>
                <a:spcPts val="2800"/>
              </a:lnSpc>
            </a:pPr>
            <a:endParaRPr lang="en-US" sz="2000" dirty="0">
              <a:solidFill>
                <a:srgbClr val="000000"/>
              </a:solidFill>
              <a:latin typeface="BR Omny"/>
              <a:ea typeface="BR Omny"/>
              <a:cs typeface="BR Omny"/>
              <a:sym typeface="BR Omny"/>
            </a:endParaRPr>
          </a:p>
        </p:txBody>
      </p:sp>
      <p:sp>
        <p:nvSpPr>
          <p:cNvPr id="7" name="CuadroTexto 6">
            <a:extLst>
              <a:ext uri="{FF2B5EF4-FFF2-40B4-BE49-F238E27FC236}">
                <a16:creationId xmlns:a16="http://schemas.microsoft.com/office/drawing/2014/main" id="{593DDF2C-FC19-2ECB-BE06-5B1C704CDAD9}"/>
              </a:ext>
            </a:extLst>
          </p:cNvPr>
          <p:cNvSpPr txBox="1"/>
          <p:nvPr/>
        </p:nvSpPr>
        <p:spPr>
          <a:xfrm>
            <a:off x="838199" y="6385024"/>
            <a:ext cx="10699869" cy="646331"/>
          </a:xfrm>
          <a:prstGeom prst="rect">
            <a:avLst/>
          </a:prstGeom>
          <a:noFill/>
        </p:spPr>
        <p:txBody>
          <a:bodyPr wrap="square" rtlCol="0">
            <a:spAutoFit/>
          </a:bodyPr>
          <a:lstStyle/>
          <a:p>
            <a:endParaRPr lang="es-MX" b="1" dirty="0"/>
          </a:p>
          <a:p>
            <a:endParaRPr lang="es-MX" dirty="0"/>
          </a:p>
        </p:txBody>
      </p:sp>
      <p:sp>
        <p:nvSpPr>
          <p:cNvPr id="11" name="CuadroTexto 10">
            <a:extLst>
              <a:ext uri="{FF2B5EF4-FFF2-40B4-BE49-F238E27FC236}">
                <a16:creationId xmlns:a16="http://schemas.microsoft.com/office/drawing/2014/main" id="{1988690A-F0BE-024E-B322-03D7B57DC0C0}"/>
              </a:ext>
            </a:extLst>
          </p:cNvPr>
          <p:cNvSpPr txBox="1"/>
          <p:nvPr/>
        </p:nvSpPr>
        <p:spPr>
          <a:xfrm>
            <a:off x="1371600" y="899677"/>
            <a:ext cx="8991600" cy="802399"/>
          </a:xfrm>
          <a:prstGeom prst="rect">
            <a:avLst/>
          </a:prstGeom>
          <a:noFill/>
        </p:spPr>
        <p:txBody>
          <a:bodyPr wrap="square" rtlCol="0">
            <a:spAutoFit/>
          </a:bodyPr>
          <a:lstStyle/>
          <a:p>
            <a:pPr marL="0" marR="0" lvl="0" indent="0" algn="l" defTabSz="914400" rtl="0" eaLnBrk="1" fontAlgn="auto" latinLnBrk="0" hangingPunct="1">
              <a:lnSpc>
                <a:spcPts val="5759"/>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1C79BE"/>
                </a:solidFill>
                <a:effectLst/>
                <a:uLnTx/>
                <a:uFillTx/>
                <a:latin typeface="BR Omny Bold"/>
                <a:ea typeface="BR Omny Bold"/>
                <a:cs typeface="BR Omny Bold"/>
                <a:sym typeface="BR Omny Bold"/>
              </a:rPr>
              <a:t>IA y </a:t>
            </a:r>
            <a:r>
              <a:rPr kumimoji="0" lang="en-US" sz="4800" b="1" i="0" u="none" strike="noStrike" kern="1200" cap="none" spc="0" normalizeH="0" baseline="0" noProof="0" dirty="0" err="1">
                <a:ln>
                  <a:noFill/>
                </a:ln>
                <a:solidFill>
                  <a:srgbClr val="1C79BE"/>
                </a:solidFill>
                <a:effectLst/>
                <a:uLnTx/>
                <a:uFillTx/>
                <a:latin typeface="BR Omny Bold"/>
                <a:ea typeface="BR Omny Bold"/>
                <a:cs typeface="BR Omny Bold"/>
                <a:sym typeface="BR Omny Bold"/>
              </a:rPr>
              <a:t>gobernanza</a:t>
            </a:r>
            <a:endParaRPr kumimoji="0" lang="en-US" sz="4800" b="1" i="0" u="none" strike="noStrike" kern="1200" cap="none" spc="0" normalizeH="0" baseline="0" noProof="0" dirty="0">
              <a:ln>
                <a:noFill/>
              </a:ln>
              <a:solidFill>
                <a:srgbClr val="1C79BE"/>
              </a:solidFill>
              <a:effectLst/>
              <a:uLnTx/>
              <a:uFillTx/>
              <a:latin typeface="BR Omny Bold"/>
              <a:ea typeface="BR Omny Bold"/>
              <a:cs typeface="BR Omny Bold"/>
              <a:sym typeface="BR Omny Bold"/>
            </a:endParaRPr>
          </a:p>
        </p:txBody>
      </p:sp>
      <p:sp>
        <p:nvSpPr>
          <p:cNvPr id="3" name="CuadroTexto 2">
            <a:extLst>
              <a:ext uri="{FF2B5EF4-FFF2-40B4-BE49-F238E27FC236}">
                <a16:creationId xmlns:a16="http://schemas.microsoft.com/office/drawing/2014/main" id="{242B50C1-A145-F803-8FFA-1395139AF7F3}"/>
              </a:ext>
            </a:extLst>
          </p:cNvPr>
          <p:cNvSpPr txBox="1"/>
          <p:nvPr/>
        </p:nvSpPr>
        <p:spPr>
          <a:xfrm>
            <a:off x="1371600" y="1943100"/>
            <a:ext cx="8839200" cy="5016758"/>
          </a:xfrm>
          <a:prstGeom prst="rect">
            <a:avLst/>
          </a:prstGeom>
          <a:noFill/>
        </p:spPr>
        <p:txBody>
          <a:bodyPr wrap="square" rtlCol="0">
            <a:spAutoFit/>
          </a:bodyPr>
          <a:lstStyle/>
          <a:p>
            <a:pPr marL="457200" indent="-457200">
              <a:buFontTx/>
              <a:buChar char="-"/>
            </a:pPr>
            <a:r>
              <a:rPr lang="es-MX" sz="3200" dirty="0"/>
              <a:t>En las democracias, a diferencia de otros regímenes, la elaboración de modelos donde intervenga la IA para la toma de decisiones deberá someterse a los criterios de deliberación pública.</a:t>
            </a:r>
          </a:p>
          <a:p>
            <a:pPr marL="457200" indent="-457200">
              <a:buFontTx/>
              <a:buChar char="-"/>
            </a:pPr>
            <a:endParaRPr lang="es-MX" sz="3200" dirty="0"/>
          </a:p>
          <a:p>
            <a:pPr marL="457200" indent="-457200">
              <a:buFontTx/>
              <a:buChar char="-"/>
            </a:pPr>
            <a:r>
              <a:rPr lang="es-MX" sz="3200" dirty="0"/>
              <a:t>Se trata de una exigencia puesto que las infraestructuras de la IA ya intervienen en cuestiones fundamentales de justicia, trabajo, medio ambiente y derechos.</a:t>
            </a:r>
          </a:p>
        </p:txBody>
      </p:sp>
    </p:spTree>
    <p:extLst>
      <p:ext uri="{BB962C8B-B14F-4D97-AF65-F5344CB8AC3E}">
        <p14:creationId xmlns:p14="http://schemas.microsoft.com/office/powerpoint/2010/main" val="37306943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AE74A5-6935-B90A-363D-891DA5BA17B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C0DEC4D-8163-9833-E7D2-696902C1F532}"/>
              </a:ext>
            </a:extLst>
          </p:cNvPr>
          <p:cNvSpPr/>
          <p:nvPr/>
        </p:nvSpPr>
        <p:spPr>
          <a:xfrm rot="-1377480">
            <a:off x="11487463" y="2441746"/>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2"/>
            <a:stretch>
              <a:fillRect l="-5972" r="-5972"/>
            </a:stretch>
          </a:blipFill>
        </p:spPr>
      </p:sp>
      <p:sp>
        <p:nvSpPr>
          <p:cNvPr id="5" name="TextBox 5">
            <a:extLst>
              <a:ext uri="{FF2B5EF4-FFF2-40B4-BE49-F238E27FC236}">
                <a16:creationId xmlns:a16="http://schemas.microsoft.com/office/drawing/2014/main" id="{7908BC9E-BDE9-2CF3-6804-959F97A0AB31}"/>
              </a:ext>
            </a:extLst>
          </p:cNvPr>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sp>
        <p:nvSpPr>
          <p:cNvPr id="6" name="TextBox 4">
            <a:extLst>
              <a:ext uri="{FF2B5EF4-FFF2-40B4-BE49-F238E27FC236}">
                <a16:creationId xmlns:a16="http://schemas.microsoft.com/office/drawing/2014/main" id="{7076CD30-F08F-5F99-8020-7CFEDAFE9716}"/>
              </a:ext>
            </a:extLst>
          </p:cNvPr>
          <p:cNvSpPr txBox="1"/>
          <p:nvPr/>
        </p:nvSpPr>
        <p:spPr>
          <a:xfrm>
            <a:off x="1028700" y="5334978"/>
            <a:ext cx="10782300" cy="691792"/>
          </a:xfrm>
          <a:prstGeom prst="rect">
            <a:avLst/>
          </a:prstGeom>
        </p:spPr>
        <p:txBody>
          <a:bodyPr wrap="square" lIns="0" tIns="0" rIns="0" bIns="0" rtlCol="0" anchor="t">
            <a:spAutoFit/>
          </a:bodyPr>
          <a:lstStyle/>
          <a:p>
            <a:pPr>
              <a:lnSpc>
                <a:spcPts val="2800"/>
              </a:lnSpc>
            </a:pPr>
            <a:endParaRPr lang="en-US" sz="2000" dirty="0">
              <a:solidFill>
                <a:srgbClr val="000000"/>
              </a:solidFill>
              <a:latin typeface="BR Omny"/>
              <a:ea typeface="BR Omny"/>
              <a:cs typeface="BR Omny"/>
              <a:sym typeface="BR Omny"/>
            </a:endParaRPr>
          </a:p>
          <a:p>
            <a:pPr>
              <a:lnSpc>
                <a:spcPts val="2800"/>
              </a:lnSpc>
            </a:pPr>
            <a:endParaRPr lang="en-US" sz="2000" dirty="0">
              <a:solidFill>
                <a:srgbClr val="000000"/>
              </a:solidFill>
              <a:latin typeface="BR Omny"/>
              <a:ea typeface="BR Omny"/>
              <a:cs typeface="BR Omny"/>
              <a:sym typeface="BR Omny"/>
            </a:endParaRPr>
          </a:p>
        </p:txBody>
      </p:sp>
      <p:sp>
        <p:nvSpPr>
          <p:cNvPr id="7" name="CuadroTexto 6">
            <a:extLst>
              <a:ext uri="{FF2B5EF4-FFF2-40B4-BE49-F238E27FC236}">
                <a16:creationId xmlns:a16="http://schemas.microsoft.com/office/drawing/2014/main" id="{F86A0DA4-4447-95B7-9FFF-E9D4421DE208}"/>
              </a:ext>
            </a:extLst>
          </p:cNvPr>
          <p:cNvSpPr txBox="1"/>
          <p:nvPr/>
        </p:nvSpPr>
        <p:spPr>
          <a:xfrm>
            <a:off x="838199" y="6385024"/>
            <a:ext cx="10699869" cy="646331"/>
          </a:xfrm>
          <a:prstGeom prst="rect">
            <a:avLst/>
          </a:prstGeom>
          <a:noFill/>
        </p:spPr>
        <p:txBody>
          <a:bodyPr wrap="square" rtlCol="0">
            <a:spAutoFit/>
          </a:bodyPr>
          <a:lstStyle/>
          <a:p>
            <a:endParaRPr lang="es-MX" b="1" dirty="0"/>
          </a:p>
          <a:p>
            <a:endParaRPr lang="es-MX" dirty="0"/>
          </a:p>
        </p:txBody>
      </p:sp>
      <p:sp>
        <p:nvSpPr>
          <p:cNvPr id="11" name="CuadroTexto 10">
            <a:extLst>
              <a:ext uri="{FF2B5EF4-FFF2-40B4-BE49-F238E27FC236}">
                <a16:creationId xmlns:a16="http://schemas.microsoft.com/office/drawing/2014/main" id="{4273A90D-6DB6-5D9C-6584-8EA152867B17}"/>
              </a:ext>
            </a:extLst>
          </p:cNvPr>
          <p:cNvSpPr txBox="1"/>
          <p:nvPr/>
        </p:nvSpPr>
        <p:spPr>
          <a:xfrm>
            <a:off x="1371600" y="899677"/>
            <a:ext cx="8991600" cy="802399"/>
          </a:xfrm>
          <a:prstGeom prst="rect">
            <a:avLst/>
          </a:prstGeom>
          <a:noFill/>
        </p:spPr>
        <p:txBody>
          <a:bodyPr wrap="square" rtlCol="0">
            <a:spAutoFit/>
          </a:bodyPr>
          <a:lstStyle/>
          <a:p>
            <a:pPr marL="0" marR="0" lvl="0" indent="0" algn="l" defTabSz="914400" rtl="0" eaLnBrk="1" fontAlgn="auto" latinLnBrk="0" hangingPunct="1">
              <a:lnSpc>
                <a:spcPts val="5759"/>
              </a:lnSpc>
              <a:spcBef>
                <a:spcPts val="0"/>
              </a:spcBef>
              <a:spcAft>
                <a:spcPts val="0"/>
              </a:spcAft>
              <a:buClrTx/>
              <a:buSzTx/>
              <a:buFontTx/>
              <a:buNone/>
              <a:tabLst/>
              <a:defRPr/>
            </a:pPr>
            <a:r>
              <a:rPr lang="es-MX" sz="4800" b="1" dirty="0">
                <a:solidFill>
                  <a:srgbClr val="1C79BE"/>
                </a:solidFill>
                <a:latin typeface="BR Omny Bold"/>
                <a:ea typeface="BR Omny Bold"/>
                <a:cs typeface="BR Omny Bold"/>
                <a:sym typeface="BR Omny Bold"/>
              </a:rPr>
              <a:t>IA, democracia y confianza</a:t>
            </a:r>
            <a:endParaRPr kumimoji="0" lang="es-MX" sz="4800" b="1" i="0" u="none" strike="noStrike" kern="1200" cap="none" spc="0" normalizeH="0" baseline="0" noProof="0" dirty="0">
              <a:ln>
                <a:noFill/>
              </a:ln>
              <a:solidFill>
                <a:srgbClr val="1C79BE"/>
              </a:solidFill>
              <a:effectLst/>
              <a:uLnTx/>
              <a:uFillTx/>
              <a:latin typeface="BR Omny Bold"/>
              <a:ea typeface="BR Omny Bold"/>
              <a:cs typeface="BR Omny Bold"/>
              <a:sym typeface="BR Omny Bold"/>
            </a:endParaRPr>
          </a:p>
        </p:txBody>
      </p:sp>
      <p:sp>
        <p:nvSpPr>
          <p:cNvPr id="3" name="CuadroTexto 2">
            <a:extLst>
              <a:ext uri="{FF2B5EF4-FFF2-40B4-BE49-F238E27FC236}">
                <a16:creationId xmlns:a16="http://schemas.microsoft.com/office/drawing/2014/main" id="{6380F8F4-386E-CC11-04E6-9DF464D66A08}"/>
              </a:ext>
            </a:extLst>
          </p:cNvPr>
          <p:cNvSpPr txBox="1"/>
          <p:nvPr/>
        </p:nvSpPr>
        <p:spPr>
          <a:xfrm>
            <a:off x="1447800" y="1943100"/>
            <a:ext cx="8763000" cy="6986528"/>
          </a:xfrm>
          <a:prstGeom prst="rect">
            <a:avLst/>
          </a:prstGeom>
          <a:noFill/>
        </p:spPr>
        <p:txBody>
          <a:bodyPr wrap="square" rtlCol="0">
            <a:spAutoFit/>
          </a:bodyPr>
          <a:lstStyle/>
          <a:p>
            <a:r>
              <a:rPr lang="es-MX" sz="3200" dirty="0"/>
              <a:t>Problemas que surgen entre IA y sociedades democráticas:</a:t>
            </a:r>
          </a:p>
          <a:p>
            <a:endParaRPr lang="es-MX" sz="3200" dirty="0"/>
          </a:p>
          <a:p>
            <a:pPr marL="457200" indent="-457200">
              <a:buFontTx/>
              <a:buChar char="-"/>
            </a:pPr>
            <a:r>
              <a:rPr lang="es-MX" sz="3200" dirty="0"/>
              <a:t>Riesgo de decisiones opacas:</a:t>
            </a:r>
          </a:p>
          <a:p>
            <a:endParaRPr lang="es-MX" sz="3200" dirty="0"/>
          </a:p>
          <a:p>
            <a:r>
              <a:rPr lang="es-MX" sz="3200" dirty="0"/>
              <a:t>Asignación de apoyos sociales, evaluación de riesgos judiciales, contratación laboral, acceso al crédito, vigilancia policial.</a:t>
            </a:r>
          </a:p>
          <a:p>
            <a:endParaRPr lang="es-MX" sz="3200" dirty="0"/>
          </a:p>
          <a:p>
            <a:r>
              <a:rPr lang="es-MX" sz="3200" dirty="0"/>
              <a:t>Se pasa por alto la deliberación pública y las decisiones se toman con base en acuerdos gubernamentales, empresas tecnológicas e intervención de especialistas en tecnología.</a:t>
            </a:r>
          </a:p>
          <a:p>
            <a:endParaRPr lang="es-MX" sz="3200" dirty="0"/>
          </a:p>
        </p:txBody>
      </p:sp>
    </p:spTree>
    <p:extLst>
      <p:ext uri="{BB962C8B-B14F-4D97-AF65-F5344CB8AC3E}">
        <p14:creationId xmlns:p14="http://schemas.microsoft.com/office/powerpoint/2010/main" val="31606113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22CDD2-B896-7FCC-E243-E7592A24B8D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26232A3-DE50-CA5E-E319-DFA101B9E939}"/>
              </a:ext>
            </a:extLst>
          </p:cNvPr>
          <p:cNvSpPr/>
          <p:nvPr/>
        </p:nvSpPr>
        <p:spPr>
          <a:xfrm rot="-1377480">
            <a:off x="11487463" y="2441746"/>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2"/>
            <a:stretch>
              <a:fillRect l="-5972" r="-5972"/>
            </a:stretch>
          </a:blipFill>
        </p:spPr>
      </p:sp>
      <p:sp>
        <p:nvSpPr>
          <p:cNvPr id="5" name="TextBox 5">
            <a:extLst>
              <a:ext uri="{FF2B5EF4-FFF2-40B4-BE49-F238E27FC236}">
                <a16:creationId xmlns:a16="http://schemas.microsoft.com/office/drawing/2014/main" id="{090C4523-7E94-CDC7-B29C-438596A1E497}"/>
              </a:ext>
            </a:extLst>
          </p:cNvPr>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sp>
        <p:nvSpPr>
          <p:cNvPr id="6" name="TextBox 4">
            <a:extLst>
              <a:ext uri="{FF2B5EF4-FFF2-40B4-BE49-F238E27FC236}">
                <a16:creationId xmlns:a16="http://schemas.microsoft.com/office/drawing/2014/main" id="{633D3635-5A40-66CC-0FD7-95324A21B179}"/>
              </a:ext>
            </a:extLst>
          </p:cNvPr>
          <p:cNvSpPr txBox="1"/>
          <p:nvPr/>
        </p:nvSpPr>
        <p:spPr>
          <a:xfrm>
            <a:off x="1028700" y="5334978"/>
            <a:ext cx="10782300" cy="691792"/>
          </a:xfrm>
          <a:prstGeom prst="rect">
            <a:avLst/>
          </a:prstGeom>
        </p:spPr>
        <p:txBody>
          <a:bodyPr wrap="square" lIns="0" tIns="0" rIns="0" bIns="0" rtlCol="0" anchor="t">
            <a:spAutoFit/>
          </a:bodyPr>
          <a:lstStyle/>
          <a:p>
            <a:pPr>
              <a:lnSpc>
                <a:spcPts val="2800"/>
              </a:lnSpc>
            </a:pPr>
            <a:endParaRPr lang="en-US" sz="2000" dirty="0">
              <a:solidFill>
                <a:srgbClr val="000000"/>
              </a:solidFill>
              <a:latin typeface="BR Omny"/>
              <a:ea typeface="BR Omny"/>
              <a:cs typeface="BR Omny"/>
              <a:sym typeface="BR Omny"/>
            </a:endParaRPr>
          </a:p>
          <a:p>
            <a:pPr>
              <a:lnSpc>
                <a:spcPts val="2800"/>
              </a:lnSpc>
            </a:pPr>
            <a:endParaRPr lang="en-US" sz="2000" dirty="0">
              <a:solidFill>
                <a:srgbClr val="000000"/>
              </a:solidFill>
              <a:latin typeface="BR Omny"/>
              <a:ea typeface="BR Omny"/>
              <a:cs typeface="BR Omny"/>
              <a:sym typeface="BR Omny"/>
            </a:endParaRPr>
          </a:p>
        </p:txBody>
      </p:sp>
      <p:sp>
        <p:nvSpPr>
          <p:cNvPr id="7" name="CuadroTexto 6">
            <a:extLst>
              <a:ext uri="{FF2B5EF4-FFF2-40B4-BE49-F238E27FC236}">
                <a16:creationId xmlns:a16="http://schemas.microsoft.com/office/drawing/2014/main" id="{BC2CCE4D-27C2-558B-47ED-77355701B37E}"/>
              </a:ext>
            </a:extLst>
          </p:cNvPr>
          <p:cNvSpPr txBox="1"/>
          <p:nvPr/>
        </p:nvSpPr>
        <p:spPr>
          <a:xfrm>
            <a:off x="838199" y="6385024"/>
            <a:ext cx="10699869" cy="646331"/>
          </a:xfrm>
          <a:prstGeom prst="rect">
            <a:avLst/>
          </a:prstGeom>
          <a:noFill/>
        </p:spPr>
        <p:txBody>
          <a:bodyPr wrap="square" rtlCol="0">
            <a:spAutoFit/>
          </a:bodyPr>
          <a:lstStyle/>
          <a:p>
            <a:endParaRPr lang="es-MX" b="1" dirty="0"/>
          </a:p>
          <a:p>
            <a:endParaRPr lang="es-MX" dirty="0"/>
          </a:p>
        </p:txBody>
      </p:sp>
      <p:sp>
        <p:nvSpPr>
          <p:cNvPr id="4" name="CuadroTexto 3">
            <a:extLst>
              <a:ext uri="{FF2B5EF4-FFF2-40B4-BE49-F238E27FC236}">
                <a16:creationId xmlns:a16="http://schemas.microsoft.com/office/drawing/2014/main" id="{984B512B-8D35-C422-0BE1-2AF2A9AF480F}"/>
              </a:ext>
            </a:extLst>
          </p:cNvPr>
          <p:cNvSpPr txBox="1"/>
          <p:nvPr/>
        </p:nvSpPr>
        <p:spPr>
          <a:xfrm>
            <a:off x="1028700" y="1104900"/>
            <a:ext cx="10248900" cy="7417415"/>
          </a:xfrm>
          <a:prstGeom prst="rect">
            <a:avLst/>
          </a:prstGeom>
          <a:noFill/>
        </p:spPr>
        <p:txBody>
          <a:bodyPr wrap="square" rtlCol="0">
            <a:spAutoFit/>
          </a:bodyPr>
          <a:lstStyle/>
          <a:p>
            <a:r>
              <a:rPr lang="es-MX" sz="2800" dirty="0"/>
              <a:t>En este contexto la transparencia no soluciona todo:</a:t>
            </a:r>
          </a:p>
          <a:p>
            <a:endParaRPr lang="es-MX" sz="2800" dirty="0"/>
          </a:p>
          <a:p>
            <a:r>
              <a:rPr lang="es-MX" sz="2800" dirty="0"/>
              <a:t>Se sabe cómo funciona el algoritmo pero no quién ha ordenado que aquel tome las decisiones y sus criterios. </a:t>
            </a:r>
          </a:p>
          <a:p>
            <a:endParaRPr lang="es-MX" sz="2800" dirty="0"/>
          </a:p>
          <a:p>
            <a:pPr marL="457200" indent="-457200">
              <a:buFontTx/>
              <a:buChar char="-"/>
            </a:pPr>
            <a:r>
              <a:rPr lang="es-MX" sz="2800" b="1" dirty="0"/>
              <a:t>Niveles de transparencia:</a:t>
            </a:r>
          </a:p>
          <a:p>
            <a:r>
              <a:rPr lang="es-MX" sz="2800" dirty="0"/>
              <a:t>Transparencia técnica: modelos utilizados, criterios de clasificación.</a:t>
            </a:r>
          </a:p>
          <a:p>
            <a:endParaRPr lang="es-MX" sz="2800" dirty="0"/>
          </a:p>
          <a:p>
            <a:r>
              <a:rPr lang="es-MX" sz="2800" dirty="0"/>
              <a:t>Transparencia institucional: quién administra el sistema, quién responde por posibles riesgos o daños, quién se beneficia del uso de dicho sistema.</a:t>
            </a:r>
          </a:p>
          <a:p>
            <a:endParaRPr lang="es-MX" sz="2800" dirty="0"/>
          </a:p>
          <a:p>
            <a:r>
              <a:rPr lang="es-MX" sz="2800" dirty="0"/>
              <a:t>Transparencia política: por qué se decidió automatizar esa decisión, quién/quiénes participaron en la deliberación. </a:t>
            </a:r>
          </a:p>
          <a:p>
            <a:endParaRPr lang="es-MX" sz="2800" dirty="0"/>
          </a:p>
          <a:p>
            <a:endParaRPr lang="es-MX" sz="2800" b="1" dirty="0"/>
          </a:p>
          <a:p>
            <a:endParaRPr lang="es-MX" sz="2800" b="1" dirty="0"/>
          </a:p>
        </p:txBody>
      </p:sp>
    </p:spTree>
    <p:extLst>
      <p:ext uri="{BB962C8B-B14F-4D97-AF65-F5344CB8AC3E}">
        <p14:creationId xmlns:p14="http://schemas.microsoft.com/office/powerpoint/2010/main" val="11255949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E3D5F"/>
        </a:solidFill>
        <a:effectLst/>
      </p:bgPr>
    </p:bg>
    <p:spTree>
      <p:nvGrpSpPr>
        <p:cNvPr id="1" name=""/>
        <p:cNvGrpSpPr/>
        <p:nvPr/>
      </p:nvGrpSpPr>
      <p:grpSpPr>
        <a:xfrm>
          <a:off x="0" y="0"/>
          <a:ext cx="0" cy="0"/>
          <a:chOff x="0" y="0"/>
          <a:chExt cx="0" cy="0"/>
        </a:xfrm>
      </p:grpSpPr>
      <p:sp>
        <p:nvSpPr>
          <p:cNvPr id="2" name="Freeform 2"/>
          <p:cNvSpPr/>
          <p:nvPr/>
        </p:nvSpPr>
        <p:spPr>
          <a:xfrm rot="1160249">
            <a:off x="6657414" y="-5067099"/>
            <a:ext cx="20522451" cy="18748868"/>
          </a:xfrm>
          <a:custGeom>
            <a:avLst/>
            <a:gdLst/>
            <a:ahLst/>
            <a:cxnLst/>
            <a:rect l="l" t="t" r="r" b="b"/>
            <a:pathLst>
              <a:path w="20522451" h="18748868">
                <a:moveTo>
                  <a:pt x="0" y="0"/>
                </a:moveTo>
                <a:lnTo>
                  <a:pt x="20522451" y="0"/>
                </a:lnTo>
                <a:lnTo>
                  <a:pt x="20522451" y="18748869"/>
                </a:lnTo>
                <a:lnTo>
                  <a:pt x="0" y="18748869"/>
                </a:lnTo>
                <a:lnTo>
                  <a:pt x="0" y="0"/>
                </a:lnTo>
                <a:close/>
              </a:path>
            </a:pathLst>
          </a:custGeom>
          <a:blipFill>
            <a:blip r:embed="rId2"/>
            <a:stretch>
              <a:fillRect t="-649" b="-649"/>
            </a:stretch>
          </a:blipFill>
        </p:spPr>
      </p:sp>
      <p:sp>
        <p:nvSpPr>
          <p:cNvPr id="3" name="TextBox 3"/>
          <p:cNvSpPr txBox="1"/>
          <p:nvPr/>
        </p:nvSpPr>
        <p:spPr>
          <a:xfrm>
            <a:off x="1028700" y="4772016"/>
            <a:ext cx="6525478" cy="733444"/>
          </a:xfrm>
          <a:prstGeom prst="rect">
            <a:avLst/>
          </a:prstGeom>
        </p:spPr>
        <p:txBody>
          <a:bodyPr lIns="0" tIns="0" rIns="0" bIns="0" rtlCol="0" anchor="t">
            <a:spAutoFit/>
          </a:bodyPr>
          <a:lstStyle/>
          <a:p>
            <a:pPr algn="l">
              <a:lnSpc>
                <a:spcPts val="5759"/>
              </a:lnSpc>
            </a:pPr>
            <a:r>
              <a:rPr lang="en-US" sz="4800" b="1" dirty="0">
                <a:solidFill>
                  <a:srgbClr val="FEFEFE"/>
                </a:solidFill>
                <a:latin typeface="BR Omny Bold"/>
                <a:ea typeface="BR Omny Bold"/>
                <a:cs typeface="BR Omny Bold"/>
                <a:sym typeface="BR Omny Bold"/>
              </a:rPr>
              <a:t>1. ANTECEDENTES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A899E4-6BE6-8758-B55D-21BC8E49A55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AC79ED1-4A64-2E7B-0B27-E7E3E1E317F0}"/>
              </a:ext>
            </a:extLst>
          </p:cNvPr>
          <p:cNvSpPr/>
          <p:nvPr/>
        </p:nvSpPr>
        <p:spPr>
          <a:xfrm rot="-1377480">
            <a:off x="11487463" y="2441746"/>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2"/>
            <a:stretch>
              <a:fillRect l="-5972" r="-5972"/>
            </a:stretch>
          </a:blipFill>
        </p:spPr>
      </p:sp>
      <p:sp>
        <p:nvSpPr>
          <p:cNvPr id="5" name="TextBox 5">
            <a:extLst>
              <a:ext uri="{FF2B5EF4-FFF2-40B4-BE49-F238E27FC236}">
                <a16:creationId xmlns:a16="http://schemas.microsoft.com/office/drawing/2014/main" id="{4B628273-FA4C-E345-B884-44884D2A2458}"/>
              </a:ext>
            </a:extLst>
          </p:cNvPr>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sp>
        <p:nvSpPr>
          <p:cNvPr id="6" name="TextBox 4">
            <a:extLst>
              <a:ext uri="{FF2B5EF4-FFF2-40B4-BE49-F238E27FC236}">
                <a16:creationId xmlns:a16="http://schemas.microsoft.com/office/drawing/2014/main" id="{13F028FF-0F64-EA57-F5E2-AC89F37A030F}"/>
              </a:ext>
            </a:extLst>
          </p:cNvPr>
          <p:cNvSpPr txBox="1"/>
          <p:nvPr/>
        </p:nvSpPr>
        <p:spPr>
          <a:xfrm>
            <a:off x="1028700" y="5334978"/>
            <a:ext cx="10782300" cy="691792"/>
          </a:xfrm>
          <a:prstGeom prst="rect">
            <a:avLst/>
          </a:prstGeom>
        </p:spPr>
        <p:txBody>
          <a:bodyPr wrap="square" lIns="0" tIns="0" rIns="0" bIns="0" rtlCol="0" anchor="t">
            <a:spAutoFit/>
          </a:bodyPr>
          <a:lstStyle/>
          <a:p>
            <a:pPr>
              <a:lnSpc>
                <a:spcPts val="2800"/>
              </a:lnSpc>
            </a:pPr>
            <a:endParaRPr lang="en-US" sz="2000" dirty="0">
              <a:solidFill>
                <a:srgbClr val="000000"/>
              </a:solidFill>
              <a:latin typeface="BR Omny"/>
              <a:ea typeface="BR Omny"/>
              <a:cs typeface="BR Omny"/>
              <a:sym typeface="BR Omny"/>
            </a:endParaRPr>
          </a:p>
          <a:p>
            <a:pPr>
              <a:lnSpc>
                <a:spcPts val="2800"/>
              </a:lnSpc>
            </a:pPr>
            <a:endParaRPr lang="en-US" sz="2000" dirty="0">
              <a:solidFill>
                <a:srgbClr val="000000"/>
              </a:solidFill>
              <a:latin typeface="BR Omny"/>
              <a:ea typeface="BR Omny"/>
              <a:cs typeface="BR Omny"/>
              <a:sym typeface="BR Omny"/>
            </a:endParaRPr>
          </a:p>
        </p:txBody>
      </p:sp>
      <p:sp>
        <p:nvSpPr>
          <p:cNvPr id="7" name="CuadroTexto 6">
            <a:extLst>
              <a:ext uri="{FF2B5EF4-FFF2-40B4-BE49-F238E27FC236}">
                <a16:creationId xmlns:a16="http://schemas.microsoft.com/office/drawing/2014/main" id="{4BA061A7-7784-4CE0-6482-84FE7F7FF28E}"/>
              </a:ext>
            </a:extLst>
          </p:cNvPr>
          <p:cNvSpPr txBox="1"/>
          <p:nvPr/>
        </p:nvSpPr>
        <p:spPr>
          <a:xfrm>
            <a:off x="838199" y="6385024"/>
            <a:ext cx="10699869" cy="646331"/>
          </a:xfrm>
          <a:prstGeom prst="rect">
            <a:avLst/>
          </a:prstGeom>
          <a:noFill/>
        </p:spPr>
        <p:txBody>
          <a:bodyPr wrap="square" rtlCol="0">
            <a:spAutoFit/>
          </a:bodyPr>
          <a:lstStyle/>
          <a:p>
            <a:endParaRPr lang="es-MX" b="1" dirty="0"/>
          </a:p>
          <a:p>
            <a:endParaRPr lang="es-MX" dirty="0"/>
          </a:p>
        </p:txBody>
      </p:sp>
      <p:sp>
        <p:nvSpPr>
          <p:cNvPr id="3" name="CuadroTexto 2">
            <a:extLst>
              <a:ext uri="{FF2B5EF4-FFF2-40B4-BE49-F238E27FC236}">
                <a16:creationId xmlns:a16="http://schemas.microsoft.com/office/drawing/2014/main" id="{B4EA530D-996D-E798-AC2A-FBD9320FC1C3}"/>
              </a:ext>
            </a:extLst>
          </p:cNvPr>
          <p:cNvSpPr txBox="1"/>
          <p:nvPr/>
        </p:nvSpPr>
        <p:spPr>
          <a:xfrm>
            <a:off x="1028700" y="870376"/>
            <a:ext cx="9182100" cy="7971413"/>
          </a:xfrm>
          <a:prstGeom prst="rect">
            <a:avLst/>
          </a:prstGeom>
          <a:noFill/>
        </p:spPr>
        <p:txBody>
          <a:bodyPr wrap="square" rtlCol="0">
            <a:spAutoFit/>
          </a:bodyPr>
          <a:lstStyle/>
          <a:p>
            <a:r>
              <a:rPr lang="es-MX" sz="3200" dirty="0"/>
              <a:t>En las democracias </a:t>
            </a:r>
            <a:r>
              <a:rPr lang="es-MX" sz="3200" b="1" dirty="0"/>
              <a:t>la confianza </a:t>
            </a:r>
            <a:r>
              <a:rPr lang="es-MX" sz="3200" dirty="0"/>
              <a:t>es crucial porque es lo que le da forma a este sistema político.</a:t>
            </a:r>
          </a:p>
          <a:p>
            <a:endParaRPr lang="es-MX" sz="3200" dirty="0"/>
          </a:p>
          <a:p>
            <a:r>
              <a:rPr lang="es-MX" sz="3200" dirty="0"/>
              <a:t>En una democracia prevalecen valores como:</a:t>
            </a:r>
          </a:p>
          <a:p>
            <a:pPr marL="457200" indent="-457200">
              <a:buFontTx/>
              <a:buChar char="-"/>
            </a:pPr>
            <a:r>
              <a:rPr lang="es-MX" sz="3200" dirty="0"/>
              <a:t>Imparcialidad, responsabilidad, posibilidad de impugnación.</a:t>
            </a:r>
          </a:p>
          <a:p>
            <a:pPr marL="457200" indent="-457200">
              <a:buFontTx/>
              <a:buChar char="-"/>
            </a:pPr>
            <a:r>
              <a:rPr lang="es-MX" sz="3200" dirty="0"/>
              <a:t>Si la respuesta es: “así lo determinó el sistema” entonces la confianza comienza a erosionarse tanto en el programa utilizado como en el entorno político. </a:t>
            </a:r>
          </a:p>
          <a:p>
            <a:r>
              <a:rPr lang="es-MX" sz="3200" dirty="0"/>
              <a:t> Siempre se genera desconfianza al régimen político cuando la ciudadanía:</a:t>
            </a:r>
          </a:p>
          <a:p>
            <a:r>
              <a:rPr lang="es-MX" sz="3200" dirty="0"/>
              <a:t> - Encuentra que las disposiciones llevadas a cabo no se pueden cuestionar. </a:t>
            </a:r>
          </a:p>
          <a:p>
            <a:r>
              <a:rPr lang="es-MX" sz="3200" dirty="0"/>
              <a:t>- No existe un responsable identificable.</a:t>
            </a:r>
          </a:p>
          <a:p>
            <a:endParaRPr lang="es-MX" sz="3200" dirty="0"/>
          </a:p>
        </p:txBody>
      </p:sp>
    </p:spTree>
    <p:extLst>
      <p:ext uri="{BB962C8B-B14F-4D97-AF65-F5344CB8AC3E}">
        <p14:creationId xmlns:p14="http://schemas.microsoft.com/office/powerpoint/2010/main" val="7714119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103244-A3AF-0BE4-A23B-42C18F252C9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7EF062F-1A88-FEBF-D244-EBA7C52E02E0}"/>
              </a:ext>
            </a:extLst>
          </p:cNvPr>
          <p:cNvSpPr/>
          <p:nvPr/>
        </p:nvSpPr>
        <p:spPr>
          <a:xfrm rot="-1377480">
            <a:off x="11487463" y="2441746"/>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2"/>
            <a:stretch>
              <a:fillRect l="-5972" r="-5972"/>
            </a:stretch>
          </a:blipFill>
        </p:spPr>
      </p:sp>
      <p:sp>
        <p:nvSpPr>
          <p:cNvPr id="5" name="TextBox 5">
            <a:extLst>
              <a:ext uri="{FF2B5EF4-FFF2-40B4-BE49-F238E27FC236}">
                <a16:creationId xmlns:a16="http://schemas.microsoft.com/office/drawing/2014/main" id="{C7B55A11-5F36-1A94-D684-C06AA02AB971}"/>
              </a:ext>
            </a:extLst>
          </p:cNvPr>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sp>
        <p:nvSpPr>
          <p:cNvPr id="6" name="TextBox 4">
            <a:extLst>
              <a:ext uri="{FF2B5EF4-FFF2-40B4-BE49-F238E27FC236}">
                <a16:creationId xmlns:a16="http://schemas.microsoft.com/office/drawing/2014/main" id="{63F5DA03-A3C2-62E5-7AF5-6FC2C8FDFEC5}"/>
              </a:ext>
            </a:extLst>
          </p:cNvPr>
          <p:cNvSpPr txBox="1"/>
          <p:nvPr/>
        </p:nvSpPr>
        <p:spPr>
          <a:xfrm>
            <a:off x="1028700" y="5334978"/>
            <a:ext cx="10782300" cy="691792"/>
          </a:xfrm>
          <a:prstGeom prst="rect">
            <a:avLst/>
          </a:prstGeom>
        </p:spPr>
        <p:txBody>
          <a:bodyPr wrap="square" lIns="0" tIns="0" rIns="0" bIns="0" rtlCol="0" anchor="t">
            <a:spAutoFit/>
          </a:bodyPr>
          <a:lstStyle/>
          <a:p>
            <a:pPr>
              <a:lnSpc>
                <a:spcPts val="2800"/>
              </a:lnSpc>
            </a:pPr>
            <a:endParaRPr lang="en-US" sz="2000" dirty="0">
              <a:solidFill>
                <a:srgbClr val="000000"/>
              </a:solidFill>
              <a:latin typeface="BR Omny"/>
              <a:ea typeface="BR Omny"/>
              <a:cs typeface="BR Omny"/>
              <a:sym typeface="BR Omny"/>
            </a:endParaRPr>
          </a:p>
          <a:p>
            <a:pPr>
              <a:lnSpc>
                <a:spcPts val="2800"/>
              </a:lnSpc>
            </a:pPr>
            <a:endParaRPr lang="en-US" sz="2000" dirty="0">
              <a:solidFill>
                <a:srgbClr val="000000"/>
              </a:solidFill>
              <a:latin typeface="BR Omny"/>
              <a:ea typeface="BR Omny"/>
              <a:cs typeface="BR Omny"/>
              <a:sym typeface="BR Omny"/>
            </a:endParaRPr>
          </a:p>
        </p:txBody>
      </p:sp>
      <p:sp>
        <p:nvSpPr>
          <p:cNvPr id="7" name="CuadroTexto 6">
            <a:extLst>
              <a:ext uri="{FF2B5EF4-FFF2-40B4-BE49-F238E27FC236}">
                <a16:creationId xmlns:a16="http://schemas.microsoft.com/office/drawing/2014/main" id="{194BE250-68F0-E43C-9D3C-7C1ACA2F6116}"/>
              </a:ext>
            </a:extLst>
          </p:cNvPr>
          <p:cNvSpPr txBox="1"/>
          <p:nvPr/>
        </p:nvSpPr>
        <p:spPr>
          <a:xfrm>
            <a:off x="838199" y="6385024"/>
            <a:ext cx="10699869" cy="646331"/>
          </a:xfrm>
          <a:prstGeom prst="rect">
            <a:avLst/>
          </a:prstGeom>
          <a:noFill/>
        </p:spPr>
        <p:txBody>
          <a:bodyPr wrap="square" rtlCol="0">
            <a:spAutoFit/>
          </a:bodyPr>
          <a:lstStyle/>
          <a:p>
            <a:endParaRPr lang="es-MX" b="1" dirty="0"/>
          </a:p>
          <a:p>
            <a:endParaRPr lang="es-MX" dirty="0"/>
          </a:p>
        </p:txBody>
      </p:sp>
      <p:sp>
        <p:nvSpPr>
          <p:cNvPr id="13" name="CuadroTexto 12">
            <a:extLst>
              <a:ext uri="{FF2B5EF4-FFF2-40B4-BE49-F238E27FC236}">
                <a16:creationId xmlns:a16="http://schemas.microsoft.com/office/drawing/2014/main" id="{E023427B-3871-18B4-9E05-D5A9CBD89B29}"/>
              </a:ext>
            </a:extLst>
          </p:cNvPr>
          <p:cNvSpPr txBox="1"/>
          <p:nvPr/>
        </p:nvSpPr>
        <p:spPr>
          <a:xfrm>
            <a:off x="810052" y="1104900"/>
            <a:ext cx="9771796" cy="802399"/>
          </a:xfrm>
          <a:prstGeom prst="rect">
            <a:avLst/>
          </a:prstGeom>
          <a:noFill/>
        </p:spPr>
        <p:txBody>
          <a:bodyPr wrap="square">
            <a:spAutoFit/>
          </a:bodyPr>
          <a:lstStyle/>
          <a:p>
            <a:pPr marL="0" marR="0" lvl="0" indent="0" algn="l" defTabSz="914400" rtl="0" eaLnBrk="1" fontAlgn="auto" latinLnBrk="0" hangingPunct="1">
              <a:lnSpc>
                <a:spcPts val="5759"/>
              </a:lnSpc>
              <a:spcBef>
                <a:spcPts val="0"/>
              </a:spcBef>
              <a:spcAft>
                <a:spcPts val="0"/>
              </a:spcAft>
              <a:buClrTx/>
              <a:buSzTx/>
              <a:buFontTx/>
              <a:buNone/>
              <a:tabLst/>
              <a:defRPr/>
            </a:pPr>
            <a:r>
              <a:rPr lang="es-MX" sz="4800" b="1" dirty="0">
                <a:solidFill>
                  <a:srgbClr val="1C79BE"/>
                </a:solidFill>
                <a:latin typeface="BR Omny Bold"/>
                <a:ea typeface="BR Omny Bold"/>
                <a:cs typeface="BR Omny Bold"/>
                <a:sym typeface="BR Omny Bold"/>
              </a:rPr>
              <a:t>Cuestiones éticas</a:t>
            </a:r>
            <a:endParaRPr kumimoji="0" lang="es-MX" sz="4800" b="1" i="0" u="none" strike="noStrike" kern="1200" cap="none" spc="0" normalizeH="0" baseline="0" noProof="0" dirty="0">
              <a:ln>
                <a:noFill/>
              </a:ln>
              <a:solidFill>
                <a:srgbClr val="1C79BE"/>
              </a:solidFill>
              <a:effectLst/>
              <a:uLnTx/>
              <a:uFillTx/>
              <a:latin typeface="BR Omny Bold"/>
              <a:ea typeface="BR Omny Bold"/>
              <a:cs typeface="BR Omny Bold"/>
              <a:sym typeface="BR Omny Bold"/>
            </a:endParaRPr>
          </a:p>
        </p:txBody>
      </p:sp>
      <p:sp>
        <p:nvSpPr>
          <p:cNvPr id="14" name="CuadroTexto 13">
            <a:extLst>
              <a:ext uri="{FF2B5EF4-FFF2-40B4-BE49-F238E27FC236}">
                <a16:creationId xmlns:a16="http://schemas.microsoft.com/office/drawing/2014/main" id="{9216E818-32AC-53CB-7940-0D40D64B691A}"/>
              </a:ext>
            </a:extLst>
          </p:cNvPr>
          <p:cNvSpPr txBox="1"/>
          <p:nvPr/>
        </p:nvSpPr>
        <p:spPr>
          <a:xfrm>
            <a:off x="838199" y="2552700"/>
            <a:ext cx="9525001" cy="2677656"/>
          </a:xfrm>
          <a:prstGeom prst="rect">
            <a:avLst/>
          </a:prstGeom>
          <a:noFill/>
        </p:spPr>
        <p:txBody>
          <a:bodyPr wrap="square" rtlCol="0">
            <a:spAutoFit/>
          </a:bodyPr>
          <a:lstStyle/>
          <a:p>
            <a:r>
              <a:rPr lang="es-MX" sz="2400" b="1" dirty="0"/>
              <a:t>El derecho a recibir razones o el derecho a la verdad</a:t>
            </a:r>
          </a:p>
          <a:p>
            <a:endParaRPr lang="es-MX" sz="2400" b="1" dirty="0"/>
          </a:p>
          <a:p>
            <a:pPr marL="342900" indent="-342900">
              <a:buFontTx/>
              <a:buChar char="-"/>
            </a:pPr>
            <a:r>
              <a:rPr lang="es-MX" sz="2400" dirty="0"/>
              <a:t>Explicar la decisión</a:t>
            </a:r>
          </a:p>
          <a:p>
            <a:pPr marL="342900" indent="-342900">
              <a:buFontTx/>
              <a:buChar char="-"/>
            </a:pPr>
            <a:r>
              <a:rPr lang="es-MX" sz="2400" dirty="0"/>
              <a:t>Permitir la revisión y aplicación de criterios humanos y razonables</a:t>
            </a:r>
          </a:p>
          <a:p>
            <a:pPr marL="342900" indent="-342900">
              <a:buFontTx/>
              <a:buChar char="-"/>
            </a:pPr>
            <a:r>
              <a:rPr lang="es-MX" sz="2400" dirty="0"/>
              <a:t>Identificación de responsables</a:t>
            </a:r>
          </a:p>
          <a:p>
            <a:pPr marL="342900" indent="-342900">
              <a:buFontTx/>
              <a:buChar char="-"/>
            </a:pPr>
            <a:r>
              <a:rPr lang="es-MX" sz="2400" dirty="0"/>
              <a:t>De fondo se juega la cuestión de la legitimidad, el respeto a los derechos humanos y la participación política de la ciudadanía. </a:t>
            </a:r>
          </a:p>
        </p:txBody>
      </p:sp>
    </p:spTree>
    <p:extLst>
      <p:ext uri="{BB962C8B-B14F-4D97-AF65-F5344CB8AC3E}">
        <p14:creationId xmlns:p14="http://schemas.microsoft.com/office/powerpoint/2010/main" val="32275166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7F290-74C1-5B9E-8B82-129E798A2FA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6CCABAA-0B09-37C8-84FC-E2F2F2C1A653}"/>
              </a:ext>
            </a:extLst>
          </p:cNvPr>
          <p:cNvSpPr/>
          <p:nvPr/>
        </p:nvSpPr>
        <p:spPr>
          <a:xfrm rot="-1377480">
            <a:off x="11487463" y="2441746"/>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2"/>
            <a:stretch>
              <a:fillRect l="-5972" r="-5972"/>
            </a:stretch>
          </a:blipFill>
        </p:spPr>
      </p:sp>
      <p:sp>
        <p:nvSpPr>
          <p:cNvPr id="5" name="TextBox 5">
            <a:extLst>
              <a:ext uri="{FF2B5EF4-FFF2-40B4-BE49-F238E27FC236}">
                <a16:creationId xmlns:a16="http://schemas.microsoft.com/office/drawing/2014/main" id="{F21209E2-BF06-225C-AF62-9C9E17A72BC6}"/>
              </a:ext>
            </a:extLst>
          </p:cNvPr>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sp>
        <p:nvSpPr>
          <p:cNvPr id="6" name="TextBox 4">
            <a:extLst>
              <a:ext uri="{FF2B5EF4-FFF2-40B4-BE49-F238E27FC236}">
                <a16:creationId xmlns:a16="http://schemas.microsoft.com/office/drawing/2014/main" id="{20194F09-5624-FA87-9128-0CC740DE5F30}"/>
              </a:ext>
            </a:extLst>
          </p:cNvPr>
          <p:cNvSpPr txBox="1"/>
          <p:nvPr/>
        </p:nvSpPr>
        <p:spPr>
          <a:xfrm>
            <a:off x="1028700" y="5334978"/>
            <a:ext cx="10782300" cy="691792"/>
          </a:xfrm>
          <a:prstGeom prst="rect">
            <a:avLst/>
          </a:prstGeom>
        </p:spPr>
        <p:txBody>
          <a:bodyPr wrap="square" lIns="0" tIns="0" rIns="0" bIns="0" rtlCol="0" anchor="t">
            <a:spAutoFit/>
          </a:bodyPr>
          <a:lstStyle/>
          <a:p>
            <a:pPr>
              <a:lnSpc>
                <a:spcPts val="2800"/>
              </a:lnSpc>
            </a:pPr>
            <a:endParaRPr lang="en-US" sz="2000" dirty="0">
              <a:solidFill>
                <a:srgbClr val="000000"/>
              </a:solidFill>
              <a:latin typeface="BR Omny"/>
              <a:ea typeface="BR Omny"/>
              <a:cs typeface="BR Omny"/>
              <a:sym typeface="BR Omny"/>
            </a:endParaRPr>
          </a:p>
          <a:p>
            <a:pPr>
              <a:lnSpc>
                <a:spcPts val="2800"/>
              </a:lnSpc>
            </a:pPr>
            <a:endParaRPr lang="en-US" sz="2000" dirty="0">
              <a:solidFill>
                <a:srgbClr val="000000"/>
              </a:solidFill>
              <a:latin typeface="BR Omny"/>
              <a:ea typeface="BR Omny"/>
              <a:cs typeface="BR Omny"/>
              <a:sym typeface="BR Omny"/>
            </a:endParaRPr>
          </a:p>
        </p:txBody>
      </p:sp>
      <p:sp>
        <p:nvSpPr>
          <p:cNvPr id="7" name="CuadroTexto 6">
            <a:extLst>
              <a:ext uri="{FF2B5EF4-FFF2-40B4-BE49-F238E27FC236}">
                <a16:creationId xmlns:a16="http://schemas.microsoft.com/office/drawing/2014/main" id="{9FB6B9EE-3202-8898-3C9E-55DB4CD29401}"/>
              </a:ext>
            </a:extLst>
          </p:cNvPr>
          <p:cNvSpPr txBox="1"/>
          <p:nvPr/>
        </p:nvSpPr>
        <p:spPr>
          <a:xfrm>
            <a:off x="838199" y="6385024"/>
            <a:ext cx="10699869" cy="646331"/>
          </a:xfrm>
          <a:prstGeom prst="rect">
            <a:avLst/>
          </a:prstGeom>
          <a:noFill/>
        </p:spPr>
        <p:txBody>
          <a:bodyPr wrap="square" rtlCol="0">
            <a:spAutoFit/>
          </a:bodyPr>
          <a:lstStyle/>
          <a:p>
            <a:endParaRPr lang="es-MX" b="1" dirty="0"/>
          </a:p>
          <a:p>
            <a:endParaRPr lang="es-MX" dirty="0"/>
          </a:p>
        </p:txBody>
      </p:sp>
      <p:sp>
        <p:nvSpPr>
          <p:cNvPr id="13" name="CuadroTexto 12">
            <a:extLst>
              <a:ext uri="{FF2B5EF4-FFF2-40B4-BE49-F238E27FC236}">
                <a16:creationId xmlns:a16="http://schemas.microsoft.com/office/drawing/2014/main" id="{78051285-0C43-5EBE-B6B4-0BD1D56A7C19}"/>
              </a:ext>
            </a:extLst>
          </p:cNvPr>
          <p:cNvSpPr txBox="1"/>
          <p:nvPr/>
        </p:nvSpPr>
        <p:spPr>
          <a:xfrm>
            <a:off x="810052" y="1104900"/>
            <a:ext cx="9771796" cy="802399"/>
          </a:xfrm>
          <a:prstGeom prst="rect">
            <a:avLst/>
          </a:prstGeom>
          <a:noFill/>
        </p:spPr>
        <p:txBody>
          <a:bodyPr wrap="square">
            <a:spAutoFit/>
          </a:bodyPr>
          <a:lstStyle/>
          <a:p>
            <a:pPr marL="0" marR="0" lvl="0" indent="0" algn="l" defTabSz="914400" rtl="0" eaLnBrk="1" fontAlgn="auto" latinLnBrk="0" hangingPunct="1">
              <a:lnSpc>
                <a:spcPts val="5759"/>
              </a:lnSpc>
              <a:spcBef>
                <a:spcPts val="0"/>
              </a:spcBef>
              <a:spcAft>
                <a:spcPts val="0"/>
              </a:spcAft>
              <a:buClrTx/>
              <a:buSzTx/>
              <a:buFontTx/>
              <a:buNone/>
              <a:tabLst/>
              <a:defRPr/>
            </a:pPr>
            <a:r>
              <a:rPr lang="es-MX" sz="4800" b="1" dirty="0">
                <a:solidFill>
                  <a:srgbClr val="1C79BE"/>
                </a:solidFill>
                <a:latin typeface="BR Omny Bold"/>
                <a:ea typeface="BR Omny Bold"/>
                <a:cs typeface="BR Omny Bold"/>
                <a:sym typeface="BR Omny Bold"/>
              </a:rPr>
              <a:t>A modo de conclusión</a:t>
            </a:r>
            <a:endParaRPr kumimoji="0" lang="es-MX" sz="4800" b="1" i="0" u="none" strike="noStrike" kern="1200" cap="none" spc="0" normalizeH="0" baseline="0" noProof="0" dirty="0">
              <a:ln>
                <a:noFill/>
              </a:ln>
              <a:solidFill>
                <a:srgbClr val="1C79BE"/>
              </a:solidFill>
              <a:effectLst/>
              <a:uLnTx/>
              <a:uFillTx/>
              <a:latin typeface="BR Omny Bold"/>
              <a:ea typeface="BR Omny Bold"/>
              <a:cs typeface="BR Omny Bold"/>
              <a:sym typeface="BR Omny Bold"/>
            </a:endParaRPr>
          </a:p>
        </p:txBody>
      </p:sp>
      <p:sp>
        <p:nvSpPr>
          <p:cNvPr id="14" name="CuadroTexto 13">
            <a:extLst>
              <a:ext uri="{FF2B5EF4-FFF2-40B4-BE49-F238E27FC236}">
                <a16:creationId xmlns:a16="http://schemas.microsoft.com/office/drawing/2014/main" id="{CF54D092-15E8-3FD1-939F-7CDF4C176E0B}"/>
              </a:ext>
            </a:extLst>
          </p:cNvPr>
          <p:cNvSpPr txBox="1"/>
          <p:nvPr/>
        </p:nvSpPr>
        <p:spPr>
          <a:xfrm>
            <a:off x="933449" y="1937655"/>
            <a:ext cx="9525001" cy="7109639"/>
          </a:xfrm>
          <a:prstGeom prst="rect">
            <a:avLst/>
          </a:prstGeom>
          <a:noFill/>
        </p:spPr>
        <p:txBody>
          <a:bodyPr wrap="square" rtlCol="0">
            <a:spAutoFit/>
          </a:bodyPr>
          <a:lstStyle/>
          <a:p>
            <a:r>
              <a:rPr lang="es-MX" sz="2400" dirty="0"/>
              <a:t>Ante la configuración de la técnica y la tecnología con todas las capas de nuestras vidas conviene hacernos siempre las preguntas:</a:t>
            </a:r>
          </a:p>
          <a:p>
            <a:endParaRPr lang="es-MX" sz="2400" dirty="0"/>
          </a:p>
          <a:p>
            <a:r>
              <a:rPr lang="es-MX" sz="2400" dirty="0"/>
              <a:t>¿Cómo configura la técnica nuestra manera de comprender el mundo?</a:t>
            </a:r>
          </a:p>
          <a:p>
            <a:r>
              <a:rPr lang="es-MX" sz="2400" dirty="0"/>
              <a:t>Y</a:t>
            </a:r>
          </a:p>
          <a:p>
            <a:r>
              <a:rPr lang="es-MX" sz="2400" dirty="0"/>
              <a:t>¿Quién controla esa configuración y en beneficio de quién?</a:t>
            </a:r>
          </a:p>
          <a:p>
            <a:r>
              <a:rPr lang="es-MX" sz="2400" dirty="0"/>
              <a:t>La cuestión ética central deja de ser únicamente la corrección de los algoritmos y pasa a ser la </a:t>
            </a:r>
            <a:r>
              <a:rPr lang="es-MX" sz="2400" b="1" dirty="0"/>
              <a:t>distribución del poder.</a:t>
            </a:r>
          </a:p>
          <a:p>
            <a:endParaRPr lang="es-MX" sz="2400" dirty="0"/>
          </a:p>
          <a:p>
            <a:r>
              <a:rPr lang="es-MX" sz="2400" b="1" dirty="0"/>
              <a:t>Transparencia</a:t>
            </a:r>
            <a:r>
              <a:rPr lang="es-MX" sz="2400" dirty="0"/>
              <a:t>: conocer cómo y por qué opera.</a:t>
            </a:r>
          </a:p>
          <a:p>
            <a:r>
              <a:rPr lang="es-MX" sz="2400" b="1" dirty="0"/>
              <a:t>Responsabilidad</a:t>
            </a:r>
            <a:r>
              <a:rPr lang="es-MX" sz="2400" dirty="0"/>
              <a:t>: identificar quién responde por sus consecuencias.</a:t>
            </a:r>
          </a:p>
          <a:p>
            <a:r>
              <a:rPr lang="es-MX" sz="2400" b="1" dirty="0" err="1"/>
              <a:t>Explicabilidad</a:t>
            </a:r>
            <a:r>
              <a:rPr lang="es-MX" sz="2400" dirty="0"/>
              <a:t>: ofrecer razones comprensibles para las decisiones.</a:t>
            </a:r>
          </a:p>
          <a:p>
            <a:r>
              <a:rPr lang="es-MX" sz="2400" b="1" dirty="0"/>
              <a:t>Participación pública</a:t>
            </a:r>
            <a:r>
              <a:rPr lang="es-MX" sz="2400" dirty="0"/>
              <a:t>: incluir a la ciudadanía en las decisiones sobre su uso.</a:t>
            </a:r>
          </a:p>
          <a:p>
            <a:r>
              <a:rPr lang="es-MX" sz="2400" b="1" dirty="0"/>
              <a:t>Supervisión humana significativa</a:t>
            </a:r>
            <a:r>
              <a:rPr lang="es-MX" sz="2400" dirty="0"/>
              <a:t>: evitar la delegación completa de decisiones que afectan derechos.</a:t>
            </a:r>
          </a:p>
          <a:p>
            <a:r>
              <a:rPr lang="es-MX" sz="2400" b="1" dirty="0"/>
              <a:t>Justicia y no discriminación</a:t>
            </a:r>
            <a:r>
              <a:rPr lang="es-MX" sz="2400" dirty="0"/>
              <a:t>: prevenir la reproducción o ampliación de desigualdades.</a:t>
            </a:r>
          </a:p>
          <a:p>
            <a:r>
              <a:rPr lang="es-MX" sz="2400" b="1" dirty="0"/>
              <a:t>Contestabilidad</a:t>
            </a:r>
            <a:r>
              <a:rPr lang="es-MX" sz="2400" dirty="0"/>
              <a:t>: permitir que las personas impugnen decisiones automatizadas.</a:t>
            </a:r>
          </a:p>
        </p:txBody>
      </p:sp>
    </p:spTree>
    <p:extLst>
      <p:ext uri="{BB962C8B-B14F-4D97-AF65-F5344CB8AC3E}">
        <p14:creationId xmlns:p14="http://schemas.microsoft.com/office/powerpoint/2010/main" val="19032727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E3D5F"/>
        </a:solidFill>
        <a:effectLst/>
      </p:bgPr>
    </p:bg>
    <p:spTree>
      <p:nvGrpSpPr>
        <p:cNvPr id="1" name=""/>
        <p:cNvGrpSpPr/>
        <p:nvPr/>
      </p:nvGrpSpPr>
      <p:grpSpPr>
        <a:xfrm>
          <a:off x="0" y="0"/>
          <a:ext cx="0" cy="0"/>
          <a:chOff x="0" y="0"/>
          <a:chExt cx="0" cy="0"/>
        </a:xfrm>
      </p:grpSpPr>
      <p:sp>
        <p:nvSpPr>
          <p:cNvPr id="2" name="Freeform 2"/>
          <p:cNvSpPr/>
          <p:nvPr/>
        </p:nvSpPr>
        <p:spPr>
          <a:xfrm rot="-9871126">
            <a:off x="4008677" y="-7039991"/>
            <a:ext cx="24807266" cy="25700388"/>
          </a:xfrm>
          <a:custGeom>
            <a:avLst/>
            <a:gdLst/>
            <a:ahLst/>
            <a:cxnLst/>
            <a:rect l="l" t="t" r="r" b="b"/>
            <a:pathLst>
              <a:path w="24807266" h="25700388">
                <a:moveTo>
                  <a:pt x="0" y="0"/>
                </a:moveTo>
                <a:lnTo>
                  <a:pt x="24807266" y="0"/>
                </a:lnTo>
                <a:lnTo>
                  <a:pt x="24807266" y="25700388"/>
                </a:lnTo>
                <a:lnTo>
                  <a:pt x="0" y="25700388"/>
                </a:lnTo>
                <a:lnTo>
                  <a:pt x="0" y="0"/>
                </a:lnTo>
                <a:close/>
              </a:path>
            </a:pathLst>
          </a:custGeom>
          <a:blipFill>
            <a:blip r:embed="rId2"/>
            <a:stretch>
              <a:fillRect l="-5972" r="-5972"/>
            </a:stretch>
          </a:blipFill>
        </p:spPr>
      </p:sp>
      <p:sp>
        <p:nvSpPr>
          <p:cNvPr id="3" name="Freeform 3"/>
          <p:cNvSpPr/>
          <p:nvPr/>
        </p:nvSpPr>
        <p:spPr>
          <a:xfrm>
            <a:off x="709920" y="789835"/>
            <a:ext cx="1915812" cy="2045654"/>
          </a:xfrm>
          <a:custGeom>
            <a:avLst/>
            <a:gdLst/>
            <a:ahLst/>
            <a:cxnLst/>
            <a:rect l="l" t="t" r="r" b="b"/>
            <a:pathLst>
              <a:path w="1915812" h="2045654">
                <a:moveTo>
                  <a:pt x="0" y="0"/>
                </a:moveTo>
                <a:lnTo>
                  <a:pt x="1915812" y="0"/>
                </a:lnTo>
                <a:lnTo>
                  <a:pt x="1915812" y="2045654"/>
                </a:lnTo>
                <a:lnTo>
                  <a:pt x="0" y="2045654"/>
                </a:lnTo>
                <a:lnTo>
                  <a:pt x="0" y="0"/>
                </a:lnTo>
                <a:close/>
              </a:path>
            </a:pathLst>
          </a:custGeom>
          <a:blipFill>
            <a:blip r:embed="rId3"/>
            <a:stretch>
              <a:fillRect r="-384434"/>
            </a:stretch>
          </a:blipFill>
        </p:spPr>
      </p:sp>
      <p:sp>
        <p:nvSpPr>
          <p:cNvPr id="4" name="TextBox 4"/>
          <p:cNvSpPr txBox="1"/>
          <p:nvPr/>
        </p:nvSpPr>
        <p:spPr>
          <a:xfrm>
            <a:off x="2666543" y="1231828"/>
            <a:ext cx="1706463" cy="460243"/>
          </a:xfrm>
          <a:prstGeom prst="rect">
            <a:avLst/>
          </a:prstGeom>
        </p:spPr>
        <p:txBody>
          <a:bodyPr lIns="0" tIns="0" rIns="0" bIns="0" rtlCol="0" anchor="t">
            <a:spAutoFit/>
          </a:bodyPr>
          <a:lstStyle/>
          <a:p>
            <a:pPr algn="l">
              <a:lnSpc>
                <a:spcPts val="3729"/>
              </a:lnSpc>
            </a:pPr>
            <a:r>
              <a:rPr lang="en-US" sz="2664">
                <a:solidFill>
                  <a:srgbClr val="FEFEFE"/>
                </a:solidFill>
                <a:latin typeface="BR Omny"/>
                <a:ea typeface="BR Omny"/>
                <a:cs typeface="BR Omny"/>
                <a:sym typeface="BR Omny"/>
              </a:rPr>
              <a:t>global</a:t>
            </a:r>
          </a:p>
        </p:txBody>
      </p:sp>
      <p:sp>
        <p:nvSpPr>
          <p:cNvPr id="5" name="TextBox 5"/>
          <p:cNvSpPr txBox="1"/>
          <p:nvPr/>
        </p:nvSpPr>
        <p:spPr>
          <a:xfrm>
            <a:off x="2666543" y="1531485"/>
            <a:ext cx="1739714" cy="460276"/>
          </a:xfrm>
          <a:prstGeom prst="rect">
            <a:avLst/>
          </a:prstGeom>
        </p:spPr>
        <p:txBody>
          <a:bodyPr lIns="0" tIns="0" rIns="0" bIns="0" rtlCol="0" anchor="t">
            <a:spAutoFit/>
          </a:bodyPr>
          <a:lstStyle/>
          <a:p>
            <a:pPr algn="l">
              <a:lnSpc>
                <a:spcPts val="3729"/>
              </a:lnSpc>
            </a:pPr>
            <a:r>
              <a:rPr lang="en-US" sz="2664" b="1">
                <a:solidFill>
                  <a:srgbClr val="FEFEFE"/>
                </a:solidFill>
                <a:latin typeface="BR Omny Bold"/>
                <a:ea typeface="BR Omny Bold"/>
                <a:cs typeface="BR Omny Bold"/>
                <a:sym typeface="BR Omny Bold"/>
              </a:rPr>
              <a:t>evaluation</a:t>
            </a:r>
          </a:p>
        </p:txBody>
      </p:sp>
      <p:sp>
        <p:nvSpPr>
          <p:cNvPr id="6" name="TextBox 6"/>
          <p:cNvSpPr txBox="1"/>
          <p:nvPr/>
        </p:nvSpPr>
        <p:spPr>
          <a:xfrm>
            <a:off x="2666543" y="1812615"/>
            <a:ext cx="1739714" cy="460243"/>
          </a:xfrm>
          <a:prstGeom prst="rect">
            <a:avLst/>
          </a:prstGeom>
        </p:spPr>
        <p:txBody>
          <a:bodyPr lIns="0" tIns="0" rIns="0" bIns="0" rtlCol="0" anchor="t">
            <a:spAutoFit/>
          </a:bodyPr>
          <a:lstStyle/>
          <a:p>
            <a:pPr algn="l">
              <a:lnSpc>
                <a:spcPts val="3729"/>
              </a:lnSpc>
            </a:pPr>
            <a:r>
              <a:rPr lang="en-US" sz="2664">
                <a:solidFill>
                  <a:srgbClr val="FEFEFE"/>
                </a:solidFill>
                <a:latin typeface="BR Omny"/>
                <a:ea typeface="BR Omny"/>
                <a:cs typeface="BR Omny"/>
                <a:sym typeface="BR Omny"/>
              </a:rPr>
              <a:t>initiative</a:t>
            </a:r>
          </a:p>
        </p:txBody>
      </p:sp>
      <p:sp>
        <p:nvSpPr>
          <p:cNvPr id="7" name="TextBox 7"/>
          <p:cNvSpPr txBox="1"/>
          <p:nvPr/>
        </p:nvSpPr>
        <p:spPr>
          <a:xfrm>
            <a:off x="1028700" y="4772016"/>
            <a:ext cx="6525478" cy="1038187"/>
          </a:xfrm>
          <a:prstGeom prst="rect">
            <a:avLst/>
          </a:prstGeom>
        </p:spPr>
        <p:txBody>
          <a:bodyPr lIns="0" tIns="0" rIns="0" bIns="0" rtlCol="0" anchor="t">
            <a:spAutoFit/>
          </a:bodyPr>
          <a:lstStyle/>
          <a:p>
            <a:pPr algn="l">
              <a:lnSpc>
                <a:spcPts val="8159"/>
              </a:lnSpc>
            </a:pPr>
            <a:r>
              <a:rPr lang="en-US" sz="6799" b="1" dirty="0">
                <a:solidFill>
                  <a:srgbClr val="FEFEFE"/>
                </a:solidFill>
                <a:latin typeface="BR Omny Bold"/>
                <a:ea typeface="BR Omny Bold"/>
                <a:cs typeface="BR Omny Bold"/>
                <a:sym typeface="BR Omny Bold"/>
              </a:rPr>
              <a:t>¡Gracias!</a:t>
            </a:r>
          </a:p>
        </p:txBody>
      </p:sp>
      <p:sp>
        <p:nvSpPr>
          <p:cNvPr id="8" name="TextBox 8"/>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FFFFFF"/>
                </a:solidFill>
                <a:latin typeface="BR Omny"/>
                <a:ea typeface="BR Omny"/>
                <a:cs typeface="BR Omny"/>
                <a:sym typeface="BR Omny"/>
              </a:rPr>
              <a:t>www.glocalevalweek.org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377480">
            <a:off x="11106463" y="3085100"/>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2"/>
            <a:stretch>
              <a:fillRect l="-5972" r="-5972"/>
            </a:stretch>
          </a:blipFill>
        </p:spPr>
      </p:sp>
      <p:sp>
        <p:nvSpPr>
          <p:cNvPr id="3" name="TextBox 3"/>
          <p:cNvSpPr txBox="1"/>
          <p:nvPr/>
        </p:nvSpPr>
        <p:spPr>
          <a:xfrm>
            <a:off x="1028700" y="1095295"/>
            <a:ext cx="9972606" cy="733444"/>
          </a:xfrm>
          <a:prstGeom prst="rect">
            <a:avLst/>
          </a:prstGeom>
        </p:spPr>
        <p:txBody>
          <a:bodyPr lIns="0" tIns="0" rIns="0" bIns="0" rtlCol="0" anchor="t">
            <a:spAutoFit/>
          </a:bodyPr>
          <a:lstStyle/>
          <a:p>
            <a:pPr algn="l">
              <a:lnSpc>
                <a:spcPts val="5759"/>
              </a:lnSpc>
            </a:pPr>
            <a:r>
              <a:rPr lang="en-US" sz="4800" b="1" dirty="0">
                <a:solidFill>
                  <a:srgbClr val="1C79BE"/>
                </a:solidFill>
                <a:latin typeface="BR Omny Bold"/>
                <a:ea typeface="BR Omny Bold"/>
                <a:cs typeface="BR Omny Bold"/>
                <a:sym typeface="BR Omny Bold"/>
              </a:rPr>
              <a:t>¿</a:t>
            </a:r>
            <a:r>
              <a:rPr lang="en-US" sz="4800" b="1" dirty="0" err="1">
                <a:solidFill>
                  <a:srgbClr val="1C79BE"/>
                </a:solidFill>
                <a:latin typeface="BR Omny Bold"/>
                <a:ea typeface="BR Omny Bold"/>
                <a:cs typeface="BR Omny Bold"/>
                <a:sym typeface="BR Omny Bold"/>
              </a:rPr>
              <a:t>Qué</a:t>
            </a:r>
            <a:r>
              <a:rPr lang="en-US" sz="4800" b="1" dirty="0">
                <a:solidFill>
                  <a:srgbClr val="1C79BE"/>
                </a:solidFill>
                <a:latin typeface="BR Omny Bold"/>
                <a:ea typeface="BR Omny Bold"/>
                <a:cs typeface="BR Omny Bold"/>
                <a:sym typeface="BR Omny Bold"/>
              </a:rPr>
              <a:t> es la </a:t>
            </a:r>
            <a:r>
              <a:rPr lang="en-US" sz="4800" b="1" dirty="0" err="1">
                <a:solidFill>
                  <a:srgbClr val="1C79BE"/>
                </a:solidFill>
                <a:latin typeface="BR Omny Bold"/>
                <a:ea typeface="BR Omny Bold"/>
                <a:cs typeface="BR Omny Bold"/>
                <a:sym typeface="BR Omny Bold"/>
              </a:rPr>
              <a:t>Inteligencia</a:t>
            </a:r>
            <a:r>
              <a:rPr lang="en-US" sz="4800" b="1" dirty="0">
                <a:solidFill>
                  <a:srgbClr val="1C79BE"/>
                </a:solidFill>
                <a:latin typeface="BR Omny Bold"/>
                <a:ea typeface="BR Omny Bold"/>
                <a:cs typeface="BR Omny Bold"/>
                <a:sym typeface="BR Omny Bold"/>
              </a:rPr>
              <a:t> Artificial?</a:t>
            </a:r>
          </a:p>
        </p:txBody>
      </p:sp>
      <p:sp>
        <p:nvSpPr>
          <p:cNvPr id="4" name="TextBox 4"/>
          <p:cNvSpPr txBox="1"/>
          <p:nvPr/>
        </p:nvSpPr>
        <p:spPr>
          <a:xfrm>
            <a:off x="1028700" y="2654036"/>
            <a:ext cx="11391900" cy="1769010"/>
          </a:xfrm>
          <a:prstGeom prst="rect">
            <a:avLst/>
          </a:prstGeom>
        </p:spPr>
        <p:txBody>
          <a:bodyPr wrap="square" lIns="0" tIns="0" rIns="0" bIns="0" rtlCol="0" anchor="t">
            <a:spAutoFit/>
          </a:bodyPr>
          <a:lstStyle/>
          <a:p>
            <a:pPr marL="342900" indent="-342900" algn="l">
              <a:lnSpc>
                <a:spcPts val="2800"/>
              </a:lnSpc>
              <a:buFont typeface="Arial" panose="020B0604020202020204" pitchFamily="34" charset="0"/>
              <a:buChar char="•"/>
            </a:pPr>
            <a:r>
              <a:rPr lang="en-US" sz="2400" dirty="0" err="1">
                <a:solidFill>
                  <a:srgbClr val="000000"/>
                </a:solidFill>
                <a:latin typeface="BR Omny"/>
                <a:ea typeface="BR Omny"/>
                <a:cs typeface="BR Omny"/>
                <a:sym typeface="BR Omny"/>
              </a:rPr>
              <a:t>Según</a:t>
            </a:r>
            <a:r>
              <a:rPr lang="en-US" sz="2400" dirty="0">
                <a:solidFill>
                  <a:srgbClr val="000000"/>
                </a:solidFill>
                <a:latin typeface="BR Omny"/>
                <a:ea typeface="BR Omny"/>
                <a:cs typeface="BR Omny"/>
                <a:sym typeface="BR Omny"/>
              </a:rPr>
              <a:t> la Real Academia de la Lengua Española (RAE):</a:t>
            </a:r>
          </a:p>
          <a:p>
            <a:pPr marL="342900" indent="-342900" algn="l">
              <a:lnSpc>
                <a:spcPts val="2800"/>
              </a:lnSpc>
              <a:buFont typeface="Arial" panose="020B0604020202020204" pitchFamily="34" charset="0"/>
              <a:buChar char="•"/>
            </a:pPr>
            <a:endParaRPr lang="en-US" sz="2000" dirty="0">
              <a:solidFill>
                <a:srgbClr val="000000"/>
              </a:solidFill>
              <a:latin typeface="BR Omny"/>
              <a:ea typeface="BR Omny"/>
              <a:cs typeface="BR Omny"/>
              <a:sym typeface="BR Omny"/>
            </a:endParaRPr>
          </a:p>
          <a:p>
            <a:pPr>
              <a:lnSpc>
                <a:spcPts val="2800"/>
              </a:lnSpc>
            </a:pPr>
            <a:r>
              <a:rPr lang="es-MX" sz="2000" dirty="0">
                <a:latin typeface="BR Omny" panose="020B0604020202020204" charset="0"/>
              </a:rPr>
              <a:t>Disciplina científica que se ocupa de crear programas informáticos que ejecutan operaciones comparables a las que realiza la mente humana, como el aprendizaje o el razonamiento lógico.</a:t>
            </a:r>
          </a:p>
          <a:p>
            <a:pPr>
              <a:lnSpc>
                <a:spcPts val="2800"/>
              </a:lnSpc>
            </a:pPr>
            <a:endParaRPr lang="en-US" sz="2000" dirty="0">
              <a:solidFill>
                <a:srgbClr val="000000"/>
              </a:solidFill>
              <a:latin typeface="BR Omny"/>
              <a:ea typeface="BR Omny"/>
              <a:cs typeface="BR Omny"/>
              <a:sym typeface="BR Omny"/>
            </a:endParaRPr>
          </a:p>
        </p:txBody>
      </p:sp>
      <p:sp>
        <p:nvSpPr>
          <p:cNvPr id="5" name="TextBox 5"/>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sp>
        <p:nvSpPr>
          <p:cNvPr id="6" name="TextBox 4">
            <a:extLst>
              <a:ext uri="{FF2B5EF4-FFF2-40B4-BE49-F238E27FC236}">
                <a16:creationId xmlns:a16="http://schemas.microsoft.com/office/drawing/2014/main" id="{22E793D4-17FC-3A92-9DA9-1C1670E6681C}"/>
              </a:ext>
            </a:extLst>
          </p:cNvPr>
          <p:cNvSpPr txBox="1"/>
          <p:nvPr/>
        </p:nvSpPr>
        <p:spPr>
          <a:xfrm>
            <a:off x="1028700" y="4979450"/>
            <a:ext cx="10782300" cy="2846228"/>
          </a:xfrm>
          <a:prstGeom prst="rect">
            <a:avLst/>
          </a:prstGeom>
        </p:spPr>
        <p:txBody>
          <a:bodyPr wrap="square" lIns="0" tIns="0" rIns="0" bIns="0" rtlCol="0" anchor="t">
            <a:spAutoFit/>
          </a:bodyPr>
          <a:lstStyle/>
          <a:p>
            <a:pPr marL="342900" indent="-342900" algn="l">
              <a:lnSpc>
                <a:spcPts val="2800"/>
              </a:lnSpc>
              <a:buFont typeface="Arial" panose="020B0604020202020204" pitchFamily="34" charset="0"/>
              <a:buChar char="•"/>
            </a:pPr>
            <a:r>
              <a:rPr lang="en-US" sz="2000" dirty="0" err="1">
                <a:solidFill>
                  <a:srgbClr val="000000"/>
                </a:solidFill>
                <a:latin typeface="BR Omny"/>
                <a:ea typeface="BR Omny"/>
                <a:cs typeface="BR Omny"/>
                <a:sym typeface="BR Omny"/>
              </a:rPr>
              <a:t>Según</a:t>
            </a:r>
            <a:r>
              <a:rPr lang="en-US" sz="2000" dirty="0">
                <a:solidFill>
                  <a:srgbClr val="000000"/>
                </a:solidFill>
                <a:latin typeface="BR Omny"/>
                <a:ea typeface="BR Omny"/>
                <a:cs typeface="BR Omny"/>
                <a:sym typeface="BR Omny"/>
              </a:rPr>
              <a:t> </a:t>
            </a:r>
            <a:r>
              <a:rPr lang="en-US" sz="2000" dirty="0" err="1">
                <a:solidFill>
                  <a:srgbClr val="000000"/>
                </a:solidFill>
                <a:latin typeface="BR Omny"/>
                <a:ea typeface="BR Omny"/>
                <a:cs typeface="BR Omny"/>
                <a:sym typeface="BR Omny"/>
              </a:rPr>
              <a:t>el</a:t>
            </a:r>
            <a:r>
              <a:rPr lang="en-US" sz="2000" dirty="0">
                <a:solidFill>
                  <a:srgbClr val="000000"/>
                </a:solidFill>
                <a:latin typeface="BR Omny"/>
                <a:ea typeface="BR Omny"/>
                <a:cs typeface="BR Omny"/>
                <a:sym typeface="BR Omny"/>
              </a:rPr>
              <a:t> </a:t>
            </a:r>
            <a:r>
              <a:rPr lang="en-US" sz="2000" dirty="0" err="1">
                <a:solidFill>
                  <a:srgbClr val="000000"/>
                </a:solidFill>
                <a:latin typeface="BR Omny"/>
                <a:ea typeface="BR Omny"/>
                <a:cs typeface="BR Omny"/>
                <a:sym typeface="BR Omny"/>
              </a:rPr>
              <a:t>propio</a:t>
            </a:r>
            <a:r>
              <a:rPr lang="en-US" sz="2000" dirty="0">
                <a:solidFill>
                  <a:srgbClr val="000000"/>
                </a:solidFill>
                <a:latin typeface="BR Omny"/>
                <a:ea typeface="BR Omny"/>
                <a:cs typeface="BR Omny"/>
                <a:sym typeface="BR Omny"/>
              </a:rPr>
              <a:t> Google AI:</a:t>
            </a:r>
          </a:p>
          <a:p>
            <a:pPr marL="342900" indent="-342900" algn="l">
              <a:lnSpc>
                <a:spcPts val="2800"/>
              </a:lnSpc>
              <a:buFont typeface="Arial" panose="020B0604020202020204" pitchFamily="34" charset="0"/>
              <a:buChar char="•"/>
            </a:pPr>
            <a:endParaRPr lang="en-US" sz="2000" dirty="0">
              <a:solidFill>
                <a:srgbClr val="000000"/>
              </a:solidFill>
              <a:latin typeface="BR Omny"/>
              <a:ea typeface="BR Omny"/>
              <a:cs typeface="BR Omny"/>
              <a:sym typeface="BR Omny"/>
            </a:endParaRPr>
          </a:p>
          <a:p>
            <a:pPr algn="l">
              <a:lnSpc>
                <a:spcPts val="2800"/>
              </a:lnSpc>
            </a:pPr>
            <a:r>
              <a:rPr lang="es-MX" sz="2000" dirty="0">
                <a:solidFill>
                  <a:srgbClr val="000000"/>
                </a:solidFill>
                <a:latin typeface="BR Omny"/>
                <a:ea typeface="BR Omny"/>
                <a:cs typeface="BR Omny"/>
                <a:sym typeface="BR Omny"/>
              </a:rPr>
              <a:t>La inteligencia artificial (IA) generativa es una rama de la IA capaz de crear contenido original —como texto, imágenes, audio, video y código— a partir de las instrucciones (</a:t>
            </a:r>
            <a:r>
              <a:rPr lang="es-MX" sz="2000" dirty="0" err="1">
                <a:solidFill>
                  <a:srgbClr val="000000"/>
                </a:solidFill>
                <a:latin typeface="BR Omny"/>
                <a:ea typeface="BR Omny"/>
                <a:cs typeface="BR Omny"/>
                <a:sym typeface="BR Omny"/>
              </a:rPr>
              <a:t>prompts</a:t>
            </a:r>
            <a:r>
              <a:rPr lang="es-MX" sz="2000" dirty="0">
                <a:solidFill>
                  <a:srgbClr val="000000"/>
                </a:solidFill>
                <a:latin typeface="BR Omny"/>
                <a:ea typeface="BR Omny"/>
                <a:cs typeface="BR Omny"/>
                <a:sym typeface="BR Omny"/>
              </a:rPr>
              <a:t>) de un usuario. A diferencia de la IA tradicional que solo clasifica o analiza datos, esta tecnología utiliza modelos matemáticos complejos para imitar la creatividad humana.</a:t>
            </a:r>
            <a:endParaRPr lang="en-US" sz="2000" dirty="0">
              <a:solidFill>
                <a:srgbClr val="000000"/>
              </a:solidFill>
              <a:latin typeface="BR Omny"/>
              <a:ea typeface="BR Omny"/>
              <a:cs typeface="BR Omny"/>
              <a:sym typeface="BR Omny"/>
            </a:endParaRPr>
          </a:p>
          <a:p>
            <a:pPr>
              <a:lnSpc>
                <a:spcPts val="2800"/>
              </a:lnSpc>
            </a:pPr>
            <a:endParaRPr lang="en-US" sz="2000" dirty="0">
              <a:solidFill>
                <a:srgbClr val="000000"/>
              </a:solidFill>
              <a:latin typeface="BR Omny"/>
              <a:ea typeface="BR Omny"/>
              <a:cs typeface="BR Omny"/>
              <a:sym typeface="BR Omny"/>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FFECA9-5263-B94D-554E-FAF026848EA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08D0836-7AEB-9FD1-535A-0F5CC6AEF336}"/>
              </a:ext>
            </a:extLst>
          </p:cNvPr>
          <p:cNvSpPr/>
          <p:nvPr/>
        </p:nvSpPr>
        <p:spPr>
          <a:xfrm rot="-1377480">
            <a:off x="11487463" y="3532141"/>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2"/>
            <a:stretch>
              <a:fillRect l="-5972" r="-5972"/>
            </a:stretch>
          </a:blipFill>
        </p:spPr>
      </p:sp>
      <p:sp>
        <p:nvSpPr>
          <p:cNvPr id="3" name="TextBox 3">
            <a:extLst>
              <a:ext uri="{FF2B5EF4-FFF2-40B4-BE49-F238E27FC236}">
                <a16:creationId xmlns:a16="http://schemas.microsoft.com/office/drawing/2014/main" id="{97384E85-2FEA-E6AE-DA24-E2D1E4ED9240}"/>
              </a:ext>
            </a:extLst>
          </p:cNvPr>
          <p:cNvSpPr txBox="1"/>
          <p:nvPr/>
        </p:nvSpPr>
        <p:spPr>
          <a:xfrm>
            <a:off x="1028700" y="1095295"/>
            <a:ext cx="9972606" cy="733444"/>
          </a:xfrm>
          <a:prstGeom prst="rect">
            <a:avLst/>
          </a:prstGeom>
        </p:spPr>
        <p:txBody>
          <a:bodyPr lIns="0" tIns="0" rIns="0" bIns="0" rtlCol="0" anchor="t">
            <a:spAutoFit/>
          </a:bodyPr>
          <a:lstStyle/>
          <a:p>
            <a:pPr algn="l">
              <a:lnSpc>
                <a:spcPts val="5759"/>
              </a:lnSpc>
            </a:pPr>
            <a:r>
              <a:rPr lang="en-US" sz="4800" b="1" dirty="0" err="1">
                <a:solidFill>
                  <a:srgbClr val="1C79BE"/>
                </a:solidFill>
                <a:latin typeface="BR Omny Bold"/>
                <a:ea typeface="BR Omny Bold"/>
                <a:cs typeface="BR Omny Bold"/>
                <a:sym typeface="BR Omny Bold"/>
              </a:rPr>
              <a:t>Definición</a:t>
            </a:r>
            <a:r>
              <a:rPr lang="en-US" sz="4800" b="1" dirty="0">
                <a:solidFill>
                  <a:srgbClr val="1C79BE"/>
                </a:solidFill>
                <a:latin typeface="BR Omny Bold"/>
                <a:ea typeface="BR Omny Bold"/>
                <a:cs typeface="BR Omny Bold"/>
                <a:sym typeface="BR Omny Bold"/>
              </a:rPr>
              <a:t> de Kate Crowford </a:t>
            </a:r>
          </a:p>
        </p:txBody>
      </p:sp>
      <p:sp>
        <p:nvSpPr>
          <p:cNvPr id="4" name="TextBox 4">
            <a:extLst>
              <a:ext uri="{FF2B5EF4-FFF2-40B4-BE49-F238E27FC236}">
                <a16:creationId xmlns:a16="http://schemas.microsoft.com/office/drawing/2014/main" id="{BF436373-B49D-FA4D-9161-412CD67E5273}"/>
              </a:ext>
            </a:extLst>
          </p:cNvPr>
          <p:cNvSpPr txBox="1"/>
          <p:nvPr/>
        </p:nvSpPr>
        <p:spPr>
          <a:xfrm>
            <a:off x="1028700" y="2654036"/>
            <a:ext cx="11391900" cy="2487156"/>
          </a:xfrm>
          <a:prstGeom prst="rect">
            <a:avLst/>
          </a:prstGeom>
        </p:spPr>
        <p:txBody>
          <a:bodyPr wrap="square" lIns="0" tIns="0" rIns="0" bIns="0" rtlCol="0" anchor="t">
            <a:spAutoFit/>
          </a:bodyPr>
          <a:lstStyle/>
          <a:p>
            <a:pPr algn="l">
              <a:lnSpc>
                <a:spcPts val="2800"/>
              </a:lnSpc>
            </a:pPr>
            <a:r>
              <a:rPr lang="es-MX" sz="2000" dirty="0">
                <a:latin typeface="BR Omny" panose="020B0604020202020204" charset="0"/>
              </a:rPr>
              <a:t>La IA no es ni artificial ni inteligente. Más bien, es encarnada y material, hecha de recursos naturales, combustible, labor humana, infraestructura, logística, historias y clasificaciones. Los sistemas de IA no son autónomos, racionales, o capaces de discernir nada sin un entrenamiento computacional intensivo y extensivo, con grandes lotes de datos o reglas y recompensas redefinidos. De hecho, la inteligencia artificial como la conocemos depende enteramente de conjuntos más amplios de estructuras políticas y sociales. </a:t>
            </a:r>
          </a:p>
          <a:p>
            <a:pPr>
              <a:lnSpc>
                <a:spcPts val="2800"/>
              </a:lnSpc>
            </a:pPr>
            <a:endParaRPr lang="en-US" sz="2000" dirty="0">
              <a:solidFill>
                <a:srgbClr val="000000"/>
              </a:solidFill>
              <a:latin typeface="BR Omny"/>
              <a:ea typeface="BR Omny"/>
              <a:cs typeface="BR Omny"/>
              <a:sym typeface="BR Omny"/>
            </a:endParaRPr>
          </a:p>
        </p:txBody>
      </p:sp>
      <p:sp>
        <p:nvSpPr>
          <p:cNvPr id="5" name="TextBox 5">
            <a:extLst>
              <a:ext uri="{FF2B5EF4-FFF2-40B4-BE49-F238E27FC236}">
                <a16:creationId xmlns:a16="http://schemas.microsoft.com/office/drawing/2014/main" id="{C21427A1-EB8B-1F4C-10B9-16C140DEB395}"/>
              </a:ext>
            </a:extLst>
          </p:cNvPr>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sp>
        <p:nvSpPr>
          <p:cNvPr id="6" name="TextBox 4">
            <a:extLst>
              <a:ext uri="{FF2B5EF4-FFF2-40B4-BE49-F238E27FC236}">
                <a16:creationId xmlns:a16="http://schemas.microsoft.com/office/drawing/2014/main" id="{12B816C0-B8A0-0E9C-8DDF-E809BC38A93B}"/>
              </a:ext>
            </a:extLst>
          </p:cNvPr>
          <p:cNvSpPr txBox="1"/>
          <p:nvPr/>
        </p:nvSpPr>
        <p:spPr>
          <a:xfrm>
            <a:off x="1028700" y="5334978"/>
            <a:ext cx="10782300" cy="3564374"/>
          </a:xfrm>
          <a:prstGeom prst="rect">
            <a:avLst/>
          </a:prstGeom>
        </p:spPr>
        <p:txBody>
          <a:bodyPr wrap="square" lIns="0" tIns="0" rIns="0" bIns="0" rtlCol="0" anchor="t">
            <a:spAutoFit/>
          </a:bodyPr>
          <a:lstStyle/>
          <a:p>
            <a:pPr>
              <a:lnSpc>
                <a:spcPts val="2800"/>
              </a:lnSpc>
            </a:pPr>
            <a:r>
              <a:rPr lang="en-US" sz="2000" i="1" dirty="0">
                <a:solidFill>
                  <a:srgbClr val="000000"/>
                </a:solidFill>
                <a:latin typeface="BR Omny"/>
                <a:ea typeface="BR Omny"/>
                <a:cs typeface="BR Omny"/>
                <a:sym typeface="BR Omny"/>
              </a:rPr>
              <a:t>“AI is neither artificial nor intelligent. Rather, artificial intelligence is both embodied and material, made from natural resources, fuel, human labor, infrastructures, logistics, histories, and classifications. AI systems are not autonomous, rational, or able to discern anything without extensive, computationally intensive training with large datasets or predefined rules and rewards. In fact, artificial intelligence as we know it depends entirely on a much wider set of political and social structures”.</a:t>
            </a:r>
          </a:p>
          <a:p>
            <a:pPr>
              <a:lnSpc>
                <a:spcPts val="2800"/>
              </a:lnSpc>
            </a:pPr>
            <a:endParaRPr lang="en-US" sz="2000" i="1" dirty="0">
              <a:solidFill>
                <a:srgbClr val="000000"/>
              </a:solidFill>
              <a:latin typeface="BR Omny"/>
              <a:ea typeface="BR Omny"/>
              <a:cs typeface="BR Omny"/>
              <a:sym typeface="BR Omny"/>
            </a:endParaRPr>
          </a:p>
          <a:p>
            <a:pPr>
              <a:lnSpc>
                <a:spcPts val="2800"/>
              </a:lnSpc>
            </a:pPr>
            <a:r>
              <a:rPr lang="en-US" sz="2000" i="1" dirty="0">
                <a:solidFill>
                  <a:srgbClr val="000000"/>
                </a:solidFill>
                <a:latin typeface="BR Omny"/>
                <a:ea typeface="BR Omny"/>
                <a:cs typeface="BR Omny"/>
                <a:sym typeface="BR Omny"/>
              </a:rPr>
              <a:t>Kate Crowford. Yale University.</a:t>
            </a:r>
          </a:p>
          <a:p>
            <a:pPr>
              <a:lnSpc>
                <a:spcPts val="2800"/>
              </a:lnSpc>
            </a:pPr>
            <a:endParaRPr lang="en-US" sz="2000" dirty="0">
              <a:solidFill>
                <a:srgbClr val="000000"/>
              </a:solidFill>
              <a:latin typeface="BR Omny"/>
              <a:ea typeface="BR Omny"/>
              <a:cs typeface="BR Omny"/>
              <a:sym typeface="BR Omny"/>
            </a:endParaRPr>
          </a:p>
          <a:p>
            <a:pPr>
              <a:lnSpc>
                <a:spcPts val="2800"/>
              </a:lnSpc>
            </a:pPr>
            <a:endParaRPr lang="en-US" sz="2000" dirty="0">
              <a:solidFill>
                <a:srgbClr val="000000"/>
              </a:solidFill>
              <a:latin typeface="BR Omny"/>
              <a:ea typeface="BR Omny"/>
              <a:cs typeface="BR Omny"/>
              <a:sym typeface="BR Omny"/>
            </a:endParaRPr>
          </a:p>
        </p:txBody>
      </p:sp>
    </p:spTree>
    <p:extLst>
      <p:ext uri="{BB962C8B-B14F-4D97-AF65-F5344CB8AC3E}">
        <p14:creationId xmlns:p14="http://schemas.microsoft.com/office/powerpoint/2010/main" val="23969363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A39D66-0ACD-3D21-99C4-71963CF89E8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F394687-14A8-DC62-BE95-34FB8AFEFDB1}"/>
              </a:ext>
            </a:extLst>
          </p:cNvPr>
          <p:cNvSpPr/>
          <p:nvPr/>
        </p:nvSpPr>
        <p:spPr>
          <a:xfrm rot="-1377480">
            <a:off x="9738649" y="2017603"/>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2"/>
            <a:stretch>
              <a:fillRect l="-5972" r="-5972"/>
            </a:stretch>
          </a:blipFill>
        </p:spPr>
        <p:txBody>
          <a:bodyPr/>
          <a:lstStyle/>
          <a:p>
            <a:endParaRPr lang="es-MX" dirty="0"/>
          </a:p>
        </p:txBody>
      </p:sp>
      <p:sp>
        <p:nvSpPr>
          <p:cNvPr id="3" name="TextBox 3">
            <a:extLst>
              <a:ext uri="{FF2B5EF4-FFF2-40B4-BE49-F238E27FC236}">
                <a16:creationId xmlns:a16="http://schemas.microsoft.com/office/drawing/2014/main" id="{3B3FF963-8106-72A8-C8D0-A234E40845FB}"/>
              </a:ext>
            </a:extLst>
          </p:cNvPr>
          <p:cNvSpPr txBox="1"/>
          <p:nvPr/>
        </p:nvSpPr>
        <p:spPr>
          <a:xfrm>
            <a:off x="1028700" y="1095295"/>
            <a:ext cx="9972606" cy="733444"/>
          </a:xfrm>
          <a:prstGeom prst="rect">
            <a:avLst/>
          </a:prstGeom>
        </p:spPr>
        <p:txBody>
          <a:bodyPr lIns="0" tIns="0" rIns="0" bIns="0" rtlCol="0" anchor="t">
            <a:spAutoFit/>
          </a:bodyPr>
          <a:lstStyle/>
          <a:p>
            <a:pPr algn="l">
              <a:lnSpc>
                <a:spcPts val="5759"/>
              </a:lnSpc>
            </a:pPr>
            <a:r>
              <a:rPr lang="en-US" sz="4800" b="1" dirty="0">
                <a:solidFill>
                  <a:srgbClr val="1C79BE"/>
                </a:solidFill>
                <a:latin typeface="BR Omny Bold"/>
                <a:ea typeface="BR Omny Bold"/>
                <a:cs typeface="BR Omny Bold"/>
                <a:sym typeface="BR Omny Bold"/>
              </a:rPr>
              <a:t>ATLAS OF AI</a:t>
            </a:r>
          </a:p>
        </p:txBody>
      </p:sp>
      <p:sp>
        <p:nvSpPr>
          <p:cNvPr id="5" name="TextBox 5">
            <a:extLst>
              <a:ext uri="{FF2B5EF4-FFF2-40B4-BE49-F238E27FC236}">
                <a16:creationId xmlns:a16="http://schemas.microsoft.com/office/drawing/2014/main" id="{9FF80A58-3010-B688-36D3-82AF8C42285E}"/>
              </a:ext>
            </a:extLst>
          </p:cNvPr>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sp>
        <p:nvSpPr>
          <p:cNvPr id="6" name="TextBox 4">
            <a:extLst>
              <a:ext uri="{FF2B5EF4-FFF2-40B4-BE49-F238E27FC236}">
                <a16:creationId xmlns:a16="http://schemas.microsoft.com/office/drawing/2014/main" id="{0DE10B7E-9A56-DC02-A621-6AFB80F6FF6A}"/>
              </a:ext>
            </a:extLst>
          </p:cNvPr>
          <p:cNvSpPr txBox="1"/>
          <p:nvPr/>
        </p:nvSpPr>
        <p:spPr>
          <a:xfrm>
            <a:off x="1028700" y="5334978"/>
            <a:ext cx="10782300" cy="691792"/>
          </a:xfrm>
          <a:prstGeom prst="rect">
            <a:avLst/>
          </a:prstGeom>
        </p:spPr>
        <p:txBody>
          <a:bodyPr wrap="square" lIns="0" tIns="0" rIns="0" bIns="0" rtlCol="0" anchor="t">
            <a:spAutoFit/>
          </a:bodyPr>
          <a:lstStyle/>
          <a:p>
            <a:pPr>
              <a:lnSpc>
                <a:spcPts val="2800"/>
              </a:lnSpc>
            </a:pPr>
            <a:endParaRPr lang="en-US" sz="2000" dirty="0">
              <a:solidFill>
                <a:srgbClr val="000000"/>
              </a:solidFill>
              <a:latin typeface="BR Omny"/>
              <a:ea typeface="BR Omny"/>
              <a:cs typeface="BR Omny"/>
              <a:sym typeface="BR Omny"/>
            </a:endParaRPr>
          </a:p>
          <a:p>
            <a:pPr>
              <a:lnSpc>
                <a:spcPts val="2800"/>
              </a:lnSpc>
            </a:pPr>
            <a:endParaRPr lang="en-US" sz="2000" dirty="0">
              <a:solidFill>
                <a:srgbClr val="000000"/>
              </a:solidFill>
              <a:latin typeface="BR Omny"/>
              <a:ea typeface="BR Omny"/>
              <a:cs typeface="BR Omny"/>
              <a:sym typeface="BR Omny"/>
            </a:endParaRPr>
          </a:p>
        </p:txBody>
      </p:sp>
      <p:pic>
        <p:nvPicPr>
          <p:cNvPr id="12" name="Imagen 11">
            <a:extLst>
              <a:ext uri="{FF2B5EF4-FFF2-40B4-BE49-F238E27FC236}">
                <a16:creationId xmlns:a16="http://schemas.microsoft.com/office/drawing/2014/main" id="{DD8B6D93-B233-6665-9A52-F67FB85B74EA}"/>
              </a:ext>
            </a:extLst>
          </p:cNvPr>
          <p:cNvPicPr>
            <a:picLocks noChangeAspect="1"/>
          </p:cNvPicPr>
          <p:nvPr/>
        </p:nvPicPr>
        <p:blipFill>
          <a:blip r:embed="rId3"/>
          <a:stretch>
            <a:fillRect/>
          </a:stretch>
        </p:blipFill>
        <p:spPr>
          <a:xfrm>
            <a:off x="1073174" y="3253494"/>
            <a:ext cx="5648325" cy="4854759"/>
          </a:xfrm>
          <a:prstGeom prst="rect">
            <a:avLst/>
          </a:prstGeom>
        </p:spPr>
      </p:pic>
    </p:spTree>
    <p:extLst>
      <p:ext uri="{BB962C8B-B14F-4D97-AF65-F5344CB8AC3E}">
        <p14:creationId xmlns:p14="http://schemas.microsoft.com/office/powerpoint/2010/main" val="29575065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E3D5F"/>
        </a:solidFill>
        <a:effectLst/>
      </p:bgPr>
    </p:bg>
    <p:spTree>
      <p:nvGrpSpPr>
        <p:cNvPr id="1" name="">
          <a:extLst>
            <a:ext uri="{FF2B5EF4-FFF2-40B4-BE49-F238E27FC236}">
              <a16:creationId xmlns:a16="http://schemas.microsoft.com/office/drawing/2014/main" id="{21E41CE9-E8FA-0E14-CD1C-05DAF251103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4980FB60-E37C-CE78-B186-005D61A7BD49}"/>
              </a:ext>
            </a:extLst>
          </p:cNvPr>
          <p:cNvSpPr/>
          <p:nvPr/>
        </p:nvSpPr>
        <p:spPr>
          <a:xfrm rot="1160249">
            <a:off x="6657414" y="-5067099"/>
            <a:ext cx="20522451" cy="18748868"/>
          </a:xfrm>
          <a:custGeom>
            <a:avLst/>
            <a:gdLst/>
            <a:ahLst/>
            <a:cxnLst/>
            <a:rect l="l" t="t" r="r" b="b"/>
            <a:pathLst>
              <a:path w="20522451" h="18748868">
                <a:moveTo>
                  <a:pt x="0" y="0"/>
                </a:moveTo>
                <a:lnTo>
                  <a:pt x="20522451" y="0"/>
                </a:lnTo>
                <a:lnTo>
                  <a:pt x="20522451" y="18748869"/>
                </a:lnTo>
                <a:lnTo>
                  <a:pt x="0" y="18748869"/>
                </a:lnTo>
                <a:lnTo>
                  <a:pt x="0" y="0"/>
                </a:lnTo>
                <a:close/>
              </a:path>
            </a:pathLst>
          </a:custGeom>
          <a:blipFill>
            <a:blip r:embed="rId2"/>
            <a:stretch>
              <a:fillRect t="-649" b="-649"/>
            </a:stretch>
          </a:blipFill>
        </p:spPr>
      </p:sp>
      <p:sp>
        <p:nvSpPr>
          <p:cNvPr id="3" name="TextBox 3">
            <a:extLst>
              <a:ext uri="{FF2B5EF4-FFF2-40B4-BE49-F238E27FC236}">
                <a16:creationId xmlns:a16="http://schemas.microsoft.com/office/drawing/2014/main" id="{16C9A73C-BE92-CE61-348E-A7A136602C1A}"/>
              </a:ext>
            </a:extLst>
          </p:cNvPr>
          <p:cNvSpPr txBox="1"/>
          <p:nvPr/>
        </p:nvSpPr>
        <p:spPr>
          <a:xfrm>
            <a:off x="1028700" y="4772016"/>
            <a:ext cx="6525478" cy="2941446"/>
          </a:xfrm>
          <a:prstGeom prst="rect">
            <a:avLst/>
          </a:prstGeom>
        </p:spPr>
        <p:txBody>
          <a:bodyPr lIns="0" tIns="0" rIns="0" bIns="0" rtlCol="0" anchor="t">
            <a:spAutoFit/>
          </a:bodyPr>
          <a:lstStyle/>
          <a:p>
            <a:pPr algn="l">
              <a:lnSpc>
                <a:spcPts val="5759"/>
              </a:lnSpc>
            </a:pPr>
            <a:r>
              <a:rPr lang="en-US" sz="4800" b="1" dirty="0">
                <a:solidFill>
                  <a:srgbClr val="FEFEFE"/>
                </a:solidFill>
                <a:latin typeface="BR Omny Bold"/>
                <a:ea typeface="BR Omny Bold"/>
                <a:cs typeface="BR Omny Bold"/>
                <a:sym typeface="BR Omny Bold"/>
              </a:rPr>
              <a:t>2. MARCO PARA ENTENDER LA IA COMO PERSPECTIVA POLÍTICA Y SOCIAL</a:t>
            </a:r>
          </a:p>
        </p:txBody>
      </p:sp>
    </p:spTree>
    <p:extLst>
      <p:ext uri="{BB962C8B-B14F-4D97-AF65-F5344CB8AC3E}">
        <p14:creationId xmlns:p14="http://schemas.microsoft.com/office/powerpoint/2010/main" val="33556222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5AB1E8-A058-471F-ABE9-2F7482EC82BF}"/>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1BF3FA5-635D-4BC7-5979-F164F22414FD}"/>
              </a:ext>
            </a:extLst>
          </p:cNvPr>
          <p:cNvSpPr/>
          <p:nvPr/>
        </p:nvSpPr>
        <p:spPr>
          <a:xfrm rot="-1377480">
            <a:off x="11487463" y="2441746"/>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2"/>
            <a:stretch>
              <a:fillRect l="-5972" r="-5972"/>
            </a:stretch>
          </a:blipFill>
        </p:spPr>
      </p:sp>
      <p:sp>
        <p:nvSpPr>
          <p:cNvPr id="3" name="TextBox 3">
            <a:extLst>
              <a:ext uri="{FF2B5EF4-FFF2-40B4-BE49-F238E27FC236}">
                <a16:creationId xmlns:a16="http://schemas.microsoft.com/office/drawing/2014/main" id="{D7D567F4-E8B6-C5FA-B89C-6DCA3CFECECB}"/>
              </a:ext>
            </a:extLst>
          </p:cNvPr>
          <p:cNvSpPr txBox="1"/>
          <p:nvPr/>
        </p:nvSpPr>
        <p:spPr>
          <a:xfrm>
            <a:off x="1028700" y="1095295"/>
            <a:ext cx="9972606" cy="2197653"/>
          </a:xfrm>
          <a:prstGeom prst="rect">
            <a:avLst/>
          </a:prstGeom>
        </p:spPr>
        <p:txBody>
          <a:bodyPr lIns="0" tIns="0" rIns="0" bIns="0" rtlCol="0" anchor="t">
            <a:spAutoFit/>
          </a:bodyPr>
          <a:lstStyle/>
          <a:p>
            <a:pPr algn="l">
              <a:lnSpc>
                <a:spcPts val="5759"/>
              </a:lnSpc>
            </a:pPr>
            <a:r>
              <a:rPr lang="en-US" sz="4800" b="1" dirty="0">
                <a:solidFill>
                  <a:srgbClr val="1C79BE"/>
                </a:solidFill>
                <a:latin typeface="BR Omny Bold"/>
                <a:ea typeface="BR Omny Bold"/>
                <a:cs typeface="BR Omny Bold"/>
                <a:sym typeface="BR Omny Bold"/>
              </a:rPr>
              <a:t>¿</a:t>
            </a:r>
            <a:r>
              <a:rPr lang="en-US" sz="4800" b="1" dirty="0" err="1">
                <a:solidFill>
                  <a:srgbClr val="1C79BE"/>
                </a:solidFill>
                <a:latin typeface="BR Omny Bold"/>
                <a:ea typeface="BR Omny Bold"/>
                <a:cs typeface="BR Omny Bold"/>
                <a:sym typeface="BR Omny Bold"/>
              </a:rPr>
              <a:t>Qué</a:t>
            </a:r>
            <a:r>
              <a:rPr lang="en-US" sz="4800" b="1" dirty="0">
                <a:solidFill>
                  <a:srgbClr val="1C79BE"/>
                </a:solidFill>
                <a:latin typeface="BR Omny Bold"/>
                <a:ea typeface="BR Omny Bold"/>
                <a:cs typeface="BR Omny Bold"/>
                <a:sym typeface="BR Omny Bold"/>
              </a:rPr>
              <a:t> </a:t>
            </a:r>
            <a:r>
              <a:rPr lang="en-US" sz="4800" b="1" dirty="0" err="1">
                <a:solidFill>
                  <a:srgbClr val="1C79BE"/>
                </a:solidFill>
                <a:latin typeface="BR Omny Bold"/>
                <a:ea typeface="BR Omny Bold"/>
                <a:cs typeface="BR Omny Bold"/>
                <a:sym typeface="BR Omny Bold"/>
              </a:rPr>
              <a:t>implican</a:t>
            </a:r>
            <a:r>
              <a:rPr lang="en-US" sz="4800" b="1" dirty="0">
                <a:solidFill>
                  <a:srgbClr val="1C79BE"/>
                </a:solidFill>
                <a:latin typeface="BR Omny Bold"/>
                <a:ea typeface="BR Omny Bold"/>
                <a:cs typeface="BR Omny Bold"/>
                <a:sym typeface="BR Omny Bold"/>
              </a:rPr>
              <a:t> </a:t>
            </a:r>
            <a:r>
              <a:rPr lang="en-US" sz="4800" b="1" dirty="0" err="1">
                <a:solidFill>
                  <a:srgbClr val="1C79BE"/>
                </a:solidFill>
                <a:latin typeface="BR Omny Bold"/>
                <a:ea typeface="BR Omny Bold"/>
                <a:cs typeface="BR Omny Bold"/>
                <a:sym typeface="BR Omny Bold"/>
              </a:rPr>
              <a:t>estas</a:t>
            </a:r>
            <a:r>
              <a:rPr lang="en-US" sz="4800" b="1" dirty="0">
                <a:solidFill>
                  <a:srgbClr val="1C79BE"/>
                </a:solidFill>
                <a:latin typeface="BR Omny Bold"/>
                <a:ea typeface="BR Omny Bold"/>
                <a:cs typeface="BR Omny Bold"/>
                <a:sym typeface="BR Omny Bold"/>
              </a:rPr>
              <a:t> </a:t>
            </a:r>
            <a:r>
              <a:rPr lang="en-US" sz="4800" b="1" dirty="0" err="1">
                <a:solidFill>
                  <a:srgbClr val="1C79BE"/>
                </a:solidFill>
                <a:latin typeface="BR Omny Bold"/>
                <a:ea typeface="BR Omny Bold"/>
                <a:cs typeface="BR Omny Bold"/>
                <a:sym typeface="BR Omny Bold"/>
              </a:rPr>
              <a:t>definiciones</a:t>
            </a:r>
            <a:r>
              <a:rPr lang="en-US" sz="4800" b="1" dirty="0">
                <a:solidFill>
                  <a:srgbClr val="1C79BE"/>
                </a:solidFill>
                <a:latin typeface="BR Omny Bold"/>
                <a:ea typeface="BR Omny Bold"/>
                <a:cs typeface="BR Omny Bold"/>
                <a:sym typeface="BR Omny Bold"/>
              </a:rPr>
              <a:t> de IA para </a:t>
            </a:r>
            <a:r>
              <a:rPr lang="en-US" sz="4800" b="1" dirty="0" err="1">
                <a:solidFill>
                  <a:srgbClr val="1C79BE"/>
                </a:solidFill>
                <a:latin typeface="BR Omny Bold"/>
                <a:ea typeface="BR Omny Bold"/>
                <a:cs typeface="BR Omny Bold"/>
                <a:sym typeface="BR Omny Bold"/>
              </a:rPr>
              <a:t>entender</a:t>
            </a:r>
            <a:r>
              <a:rPr lang="en-US" sz="4800" b="1" dirty="0">
                <a:solidFill>
                  <a:srgbClr val="1C79BE"/>
                </a:solidFill>
                <a:latin typeface="BR Omny Bold"/>
                <a:ea typeface="BR Omny Bold"/>
                <a:cs typeface="BR Omny Bold"/>
                <a:sym typeface="BR Omny Bold"/>
              </a:rPr>
              <a:t> </a:t>
            </a:r>
            <a:r>
              <a:rPr lang="en-US" sz="4800" b="1" dirty="0" err="1">
                <a:solidFill>
                  <a:srgbClr val="1C79BE"/>
                </a:solidFill>
                <a:latin typeface="BR Omny Bold"/>
                <a:ea typeface="BR Omny Bold"/>
                <a:cs typeface="BR Omny Bold"/>
                <a:sym typeface="BR Omny Bold"/>
              </a:rPr>
              <a:t>el</a:t>
            </a:r>
            <a:r>
              <a:rPr lang="en-US" sz="4800" b="1" dirty="0">
                <a:solidFill>
                  <a:srgbClr val="1C79BE"/>
                </a:solidFill>
                <a:latin typeface="BR Omny Bold"/>
                <a:ea typeface="BR Omny Bold"/>
                <a:cs typeface="BR Omny Bold"/>
                <a:sym typeface="BR Omny Bold"/>
              </a:rPr>
              <a:t> </a:t>
            </a:r>
            <a:r>
              <a:rPr lang="en-US" sz="4800" b="1" dirty="0" err="1">
                <a:solidFill>
                  <a:srgbClr val="1C79BE"/>
                </a:solidFill>
                <a:latin typeface="BR Omny Bold"/>
                <a:ea typeface="BR Omny Bold"/>
                <a:cs typeface="BR Omny Bold"/>
                <a:sym typeface="BR Omny Bold"/>
              </a:rPr>
              <a:t>mundo</a:t>
            </a:r>
            <a:r>
              <a:rPr lang="en-US" sz="4800" b="1" dirty="0">
                <a:solidFill>
                  <a:srgbClr val="1C79BE"/>
                </a:solidFill>
                <a:latin typeface="BR Omny Bold"/>
                <a:ea typeface="BR Omny Bold"/>
                <a:cs typeface="BR Omny Bold"/>
                <a:sym typeface="BR Omny Bold"/>
              </a:rPr>
              <a:t>, lo social y lo politico?</a:t>
            </a:r>
          </a:p>
        </p:txBody>
      </p:sp>
      <p:sp>
        <p:nvSpPr>
          <p:cNvPr id="5" name="TextBox 5">
            <a:extLst>
              <a:ext uri="{FF2B5EF4-FFF2-40B4-BE49-F238E27FC236}">
                <a16:creationId xmlns:a16="http://schemas.microsoft.com/office/drawing/2014/main" id="{A42E3E3F-DEF4-DF1F-026D-8FB879A5E735}"/>
              </a:ext>
            </a:extLst>
          </p:cNvPr>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sp>
        <p:nvSpPr>
          <p:cNvPr id="6" name="TextBox 4">
            <a:extLst>
              <a:ext uri="{FF2B5EF4-FFF2-40B4-BE49-F238E27FC236}">
                <a16:creationId xmlns:a16="http://schemas.microsoft.com/office/drawing/2014/main" id="{A72BF7DB-AB4C-9CFE-386E-C7A1BA3C3D69}"/>
              </a:ext>
            </a:extLst>
          </p:cNvPr>
          <p:cNvSpPr txBox="1"/>
          <p:nvPr/>
        </p:nvSpPr>
        <p:spPr>
          <a:xfrm>
            <a:off x="1028700" y="5334978"/>
            <a:ext cx="10782300" cy="691792"/>
          </a:xfrm>
          <a:prstGeom prst="rect">
            <a:avLst/>
          </a:prstGeom>
        </p:spPr>
        <p:txBody>
          <a:bodyPr wrap="square" lIns="0" tIns="0" rIns="0" bIns="0" rtlCol="0" anchor="t">
            <a:spAutoFit/>
          </a:bodyPr>
          <a:lstStyle/>
          <a:p>
            <a:pPr>
              <a:lnSpc>
                <a:spcPts val="2800"/>
              </a:lnSpc>
            </a:pPr>
            <a:endParaRPr lang="en-US" sz="2000" dirty="0">
              <a:solidFill>
                <a:srgbClr val="000000"/>
              </a:solidFill>
              <a:latin typeface="BR Omny"/>
              <a:ea typeface="BR Omny"/>
              <a:cs typeface="BR Omny"/>
              <a:sym typeface="BR Omny"/>
            </a:endParaRPr>
          </a:p>
          <a:p>
            <a:pPr>
              <a:lnSpc>
                <a:spcPts val="2800"/>
              </a:lnSpc>
            </a:pPr>
            <a:endParaRPr lang="en-US" sz="2000" dirty="0">
              <a:solidFill>
                <a:srgbClr val="000000"/>
              </a:solidFill>
              <a:latin typeface="BR Omny"/>
              <a:ea typeface="BR Omny"/>
              <a:cs typeface="BR Omny"/>
              <a:sym typeface="BR Omny"/>
            </a:endParaRPr>
          </a:p>
        </p:txBody>
      </p:sp>
      <p:sp>
        <p:nvSpPr>
          <p:cNvPr id="4" name="CuadroTexto 3">
            <a:extLst>
              <a:ext uri="{FF2B5EF4-FFF2-40B4-BE49-F238E27FC236}">
                <a16:creationId xmlns:a16="http://schemas.microsoft.com/office/drawing/2014/main" id="{41385190-A0C4-794B-4591-EAF389B31D26}"/>
              </a:ext>
            </a:extLst>
          </p:cNvPr>
          <p:cNvSpPr txBox="1"/>
          <p:nvPr/>
        </p:nvSpPr>
        <p:spPr>
          <a:xfrm>
            <a:off x="838200" y="4076700"/>
            <a:ext cx="9972606" cy="2400657"/>
          </a:xfrm>
          <a:prstGeom prst="rect">
            <a:avLst/>
          </a:prstGeom>
          <a:noFill/>
        </p:spPr>
        <p:txBody>
          <a:bodyPr wrap="square" rtlCol="0">
            <a:spAutoFit/>
          </a:bodyPr>
          <a:lstStyle/>
          <a:p>
            <a:r>
              <a:rPr lang="es-MX" sz="2400" b="1" dirty="0"/>
              <a:t>POSTURAS ENCONTRADAS:</a:t>
            </a:r>
          </a:p>
          <a:p>
            <a:endParaRPr lang="es-MX" b="1" dirty="0"/>
          </a:p>
          <a:p>
            <a:r>
              <a:rPr lang="es-MX" b="1" dirty="0"/>
              <a:t>TECNOFOBIA:</a:t>
            </a:r>
          </a:p>
          <a:p>
            <a:r>
              <a:rPr lang="es-MX" dirty="0"/>
              <a:t>“El sistema tecnológico industrial destruye la libertad humana, la autonomía personal y el medio ambiente, obligando a las personas a adaptarse a las necesidades de la máquina y la burocracia en lugar de servir al ser humano”. </a:t>
            </a:r>
          </a:p>
          <a:p>
            <a:pPr algn="r"/>
            <a:r>
              <a:rPr lang="es-MX" dirty="0"/>
              <a:t>Ted Kaczynski</a:t>
            </a:r>
          </a:p>
          <a:p>
            <a:endParaRPr lang="es-MX" dirty="0"/>
          </a:p>
        </p:txBody>
      </p:sp>
      <p:sp>
        <p:nvSpPr>
          <p:cNvPr id="7" name="CuadroTexto 6">
            <a:extLst>
              <a:ext uri="{FF2B5EF4-FFF2-40B4-BE49-F238E27FC236}">
                <a16:creationId xmlns:a16="http://schemas.microsoft.com/office/drawing/2014/main" id="{172E7F7C-6DCD-9770-D76A-B7B582C5EB8B}"/>
              </a:ext>
            </a:extLst>
          </p:cNvPr>
          <p:cNvSpPr txBox="1"/>
          <p:nvPr/>
        </p:nvSpPr>
        <p:spPr>
          <a:xfrm>
            <a:off x="838199" y="6385024"/>
            <a:ext cx="10699869" cy="3139321"/>
          </a:xfrm>
          <a:prstGeom prst="rect">
            <a:avLst/>
          </a:prstGeom>
          <a:noFill/>
        </p:spPr>
        <p:txBody>
          <a:bodyPr wrap="square" rtlCol="0">
            <a:spAutoFit/>
          </a:bodyPr>
          <a:lstStyle/>
          <a:p>
            <a:endParaRPr lang="es-MX" b="1" dirty="0"/>
          </a:p>
          <a:p>
            <a:r>
              <a:rPr lang="es-MX" b="1" dirty="0"/>
              <a:t>TECNOFILIA:</a:t>
            </a:r>
          </a:p>
          <a:p>
            <a:r>
              <a:rPr lang="es-MX" dirty="0"/>
              <a:t>Singularidad tecnológica:</a:t>
            </a:r>
          </a:p>
          <a:p>
            <a:endParaRPr lang="es-MX" dirty="0"/>
          </a:p>
          <a:p>
            <a:r>
              <a:rPr lang="es-MX" dirty="0"/>
              <a:t>“El crecimiento de la tecnología es exponencial y que, para mediados del siglo XXI, la inteligencia artificial superará la capacidad intelectual combinada de toda la humanidad. Lejos de ver esto como una amenaza, él argumenta que la IA es la herramienta definitiva para resolver los problemas más grandes del mundo, como erradicar enfermedades, revertir el cambio climático y eliminar la escasez de recursos. Además, plantea que los humanos nos fusionaremos con la IA mediante interfaces neuronales, expandiendo nuestra propia conciencia y alcanzando una especie de inmortalidad digital.”</a:t>
            </a:r>
          </a:p>
          <a:p>
            <a:pPr algn="r"/>
            <a:r>
              <a:rPr lang="es-MX" dirty="0"/>
              <a:t>Ray Kurzweil (director de ingeniería en Google)</a:t>
            </a:r>
          </a:p>
        </p:txBody>
      </p:sp>
    </p:spTree>
    <p:extLst>
      <p:ext uri="{BB962C8B-B14F-4D97-AF65-F5344CB8AC3E}">
        <p14:creationId xmlns:p14="http://schemas.microsoft.com/office/powerpoint/2010/main" val="14367524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1620F8-A3EF-05A1-838D-2925E0E8EB2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D807E9A-99B9-59B7-E985-18434D344DB4}"/>
              </a:ext>
            </a:extLst>
          </p:cNvPr>
          <p:cNvSpPr/>
          <p:nvPr/>
        </p:nvSpPr>
        <p:spPr>
          <a:xfrm rot="-1377480">
            <a:off x="11487463" y="2441746"/>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2"/>
            <a:stretch>
              <a:fillRect l="-5972" r="-5972"/>
            </a:stretch>
          </a:blipFill>
        </p:spPr>
      </p:sp>
      <p:sp>
        <p:nvSpPr>
          <p:cNvPr id="3" name="TextBox 3">
            <a:extLst>
              <a:ext uri="{FF2B5EF4-FFF2-40B4-BE49-F238E27FC236}">
                <a16:creationId xmlns:a16="http://schemas.microsoft.com/office/drawing/2014/main" id="{8C92476A-B3AD-530D-ECBA-5F3FF415AF72}"/>
              </a:ext>
            </a:extLst>
          </p:cNvPr>
          <p:cNvSpPr txBox="1"/>
          <p:nvPr/>
        </p:nvSpPr>
        <p:spPr>
          <a:xfrm>
            <a:off x="1028700" y="1095295"/>
            <a:ext cx="9972606" cy="2197653"/>
          </a:xfrm>
          <a:prstGeom prst="rect">
            <a:avLst/>
          </a:prstGeom>
        </p:spPr>
        <p:txBody>
          <a:bodyPr lIns="0" tIns="0" rIns="0" bIns="0" rtlCol="0" anchor="t">
            <a:spAutoFit/>
          </a:bodyPr>
          <a:lstStyle/>
          <a:p>
            <a:pPr algn="l">
              <a:lnSpc>
                <a:spcPts val="5759"/>
              </a:lnSpc>
            </a:pPr>
            <a:r>
              <a:rPr lang="en-US" sz="4800" b="1" dirty="0" err="1">
                <a:solidFill>
                  <a:srgbClr val="1C79BE"/>
                </a:solidFill>
                <a:latin typeface="BR Omny Bold"/>
                <a:ea typeface="BR Omny Bold"/>
                <a:cs typeface="BR Omny Bold"/>
                <a:sym typeface="BR Omny Bold"/>
              </a:rPr>
              <a:t>Argumentos</a:t>
            </a:r>
            <a:r>
              <a:rPr lang="en-US" sz="4800" b="1" dirty="0">
                <a:solidFill>
                  <a:srgbClr val="1C79BE"/>
                </a:solidFill>
                <a:latin typeface="BR Omny Bold"/>
                <a:ea typeface="BR Omny Bold"/>
                <a:cs typeface="BR Omny Bold"/>
                <a:sym typeface="BR Omny Bold"/>
              </a:rPr>
              <a:t> de </a:t>
            </a:r>
            <a:r>
              <a:rPr lang="en-US" sz="4800" b="1" dirty="0" err="1">
                <a:solidFill>
                  <a:srgbClr val="1C79BE"/>
                </a:solidFill>
                <a:latin typeface="BR Omny Bold"/>
                <a:ea typeface="BR Omny Bold"/>
                <a:cs typeface="BR Omny Bold"/>
                <a:sym typeface="BR Omny Bold"/>
              </a:rPr>
              <a:t>análisis</a:t>
            </a:r>
            <a:r>
              <a:rPr lang="en-US" sz="4800" b="1" dirty="0">
                <a:solidFill>
                  <a:srgbClr val="1C79BE"/>
                </a:solidFill>
                <a:latin typeface="BR Omny Bold"/>
                <a:ea typeface="BR Omny Bold"/>
                <a:cs typeface="BR Omny Bold"/>
                <a:sym typeface="BR Omny Bold"/>
              </a:rPr>
              <a:t> </a:t>
            </a:r>
            <a:r>
              <a:rPr lang="en-US" sz="4800" b="1" dirty="0" err="1">
                <a:solidFill>
                  <a:srgbClr val="1C79BE"/>
                </a:solidFill>
                <a:latin typeface="BR Omny Bold"/>
                <a:ea typeface="BR Omny Bold"/>
                <a:cs typeface="BR Omny Bold"/>
                <a:sym typeface="BR Omny Bold"/>
              </a:rPr>
              <a:t>que</a:t>
            </a:r>
            <a:r>
              <a:rPr lang="en-US" sz="4800" b="1" dirty="0">
                <a:solidFill>
                  <a:srgbClr val="1C79BE"/>
                </a:solidFill>
                <a:latin typeface="BR Omny Bold"/>
                <a:ea typeface="BR Omny Bold"/>
                <a:cs typeface="BR Omny Bold"/>
                <a:sym typeface="BR Omny Bold"/>
              </a:rPr>
              <a:t> </a:t>
            </a:r>
            <a:r>
              <a:rPr lang="en-US" sz="4800" b="1" dirty="0" err="1">
                <a:solidFill>
                  <a:srgbClr val="1C79BE"/>
                </a:solidFill>
                <a:latin typeface="BR Omny Bold"/>
                <a:ea typeface="BR Omny Bold"/>
                <a:cs typeface="BR Omny Bold"/>
                <a:sym typeface="BR Omny Bold"/>
              </a:rPr>
              <a:t>profundizan</a:t>
            </a:r>
            <a:r>
              <a:rPr lang="en-US" sz="4800" b="1" dirty="0">
                <a:solidFill>
                  <a:srgbClr val="1C79BE"/>
                </a:solidFill>
                <a:latin typeface="BR Omny Bold"/>
                <a:ea typeface="BR Omny Bold"/>
                <a:cs typeface="BR Omny Bold"/>
                <a:sym typeface="BR Omny Bold"/>
              </a:rPr>
              <a:t> </a:t>
            </a:r>
            <a:r>
              <a:rPr lang="en-US" sz="4800" b="1" dirty="0" err="1">
                <a:solidFill>
                  <a:srgbClr val="1C79BE"/>
                </a:solidFill>
                <a:latin typeface="BR Omny Bold"/>
                <a:ea typeface="BR Omny Bold"/>
                <a:cs typeface="BR Omny Bold"/>
                <a:sym typeface="BR Omny Bold"/>
              </a:rPr>
              <a:t>sobre</a:t>
            </a:r>
            <a:r>
              <a:rPr lang="en-US" sz="4800" b="1" dirty="0">
                <a:solidFill>
                  <a:srgbClr val="1C79BE"/>
                </a:solidFill>
                <a:latin typeface="BR Omny Bold"/>
                <a:ea typeface="BR Omny Bold"/>
                <a:cs typeface="BR Omny Bold"/>
                <a:sym typeface="BR Omny Bold"/>
              </a:rPr>
              <a:t> </a:t>
            </a:r>
            <a:r>
              <a:rPr lang="en-US" sz="4800" b="1" dirty="0" err="1">
                <a:solidFill>
                  <a:srgbClr val="1C79BE"/>
                </a:solidFill>
                <a:latin typeface="BR Omny Bold"/>
                <a:ea typeface="BR Omny Bold"/>
                <a:cs typeface="BR Omny Bold"/>
                <a:sym typeface="BR Omny Bold"/>
              </a:rPr>
              <a:t>el</a:t>
            </a:r>
            <a:r>
              <a:rPr lang="en-US" sz="4800" b="1" dirty="0">
                <a:solidFill>
                  <a:srgbClr val="1C79BE"/>
                </a:solidFill>
                <a:latin typeface="BR Omny Bold"/>
                <a:ea typeface="BR Omny Bold"/>
                <a:cs typeface="BR Omny Bold"/>
                <a:sym typeface="BR Omny Bold"/>
              </a:rPr>
              <a:t> </a:t>
            </a:r>
            <a:r>
              <a:rPr lang="en-US" sz="4800" b="1" dirty="0" err="1">
                <a:solidFill>
                  <a:srgbClr val="1C79BE"/>
                </a:solidFill>
                <a:latin typeface="BR Omny Bold"/>
                <a:ea typeface="BR Omny Bold"/>
                <a:cs typeface="BR Omny Bold"/>
                <a:sym typeface="BR Omny Bold"/>
              </a:rPr>
              <a:t>estado</a:t>
            </a:r>
            <a:r>
              <a:rPr lang="en-US" sz="4800" b="1" dirty="0">
                <a:solidFill>
                  <a:srgbClr val="1C79BE"/>
                </a:solidFill>
                <a:latin typeface="BR Omny Bold"/>
                <a:ea typeface="BR Omny Bold"/>
                <a:cs typeface="BR Omny Bold"/>
                <a:sym typeface="BR Omny Bold"/>
              </a:rPr>
              <a:t> de la </a:t>
            </a:r>
            <a:r>
              <a:rPr lang="en-US" sz="4800" b="1" dirty="0" err="1">
                <a:solidFill>
                  <a:srgbClr val="1C79BE"/>
                </a:solidFill>
                <a:latin typeface="BR Omny Bold"/>
                <a:ea typeface="BR Omny Bold"/>
                <a:cs typeface="BR Omny Bold"/>
                <a:sym typeface="BR Omny Bold"/>
              </a:rPr>
              <a:t>cuestión</a:t>
            </a:r>
            <a:r>
              <a:rPr lang="en-US" sz="4800" b="1" dirty="0">
                <a:solidFill>
                  <a:srgbClr val="1C79BE"/>
                </a:solidFill>
                <a:latin typeface="BR Omny Bold"/>
                <a:ea typeface="BR Omny Bold"/>
                <a:cs typeface="BR Omny Bold"/>
                <a:sym typeface="BR Omny Bold"/>
              </a:rPr>
              <a:t>:</a:t>
            </a:r>
          </a:p>
        </p:txBody>
      </p:sp>
      <p:sp>
        <p:nvSpPr>
          <p:cNvPr id="5" name="TextBox 5">
            <a:extLst>
              <a:ext uri="{FF2B5EF4-FFF2-40B4-BE49-F238E27FC236}">
                <a16:creationId xmlns:a16="http://schemas.microsoft.com/office/drawing/2014/main" id="{A393FF7B-618E-01C2-2D08-F2BDC338948A}"/>
              </a:ext>
            </a:extLst>
          </p:cNvPr>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sp>
        <p:nvSpPr>
          <p:cNvPr id="6" name="TextBox 4">
            <a:extLst>
              <a:ext uri="{FF2B5EF4-FFF2-40B4-BE49-F238E27FC236}">
                <a16:creationId xmlns:a16="http://schemas.microsoft.com/office/drawing/2014/main" id="{212B747F-6539-7544-AE62-8B154D549607}"/>
              </a:ext>
            </a:extLst>
          </p:cNvPr>
          <p:cNvSpPr txBox="1"/>
          <p:nvPr/>
        </p:nvSpPr>
        <p:spPr>
          <a:xfrm>
            <a:off x="1028700" y="5334978"/>
            <a:ext cx="10782300" cy="691792"/>
          </a:xfrm>
          <a:prstGeom prst="rect">
            <a:avLst/>
          </a:prstGeom>
        </p:spPr>
        <p:txBody>
          <a:bodyPr wrap="square" lIns="0" tIns="0" rIns="0" bIns="0" rtlCol="0" anchor="t">
            <a:spAutoFit/>
          </a:bodyPr>
          <a:lstStyle/>
          <a:p>
            <a:pPr>
              <a:lnSpc>
                <a:spcPts val="2800"/>
              </a:lnSpc>
            </a:pPr>
            <a:endParaRPr lang="en-US" sz="2000" dirty="0">
              <a:solidFill>
                <a:srgbClr val="000000"/>
              </a:solidFill>
              <a:latin typeface="BR Omny"/>
              <a:ea typeface="BR Omny"/>
              <a:cs typeface="BR Omny"/>
              <a:sym typeface="BR Omny"/>
            </a:endParaRPr>
          </a:p>
          <a:p>
            <a:pPr>
              <a:lnSpc>
                <a:spcPts val="2800"/>
              </a:lnSpc>
            </a:pPr>
            <a:endParaRPr lang="en-US" sz="2000" dirty="0">
              <a:solidFill>
                <a:srgbClr val="000000"/>
              </a:solidFill>
              <a:latin typeface="BR Omny"/>
              <a:ea typeface="BR Omny"/>
              <a:cs typeface="BR Omny"/>
              <a:sym typeface="BR Omny"/>
            </a:endParaRPr>
          </a:p>
        </p:txBody>
      </p:sp>
      <p:sp>
        <p:nvSpPr>
          <p:cNvPr id="7" name="CuadroTexto 6">
            <a:extLst>
              <a:ext uri="{FF2B5EF4-FFF2-40B4-BE49-F238E27FC236}">
                <a16:creationId xmlns:a16="http://schemas.microsoft.com/office/drawing/2014/main" id="{C5EA3D6C-C9B3-7F2A-9FCE-B97E39E0FE53}"/>
              </a:ext>
            </a:extLst>
          </p:cNvPr>
          <p:cNvSpPr txBox="1"/>
          <p:nvPr/>
        </p:nvSpPr>
        <p:spPr>
          <a:xfrm>
            <a:off x="838199" y="6385024"/>
            <a:ext cx="10699869" cy="646331"/>
          </a:xfrm>
          <a:prstGeom prst="rect">
            <a:avLst/>
          </a:prstGeom>
          <a:noFill/>
        </p:spPr>
        <p:txBody>
          <a:bodyPr wrap="square" rtlCol="0">
            <a:spAutoFit/>
          </a:bodyPr>
          <a:lstStyle/>
          <a:p>
            <a:endParaRPr lang="es-MX" b="1" dirty="0"/>
          </a:p>
          <a:p>
            <a:endParaRPr lang="es-MX" dirty="0"/>
          </a:p>
        </p:txBody>
      </p:sp>
      <p:sp>
        <p:nvSpPr>
          <p:cNvPr id="8" name="CuadroTexto 7">
            <a:extLst>
              <a:ext uri="{FF2B5EF4-FFF2-40B4-BE49-F238E27FC236}">
                <a16:creationId xmlns:a16="http://schemas.microsoft.com/office/drawing/2014/main" id="{5EE3E0C3-D087-6A03-F7D2-D8E8E096FC23}"/>
              </a:ext>
            </a:extLst>
          </p:cNvPr>
          <p:cNvSpPr txBox="1"/>
          <p:nvPr/>
        </p:nvSpPr>
        <p:spPr>
          <a:xfrm>
            <a:off x="1028700" y="3243862"/>
            <a:ext cx="10509368" cy="6186309"/>
          </a:xfrm>
          <a:prstGeom prst="rect">
            <a:avLst/>
          </a:prstGeom>
          <a:noFill/>
        </p:spPr>
        <p:txBody>
          <a:bodyPr wrap="square" rtlCol="0">
            <a:spAutoFit/>
          </a:bodyPr>
          <a:lstStyle/>
          <a:p>
            <a:r>
              <a:rPr lang="es-MX" b="1" dirty="0"/>
              <a:t>Heidegger (La pregunta por la técnica, 1953)</a:t>
            </a:r>
          </a:p>
          <a:p>
            <a:endParaRPr lang="es-MX" b="1" dirty="0"/>
          </a:p>
          <a:p>
            <a:pPr marL="285750" indent="-285750">
              <a:buFontTx/>
              <a:buChar char="-"/>
            </a:pPr>
            <a:r>
              <a:rPr lang="es-MX" dirty="0"/>
              <a:t>La técnica no es simplemente un conjunto de instrumentos fabricados por humanos.</a:t>
            </a:r>
          </a:p>
          <a:p>
            <a:pPr marL="285750" indent="-285750">
              <a:buFontTx/>
              <a:buChar char="-"/>
            </a:pPr>
            <a:r>
              <a:rPr lang="es-MX" dirty="0"/>
              <a:t>Tampoco es algo externo o neutral que el ser humano utiliza a voluntad.</a:t>
            </a:r>
          </a:p>
          <a:p>
            <a:pPr marL="285750" indent="-285750">
              <a:buFontTx/>
              <a:buChar char="-"/>
            </a:pPr>
            <a:r>
              <a:rPr lang="es-MX" dirty="0"/>
              <a:t>Humanos y objetos quedan insertos en una misma forma de comprender la realidad, que él llama </a:t>
            </a:r>
            <a:r>
              <a:rPr lang="es-MX" dirty="0" err="1"/>
              <a:t>Gestell</a:t>
            </a:r>
            <a:r>
              <a:rPr lang="es-MX" dirty="0"/>
              <a:t> (traducido como "armazón", "estructura de emplazamiento" o "enmarcamiento").</a:t>
            </a:r>
          </a:p>
          <a:p>
            <a:endParaRPr lang="es-MX" dirty="0"/>
          </a:p>
          <a:p>
            <a:r>
              <a:rPr lang="es-MX" dirty="0"/>
              <a:t>“La propia técnica configura nuestra manera de pensar, actuar, percibir y estar en el mundo”.</a:t>
            </a:r>
          </a:p>
          <a:p>
            <a:endParaRPr lang="es-MX" dirty="0"/>
          </a:p>
          <a:p>
            <a:endParaRPr lang="es-MX" dirty="0"/>
          </a:p>
          <a:p>
            <a:r>
              <a:rPr lang="es-MX" b="1" dirty="0"/>
              <a:t>Marshall McLuhan (</a:t>
            </a:r>
            <a:r>
              <a:rPr lang="es-MX" b="1" dirty="0" err="1"/>
              <a:t>Understanding</a:t>
            </a:r>
            <a:r>
              <a:rPr lang="es-MX" b="1" dirty="0"/>
              <a:t> Media: The </a:t>
            </a:r>
            <a:r>
              <a:rPr lang="es-MX" b="1" dirty="0" err="1"/>
              <a:t>Extensions</a:t>
            </a:r>
            <a:r>
              <a:rPr lang="es-MX" b="1" dirty="0"/>
              <a:t> </a:t>
            </a:r>
            <a:r>
              <a:rPr lang="es-MX" b="1" dirty="0" err="1"/>
              <a:t>of</a:t>
            </a:r>
            <a:r>
              <a:rPr lang="es-MX" b="1" dirty="0"/>
              <a:t> Man, 1964</a:t>
            </a:r>
            <a:r>
              <a:rPr lang="es-MX" dirty="0"/>
              <a:t>)</a:t>
            </a:r>
          </a:p>
          <a:p>
            <a:endParaRPr lang="es-MX" dirty="0"/>
          </a:p>
          <a:p>
            <a:pPr marL="285750" indent="-285750">
              <a:buFontTx/>
              <a:buChar char="-"/>
            </a:pPr>
            <a:r>
              <a:rPr lang="es-MX" dirty="0"/>
              <a:t>La rueda extiende el pie.</a:t>
            </a:r>
          </a:p>
          <a:p>
            <a:pPr marL="285750" indent="-285750">
              <a:buFontTx/>
              <a:buChar char="-"/>
            </a:pPr>
            <a:r>
              <a:rPr lang="es-MX" dirty="0"/>
              <a:t>El martillo extiende la mano.</a:t>
            </a:r>
          </a:p>
          <a:p>
            <a:pPr marL="285750" indent="-285750">
              <a:buFontTx/>
              <a:buChar char="-"/>
            </a:pPr>
            <a:r>
              <a:rPr lang="es-MX" dirty="0"/>
              <a:t>El libro extiende el ojo y la memoria.</a:t>
            </a:r>
          </a:p>
          <a:p>
            <a:pPr marL="285750" indent="-285750">
              <a:buFontTx/>
              <a:buChar char="-"/>
            </a:pPr>
            <a:r>
              <a:rPr lang="es-MX" dirty="0"/>
              <a:t>Los medios electrónicos extienden el sistema nervioso.</a:t>
            </a:r>
          </a:p>
          <a:p>
            <a:endParaRPr lang="es-MX" dirty="0"/>
          </a:p>
          <a:p>
            <a:r>
              <a:rPr lang="es-MX" dirty="0"/>
              <a:t>E punto de partida sigue siendo el ser humano (visión </a:t>
            </a:r>
            <a:r>
              <a:rPr lang="es-MX" dirty="0" err="1"/>
              <a:t>antropotécnica</a:t>
            </a:r>
            <a:r>
              <a:rPr lang="es-MX" dirty="0"/>
              <a:t>). </a:t>
            </a:r>
          </a:p>
          <a:p>
            <a:r>
              <a:rPr lang="es-MX" dirty="0"/>
              <a:t>La técnica aparece como una prolongación de algo que ya está en el ser humano.</a:t>
            </a:r>
          </a:p>
          <a:p>
            <a:endParaRPr lang="es-MX" dirty="0"/>
          </a:p>
          <a:p>
            <a:endParaRPr lang="es-MX" dirty="0"/>
          </a:p>
          <a:p>
            <a:endParaRPr lang="es-MX" dirty="0"/>
          </a:p>
        </p:txBody>
      </p:sp>
    </p:spTree>
    <p:extLst>
      <p:ext uri="{BB962C8B-B14F-4D97-AF65-F5344CB8AC3E}">
        <p14:creationId xmlns:p14="http://schemas.microsoft.com/office/powerpoint/2010/main" val="23268201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62220B-43A7-4C03-6065-680F382D05CD}"/>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7BE2876-E439-AB37-9DE1-5B8808118FA2}"/>
              </a:ext>
            </a:extLst>
          </p:cNvPr>
          <p:cNvSpPr/>
          <p:nvPr/>
        </p:nvSpPr>
        <p:spPr>
          <a:xfrm rot="-1377480">
            <a:off x="11487463" y="2441746"/>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2"/>
            <a:stretch>
              <a:fillRect l="-5972" r="-5972"/>
            </a:stretch>
          </a:blipFill>
        </p:spPr>
      </p:sp>
      <p:sp>
        <p:nvSpPr>
          <p:cNvPr id="5" name="TextBox 5">
            <a:extLst>
              <a:ext uri="{FF2B5EF4-FFF2-40B4-BE49-F238E27FC236}">
                <a16:creationId xmlns:a16="http://schemas.microsoft.com/office/drawing/2014/main" id="{ED7EC4B2-616E-94B4-E5CC-0A79125995D3}"/>
              </a:ext>
            </a:extLst>
          </p:cNvPr>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sp>
        <p:nvSpPr>
          <p:cNvPr id="6" name="TextBox 4">
            <a:extLst>
              <a:ext uri="{FF2B5EF4-FFF2-40B4-BE49-F238E27FC236}">
                <a16:creationId xmlns:a16="http://schemas.microsoft.com/office/drawing/2014/main" id="{584F3C03-00F7-0BF3-F0A9-4DBC90A70D82}"/>
              </a:ext>
            </a:extLst>
          </p:cNvPr>
          <p:cNvSpPr txBox="1"/>
          <p:nvPr/>
        </p:nvSpPr>
        <p:spPr>
          <a:xfrm>
            <a:off x="1028700" y="5334978"/>
            <a:ext cx="10782300" cy="691792"/>
          </a:xfrm>
          <a:prstGeom prst="rect">
            <a:avLst/>
          </a:prstGeom>
        </p:spPr>
        <p:txBody>
          <a:bodyPr wrap="square" lIns="0" tIns="0" rIns="0" bIns="0" rtlCol="0" anchor="t">
            <a:spAutoFit/>
          </a:bodyPr>
          <a:lstStyle/>
          <a:p>
            <a:pPr>
              <a:lnSpc>
                <a:spcPts val="2800"/>
              </a:lnSpc>
            </a:pPr>
            <a:endParaRPr lang="en-US" sz="2000" dirty="0">
              <a:solidFill>
                <a:srgbClr val="000000"/>
              </a:solidFill>
              <a:latin typeface="BR Omny"/>
              <a:ea typeface="BR Omny"/>
              <a:cs typeface="BR Omny"/>
              <a:sym typeface="BR Omny"/>
            </a:endParaRPr>
          </a:p>
          <a:p>
            <a:pPr>
              <a:lnSpc>
                <a:spcPts val="2800"/>
              </a:lnSpc>
            </a:pPr>
            <a:endParaRPr lang="en-US" sz="2000" dirty="0">
              <a:solidFill>
                <a:srgbClr val="000000"/>
              </a:solidFill>
              <a:latin typeface="BR Omny"/>
              <a:ea typeface="BR Omny"/>
              <a:cs typeface="BR Omny"/>
              <a:sym typeface="BR Omny"/>
            </a:endParaRPr>
          </a:p>
        </p:txBody>
      </p:sp>
      <p:sp>
        <p:nvSpPr>
          <p:cNvPr id="7" name="CuadroTexto 6">
            <a:extLst>
              <a:ext uri="{FF2B5EF4-FFF2-40B4-BE49-F238E27FC236}">
                <a16:creationId xmlns:a16="http://schemas.microsoft.com/office/drawing/2014/main" id="{68C1BC24-9E83-8C79-2908-7BA0A448A045}"/>
              </a:ext>
            </a:extLst>
          </p:cNvPr>
          <p:cNvSpPr txBox="1"/>
          <p:nvPr/>
        </p:nvSpPr>
        <p:spPr>
          <a:xfrm>
            <a:off x="838199" y="6385024"/>
            <a:ext cx="10699869" cy="646331"/>
          </a:xfrm>
          <a:prstGeom prst="rect">
            <a:avLst/>
          </a:prstGeom>
          <a:noFill/>
        </p:spPr>
        <p:txBody>
          <a:bodyPr wrap="square" rtlCol="0">
            <a:spAutoFit/>
          </a:bodyPr>
          <a:lstStyle/>
          <a:p>
            <a:endParaRPr lang="es-MX" b="1" dirty="0"/>
          </a:p>
          <a:p>
            <a:endParaRPr lang="es-MX" dirty="0"/>
          </a:p>
        </p:txBody>
      </p:sp>
      <p:sp>
        <p:nvSpPr>
          <p:cNvPr id="8" name="CuadroTexto 7">
            <a:extLst>
              <a:ext uri="{FF2B5EF4-FFF2-40B4-BE49-F238E27FC236}">
                <a16:creationId xmlns:a16="http://schemas.microsoft.com/office/drawing/2014/main" id="{0E6B5279-5F85-501C-EEB6-B7BB877C7718}"/>
              </a:ext>
            </a:extLst>
          </p:cNvPr>
          <p:cNvSpPr txBox="1"/>
          <p:nvPr/>
        </p:nvSpPr>
        <p:spPr>
          <a:xfrm>
            <a:off x="933449" y="1028700"/>
            <a:ext cx="10509368" cy="2123658"/>
          </a:xfrm>
          <a:prstGeom prst="rect">
            <a:avLst/>
          </a:prstGeom>
          <a:noFill/>
        </p:spPr>
        <p:txBody>
          <a:bodyPr wrap="square" rtlCol="0">
            <a:spAutoFit/>
          </a:bodyPr>
          <a:lstStyle/>
          <a:p>
            <a:r>
              <a:rPr lang="es-MX" sz="2400" b="1" dirty="0"/>
              <a:t>Coincidencia con José Ortega y Gasset (Meditación de la técnica, 1939)</a:t>
            </a:r>
          </a:p>
          <a:p>
            <a:endParaRPr lang="es-MX" dirty="0"/>
          </a:p>
          <a:p>
            <a:r>
              <a:rPr lang="es-MX" dirty="0"/>
              <a:t>Plantea que la técnica es consustancial al ser humano. A diferencia de los animales, que se adaptan a su entorno, el hombre utiliza la técnica para crear una segunda naturaleza; esta creación sería el mundo que conocemos con toda su adaptación (vivienda, cultura, artes, etc.)</a:t>
            </a:r>
          </a:p>
          <a:p>
            <a:endParaRPr lang="es-MX" dirty="0"/>
          </a:p>
          <a:p>
            <a:endParaRPr lang="es-MX" dirty="0"/>
          </a:p>
        </p:txBody>
      </p:sp>
      <p:sp>
        <p:nvSpPr>
          <p:cNvPr id="4" name="CuadroTexto 3">
            <a:extLst>
              <a:ext uri="{FF2B5EF4-FFF2-40B4-BE49-F238E27FC236}">
                <a16:creationId xmlns:a16="http://schemas.microsoft.com/office/drawing/2014/main" id="{27245383-3B38-FDE7-95C2-9208CEFBF707}"/>
              </a:ext>
            </a:extLst>
          </p:cNvPr>
          <p:cNvSpPr txBox="1"/>
          <p:nvPr/>
        </p:nvSpPr>
        <p:spPr>
          <a:xfrm>
            <a:off x="933449" y="3060024"/>
            <a:ext cx="9048751" cy="1569660"/>
          </a:xfrm>
          <a:prstGeom prst="rect">
            <a:avLst/>
          </a:prstGeom>
          <a:noFill/>
        </p:spPr>
        <p:txBody>
          <a:bodyPr wrap="square" rtlCol="0">
            <a:spAutoFit/>
          </a:bodyPr>
          <a:lstStyle/>
          <a:p>
            <a:r>
              <a:rPr lang="es-MX" sz="2400" b="1" dirty="0"/>
              <a:t>Con lo anterior cabe hacerse la pregunta:</a:t>
            </a:r>
          </a:p>
          <a:p>
            <a:endParaRPr lang="es-MX" sz="2400" b="1" dirty="0"/>
          </a:p>
          <a:p>
            <a:r>
              <a:rPr lang="es-MX" sz="2400" b="1" dirty="0"/>
              <a:t>¿Qué tipo de mundo hace aparecer la técnica que conocemos, desde la agricultura hasta la Inteligencia Artificial?</a:t>
            </a:r>
          </a:p>
        </p:txBody>
      </p:sp>
      <p:sp>
        <p:nvSpPr>
          <p:cNvPr id="9" name="CuadroTexto 8">
            <a:extLst>
              <a:ext uri="{FF2B5EF4-FFF2-40B4-BE49-F238E27FC236}">
                <a16:creationId xmlns:a16="http://schemas.microsoft.com/office/drawing/2014/main" id="{174C16B9-F2B2-0201-D0EC-F3DCDC7F7760}"/>
              </a:ext>
            </a:extLst>
          </p:cNvPr>
          <p:cNvSpPr txBox="1"/>
          <p:nvPr/>
        </p:nvSpPr>
        <p:spPr>
          <a:xfrm>
            <a:off x="1028700" y="5143500"/>
            <a:ext cx="10623668" cy="1631216"/>
          </a:xfrm>
          <a:prstGeom prst="rect">
            <a:avLst/>
          </a:prstGeom>
          <a:noFill/>
        </p:spPr>
        <p:txBody>
          <a:bodyPr wrap="square" rtlCol="0">
            <a:spAutoFit/>
          </a:bodyPr>
          <a:lstStyle/>
          <a:p>
            <a:r>
              <a:rPr lang="es-MX" sz="2000" b="1" dirty="0"/>
              <a:t>En análisis de Heidegger, puede plantearse así:</a:t>
            </a:r>
          </a:p>
          <a:p>
            <a:endParaRPr lang="es-MX" sz="2000" b="1" dirty="0"/>
          </a:p>
          <a:p>
            <a:r>
              <a:rPr lang="es-MX" sz="2000" dirty="0"/>
              <a:t>Un bosque puede aparecer como lugar sagrado, como ecosistema, como reserva de madera explotable.</a:t>
            </a:r>
          </a:p>
          <a:p>
            <a:r>
              <a:rPr lang="es-MX" sz="2000" dirty="0"/>
              <a:t>La técnica moderna tiende a revelar todo como un recurso disponible. El autor llama a esto </a:t>
            </a:r>
            <a:r>
              <a:rPr lang="es-MX" sz="2000" b="1" dirty="0" err="1"/>
              <a:t>Gestell</a:t>
            </a:r>
            <a:r>
              <a:rPr lang="es-MX" sz="2000" b="1" dirty="0"/>
              <a:t>.</a:t>
            </a:r>
          </a:p>
        </p:txBody>
      </p:sp>
      <p:sp>
        <p:nvSpPr>
          <p:cNvPr id="10" name="CuadroTexto 9">
            <a:extLst>
              <a:ext uri="{FF2B5EF4-FFF2-40B4-BE49-F238E27FC236}">
                <a16:creationId xmlns:a16="http://schemas.microsoft.com/office/drawing/2014/main" id="{80A65B54-271B-160A-17F7-1CC44DBB4A29}"/>
              </a:ext>
            </a:extLst>
          </p:cNvPr>
          <p:cNvSpPr txBox="1"/>
          <p:nvPr/>
        </p:nvSpPr>
        <p:spPr>
          <a:xfrm>
            <a:off x="1028701" y="6827578"/>
            <a:ext cx="10414116" cy="1631216"/>
          </a:xfrm>
          <a:prstGeom prst="rect">
            <a:avLst/>
          </a:prstGeom>
          <a:noFill/>
        </p:spPr>
        <p:txBody>
          <a:bodyPr wrap="square" rtlCol="0">
            <a:spAutoFit/>
          </a:bodyPr>
          <a:lstStyle/>
          <a:p>
            <a:pPr algn="just"/>
            <a:r>
              <a:rPr lang="es-MX" sz="2000" dirty="0"/>
              <a:t>De modo que el ser humano y las cosas quedarían situados dentro de una misma forma histórica de revelar la realidad.</a:t>
            </a:r>
          </a:p>
          <a:p>
            <a:pPr algn="just"/>
            <a:endParaRPr lang="es-MX" sz="2000" dirty="0"/>
          </a:p>
          <a:p>
            <a:pPr algn="just"/>
            <a:r>
              <a:rPr lang="es-MX" sz="2000" dirty="0"/>
              <a:t>Así, la técnica no es una extensión de algo humano; más bien, configura lo que cuenta como humano, útil, valioso o real.</a:t>
            </a:r>
          </a:p>
        </p:txBody>
      </p:sp>
    </p:spTree>
    <p:extLst>
      <p:ext uri="{BB962C8B-B14F-4D97-AF65-F5344CB8AC3E}">
        <p14:creationId xmlns:p14="http://schemas.microsoft.com/office/powerpoint/2010/main" val="10198941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282</TotalTime>
  <Words>1996</Words>
  <Application>Microsoft Office PowerPoint</Application>
  <PresentationFormat>Personalizado</PresentationFormat>
  <Paragraphs>185</Paragraphs>
  <Slides>23</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23</vt:i4>
      </vt:variant>
    </vt:vector>
  </HeadingPairs>
  <TitlesOfParts>
    <vt:vector size="28" baseType="lpstr">
      <vt:lpstr>BR Omny Bold</vt:lpstr>
      <vt:lpstr>Arial</vt:lpstr>
      <vt:lpstr>BR Omny</vt:lpstr>
      <vt:lpstr>Calibri</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Copia de Glocal 2026 slide deck</dc:title>
  <dc:creator>Admin</dc:creator>
  <cp:lastModifiedBy>valentina tolentino</cp:lastModifiedBy>
  <cp:revision>2</cp:revision>
  <dcterms:created xsi:type="dcterms:W3CDTF">2006-08-16T00:00:00Z</dcterms:created>
  <dcterms:modified xsi:type="dcterms:W3CDTF">2026-06-04T00:44:40Z</dcterms:modified>
  <dc:identifier>DAHK_A3kUTw</dc:identifier>
</cp:coreProperties>
</file>