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3"/>
  </p:notesMasterIdLst>
  <p:sldIdLst>
    <p:sldId id="256" r:id="rId2"/>
    <p:sldId id="257" r:id="rId3"/>
    <p:sldId id="273" r:id="rId4"/>
    <p:sldId id="271" r:id="rId5"/>
    <p:sldId id="272" r:id="rId6"/>
    <p:sldId id="291" r:id="rId7"/>
    <p:sldId id="266" r:id="rId8"/>
    <p:sldId id="260" r:id="rId9"/>
    <p:sldId id="267" r:id="rId10"/>
    <p:sldId id="268" r:id="rId11"/>
    <p:sldId id="269" r:id="rId12"/>
    <p:sldId id="270"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92" r:id="rId27"/>
    <p:sldId id="293" r:id="rId28"/>
    <p:sldId id="288" r:id="rId29"/>
    <p:sldId id="289" r:id="rId30"/>
    <p:sldId id="261" r:id="rId31"/>
    <p:sldId id="262" r:id="rId32"/>
  </p:sldIdLst>
  <p:sldSz cx="15240000" cy="8572500"/>
  <p:notesSz cx="6858000" cy="9144000"/>
  <p:embeddedFontLst>
    <p:embeddedFont>
      <p:font typeface="BR Omny" panose="020B0604020202020204" charset="0"/>
      <p:regular r:id="rId34"/>
    </p:embeddedFont>
    <p:embeddedFont>
      <p:font typeface="BR Omny Bold" panose="020B0604020202020204" charset="0"/>
      <p:regular r:id="rId35"/>
    </p:embeddedFont>
    <p:embeddedFont>
      <p:font typeface="BR Omny Bold Italics" panose="020B0604020202020204" charset="0"/>
      <p:regular r:id="rId36"/>
    </p:embeddedFont>
    <p:embeddedFont>
      <p:font typeface="BR Omny Light Italics" panose="020B0604020202020204" charset="0"/>
      <p:regular r:id="rId37"/>
    </p:embeddedFont>
    <p:embeddedFont>
      <p:font typeface="Oxfam TSTAR PRO" panose="020B0604020202020204" charset="0"/>
      <p:regular r:id="rId38"/>
      <p:bold r:id="rId39"/>
      <p:italic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5FBF19-F62B-4BE4-8141-2A484CBA0A8A}" v="1" dt="2026-06-03T15:29:03.554"/>
    <p1510:client id="{CBAC52D6-2AA6-4E7D-9176-834FEB2961D4}" v="295" dt="2026-06-04T17:13:13.904"/>
    <p1510:client id="{D9BA25E5-9FE9-4DDB-AB40-2E357B3FF03B}" v="116" dt="2026-06-02T17:55:48.6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81" d="100"/>
          <a:sy n="81" d="100"/>
        </p:scale>
        <p:origin x="1668"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font" Target="fonts/font8.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ha Hernandez" userId="25251250353_tp_box_2" providerId="OAuth2" clId="{0CF670C0-9DB8-4862-A490-8A410AA3088E}"/>
    <pc:docChg chg="undo custSel addSld delSld modSld">
      <pc:chgData name="Martha Hernandez" userId="25251250353_tp_box_2" providerId="OAuth2" clId="{0CF670C0-9DB8-4862-A490-8A410AA3088E}" dt="2026-06-03T15:29:53.860" v="556" actId="14100"/>
      <pc:docMkLst>
        <pc:docMk/>
      </pc:docMkLst>
      <pc:sldChg chg="modSp mod modNotesTx">
        <pc:chgData name="Martha Hernandez" userId="25251250353_tp_box_2" providerId="OAuth2" clId="{0CF670C0-9DB8-4862-A490-8A410AA3088E}" dt="2026-06-02T21:34:23.007" v="315" actId="20577"/>
        <pc:sldMkLst>
          <pc:docMk/>
          <pc:sldMk cId="0" sldId="256"/>
        </pc:sldMkLst>
        <pc:spChg chg="mod">
          <ac:chgData name="Martha Hernandez" userId="25251250353_tp_box_2" providerId="OAuth2" clId="{0CF670C0-9DB8-4862-A490-8A410AA3088E}" dt="2026-05-25T22:08:31.412" v="75" actId="20577"/>
          <ac:spMkLst>
            <pc:docMk/>
            <pc:sldMk cId="0" sldId="256"/>
            <ac:spMk id="3" creationId="{00000000-0000-0000-0000-000000000000}"/>
          </ac:spMkLst>
        </pc:spChg>
        <pc:spChg chg="mod">
          <ac:chgData name="Martha Hernandez" userId="25251250353_tp_box_2" providerId="OAuth2" clId="{0CF670C0-9DB8-4862-A490-8A410AA3088E}" dt="2026-05-25T22:07:39.518" v="1" actId="20577"/>
          <ac:spMkLst>
            <pc:docMk/>
            <pc:sldMk cId="0" sldId="256"/>
            <ac:spMk id="9" creationId="{00000000-0000-0000-0000-000000000000}"/>
          </ac:spMkLst>
        </pc:spChg>
      </pc:sldChg>
      <pc:sldChg chg="modSp mod modNotesTx">
        <pc:chgData name="Martha Hernandez" userId="25251250353_tp_box_2" providerId="OAuth2" clId="{0CF670C0-9DB8-4862-A490-8A410AA3088E}" dt="2026-06-02T21:36:57.003" v="532" actId="20577"/>
        <pc:sldMkLst>
          <pc:docMk/>
          <pc:sldMk cId="0" sldId="257"/>
        </pc:sldMkLst>
        <pc:spChg chg="mod">
          <ac:chgData name="Martha Hernandez" userId="25251250353_tp_box_2" providerId="OAuth2" clId="{0CF670C0-9DB8-4862-A490-8A410AA3088E}" dt="2026-06-02T21:32:24.589" v="301" actId="6549"/>
          <ac:spMkLst>
            <pc:docMk/>
            <pc:sldMk cId="0" sldId="257"/>
            <ac:spMk id="3" creationId="{00000000-0000-0000-0000-000000000000}"/>
          </ac:spMkLst>
        </pc:spChg>
      </pc:sldChg>
      <pc:sldChg chg="delSp modSp mod">
        <pc:chgData name="Martha Hernandez" userId="25251250353_tp_box_2" providerId="OAuth2" clId="{0CF670C0-9DB8-4862-A490-8A410AA3088E}" dt="2026-05-26T00:17:28.948" v="219"/>
        <pc:sldMkLst>
          <pc:docMk/>
          <pc:sldMk cId="0" sldId="260"/>
        </pc:sldMkLst>
        <pc:spChg chg="mod">
          <ac:chgData name="Martha Hernandez" userId="25251250353_tp_box_2" providerId="OAuth2" clId="{0CF670C0-9DB8-4862-A490-8A410AA3088E}" dt="2026-05-26T00:17:13.441" v="195" actId="20577"/>
          <ac:spMkLst>
            <pc:docMk/>
            <pc:sldMk cId="0" sldId="260"/>
            <ac:spMk id="8" creationId="{00000000-0000-0000-0000-000000000000}"/>
          </ac:spMkLst>
        </pc:spChg>
      </pc:sldChg>
      <pc:sldChg chg="modSp mod">
        <pc:chgData name="Martha Hernandez" userId="25251250353_tp_box_2" providerId="OAuth2" clId="{0CF670C0-9DB8-4862-A490-8A410AA3088E}" dt="2026-05-26T00:18:18.664" v="265" actId="20577"/>
        <pc:sldMkLst>
          <pc:docMk/>
          <pc:sldMk cId="0" sldId="261"/>
        </pc:sldMkLst>
        <pc:spChg chg="mod">
          <ac:chgData name="Martha Hernandez" userId="25251250353_tp_box_2" providerId="OAuth2" clId="{0CF670C0-9DB8-4862-A490-8A410AA3088E}" dt="2026-05-26T00:18:14.040" v="263" actId="20577"/>
          <ac:spMkLst>
            <pc:docMk/>
            <pc:sldMk cId="0" sldId="261"/>
            <ac:spMk id="3" creationId="{00000000-0000-0000-0000-000000000000}"/>
          </ac:spMkLst>
        </pc:spChg>
        <pc:spChg chg="mod">
          <ac:chgData name="Martha Hernandez" userId="25251250353_tp_box_2" providerId="OAuth2" clId="{0CF670C0-9DB8-4862-A490-8A410AA3088E}" dt="2026-05-26T00:18:18.664" v="265" actId="20577"/>
          <ac:spMkLst>
            <pc:docMk/>
            <pc:sldMk cId="0" sldId="261"/>
            <ac:spMk id="9" creationId="{00000000-0000-0000-0000-000000000000}"/>
          </ac:spMkLst>
        </pc:spChg>
      </pc:sldChg>
      <pc:sldChg chg="addSp delSp modSp mod">
        <pc:chgData name="Martha Hernandez" userId="25251250353_tp_box_2" providerId="OAuth2" clId="{0CF670C0-9DB8-4862-A490-8A410AA3088E}" dt="2026-06-03T15:29:53.860" v="556" actId="14100"/>
        <pc:sldMkLst>
          <pc:docMk/>
          <pc:sldMk cId="560158627" sldId="286"/>
        </pc:sldMkLst>
        <pc:spChg chg="add del mod">
          <ac:chgData name="Martha Hernandez" userId="25251250353_tp_box_2" providerId="OAuth2" clId="{0CF670C0-9DB8-4862-A490-8A410AA3088E}" dt="2026-06-03T15:29:53.860" v="556" actId="14100"/>
          <ac:spMkLst>
            <pc:docMk/>
            <pc:sldMk cId="560158627" sldId="286"/>
            <ac:spMk id="17" creationId="{465A9F8E-75B5-5D4C-5F74-88BE4F0705A1}"/>
          </ac:spMkLst>
        </pc:spChg>
      </pc:sldChg>
    </pc:docChg>
  </pc:docChgLst>
  <pc:docChgLst>
    <pc:chgData name="Srividya Harish" userId="tZi/sJ5gi/2kouTwizy/yFZU6aqbyzfHxNqsU7UxhHY=" providerId="None" clId="Web-{DF5033AB-D698-4C3E-B7E9-FED532C14354}"/>
    <pc:docChg chg="addSld delSld modSld">
      <pc:chgData name="Srividya Harish" userId="tZi/sJ5gi/2kouTwizy/yFZU6aqbyzfHxNqsU7UxhHY=" providerId="None" clId="Web-{DF5033AB-D698-4C3E-B7E9-FED532C14354}" dt="2026-05-30T15:52:50.169" v="85" actId="14100"/>
      <pc:docMkLst>
        <pc:docMk/>
      </pc:docMkLst>
      <pc:sldChg chg="add">
        <pc:chgData name="Srividya Harish" userId="tZi/sJ5gi/2kouTwizy/yFZU6aqbyzfHxNqsU7UxhHY=" providerId="None" clId="Web-{DF5033AB-D698-4C3E-B7E9-FED532C14354}" dt="2026-05-30T15:50:33.775" v="34"/>
        <pc:sldMkLst>
          <pc:docMk/>
          <pc:sldMk cId="806332944" sldId="277"/>
        </pc:sldMkLst>
      </pc:sldChg>
      <pc:sldChg chg="modSp add">
        <pc:chgData name="Srividya Harish" userId="tZi/sJ5gi/2kouTwizy/yFZU6aqbyzfHxNqsU7UxhHY=" providerId="None" clId="Web-{DF5033AB-D698-4C3E-B7E9-FED532C14354}" dt="2026-05-30T15:52:50.169" v="85" actId="14100"/>
        <pc:sldMkLst>
          <pc:docMk/>
          <pc:sldMk cId="1115126105" sldId="278"/>
        </pc:sldMkLst>
        <pc:spChg chg="mod">
          <ac:chgData name="Srividya Harish" userId="tZi/sJ5gi/2kouTwizy/yFZU6aqbyzfHxNqsU7UxhHY=" providerId="None" clId="Web-{DF5033AB-D698-4C3E-B7E9-FED532C14354}" dt="2026-05-30T15:52:50.169" v="85" actId="14100"/>
          <ac:spMkLst>
            <pc:docMk/>
            <pc:sldMk cId="1115126105" sldId="278"/>
            <ac:spMk id="13" creationId="{58E67F0B-0232-856E-5EA3-F5253D4E2552}"/>
          </ac:spMkLst>
        </pc:spChg>
      </pc:sldChg>
      <pc:sldChg chg="add">
        <pc:chgData name="Srividya Harish" userId="tZi/sJ5gi/2kouTwizy/yFZU6aqbyzfHxNqsU7UxhHY=" providerId="None" clId="Web-{DF5033AB-D698-4C3E-B7E9-FED532C14354}" dt="2026-05-30T15:50:34.337" v="36"/>
        <pc:sldMkLst>
          <pc:docMk/>
          <pc:sldMk cId="2790414773" sldId="279"/>
        </pc:sldMkLst>
      </pc:sldChg>
      <pc:sldChg chg="add">
        <pc:chgData name="Srividya Harish" userId="tZi/sJ5gi/2kouTwizy/yFZU6aqbyzfHxNqsU7UxhHY=" providerId="None" clId="Web-{DF5033AB-D698-4C3E-B7E9-FED532C14354}" dt="2026-05-30T15:50:34.619" v="37"/>
        <pc:sldMkLst>
          <pc:docMk/>
          <pc:sldMk cId="60481901" sldId="280"/>
        </pc:sldMkLst>
      </pc:sldChg>
      <pc:sldChg chg="add">
        <pc:chgData name="Srividya Harish" userId="tZi/sJ5gi/2kouTwizy/yFZU6aqbyzfHxNqsU7UxhHY=" providerId="None" clId="Web-{DF5033AB-D698-4C3E-B7E9-FED532C14354}" dt="2026-05-30T15:50:34.900" v="38"/>
        <pc:sldMkLst>
          <pc:docMk/>
          <pc:sldMk cId="2191077860" sldId="281"/>
        </pc:sldMkLst>
      </pc:sldChg>
      <pc:sldChg chg="add">
        <pc:chgData name="Srividya Harish" userId="tZi/sJ5gi/2kouTwizy/yFZU6aqbyzfHxNqsU7UxhHY=" providerId="None" clId="Web-{DF5033AB-D698-4C3E-B7E9-FED532C14354}" dt="2026-05-30T15:50:35.197" v="39"/>
        <pc:sldMkLst>
          <pc:docMk/>
          <pc:sldMk cId="93775581" sldId="282"/>
        </pc:sldMkLst>
      </pc:sldChg>
      <pc:sldChg chg="add">
        <pc:chgData name="Srividya Harish" userId="tZi/sJ5gi/2kouTwizy/yFZU6aqbyzfHxNqsU7UxhHY=" providerId="None" clId="Web-{DF5033AB-D698-4C3E-B7E9-FED532C14354}" dt="2026-05-30T15:50:35.478" v="40"/>
        <pc:sldMkLst>
          <pc:docMk/>
          <pc:sldMk cId="3985866742" sldId="283"/>
        </pc:sldMkLst>
      </pc:sldChg>
      <pc:sldChg chg="add">
        <pc:chgData name="Srividya Harish" userId="tZi/sJ5gi/2kouTwizy/yFZU6aqbyzfHxNqsU7UxhHY=" providerId="None" clId="Web-{DF5033AB-D698-4C3E-B7E9-FED532C14354}" dt="2026-05-30T15:50:35.759" v="41"/>
        <pc:sldMkLst>
          <pc:docMk/>
          <pc:sldMk cId="605509939" sldId="284"/>
        </pc:sldMkLst>
      </pc:sldChg>
      <pc:sldChg chg="add">
        <pc:chgData name="Srividya Harish" userId="tZi/sJ5gi/2kouTwizy/yFZU6aqbyzfHxNqsU7UxhHY=" providerId="None" clId="Web-{DF5033AB-D698-4C3E-B7E9-FED532C14354}" dt="2026-05-30T15:50:36.040" v="42"/>
        <pc:sldMkLst>
          <pc:docMk/>
          <pc:sldMk cId="2869151378" sldId="285"/>
        </pc:sldMkLst>
      </pc:sldChg>
      <pc:sldChg chg="add">
        <pc:chgData name="Srividya Harish" userId="tZi/sJ5gi/2kouTwizy/yFZU6aqbyzfHxNqsU7UxhHY=" providerId="None" clId="Web-{DF5033AB-D698-4C3E-B7E9-FED532C14354}" dt="2026-05-30T15:50:36.306" v="43"/>
        <pc:sldMkLst>
          <pc:docMk/>
          <pc:sldMk cId="560158627" sldId="286"/>
        </pc:sldMkLst>
      </pc:sldChg>
      <pc:sldChg chg="add">
        <pc:chgData name="Srividya Harish" userId="tZi/sJ5gi/2kouTwizy/yFZU6aqbyzfHxNqsU7UxhHY=" providerId="None" clId="Web-{DF5033AB-D698-4C3E-B7E9-FED532C14354}" dt="2026-05-30T15:50:36.853" v="45"/>
        <pc:sldMkLst>
          <pc:docMk/>
          <pc:sldMk cId="4236346300" sldId="288"/>
        </pc:sldMkLst>
      </pc:sldChg>
      <pc:sldChg chg="add">
        <pc:chgData name="Srividya Harish" userId="tZi/sJ5gi/2kouTwizy/yFZU6aqbyzfHxNqsU7UxhHY=" providerId="None" clId="Web-{DF5033AB-D698-4C3E-B7E9-FED532C14354}" dt="2026-05-30T15:50:37.150" v="46"/>
        <pc:sldMkLst>
          <pc:docMk/>
          <pc:sldMk cId="3175446233" sldId="289"/>
        </pc:sldMkLst>
      </pc:sldChg>
    </pc:docChg>
  </pc:docChgLst>
  <pc:docChgLst>
    <pc:chgData name="Juan Orellana" userId="1188875226_tp_box_2" providerId="OAuth2" clId="{8972AE93-D49B-4742-A8A2-E780A062CB23}"/>
    <pc:docChg chg="undo custSel addSld delSld modSld sldOrd">
      <pc:chgData name="Juan Orellana" userId="1188875226_tp_box_2" providerId="OAuth2" clId="{8972AE93-D49B-4742-A8A2-E780A062CB23}" dt="2026-05-27T08:45:51.175" v="1080" actId="20577"/>
      <pc:docMkLst>
        <pc:docMk/>
      </pc:docMkLst>
      <pc:sldChg chg="addSp delSp modSp mod">
        <pc:chgData name="Juan Orellana" userId="1188875226_tp_box_2" providerId="OAuth2" clId="{8972AE93-D49B-4742-A8A2-E780A062CB23}" dt="2026-05-27T04:52:25.222" v="402" actId="20577"/>
        <pc:sldMkLst>
          <pc:docMk/>
          <pc:sldMk cId="0" sldId="260"/>
        </pc:sldMkLst>
        <pc:spChg chg="mod">
          <ac:chgData name="Juan Orellana" userId="1188875226_tp_box_2" providerId="OAuth2" clId="{8972AE93-D49B-4742-A8A2-E780A062CB23}" dt="2026-05-27T04:31:21.336" v="1" actId="1076"/>
          <ac:spMkLst>
            <pc:docMk/>
            <pc:sldMk cId="0" sldId="260"/>
            <ac:spMk id="2" creationId="{00000000-0000-0000-0000-000000000000}"/>
          </ac:spMkLst>
        </pc:spChg>
        <pc:spChg chg="add mod">
          <ac:chgData name="Juan Orellana" userId="1188875226_tp_box_2" providerId="OAuth2" clId="{8972AE93-D49B-4742-A8A2-E780A062CB23}" dt="2026-05-27T04:35:53.080" v="31" actId="1076"/>
          <ac:spMkLst>
            <pc:docMk/>
            <pc:sldMk cId="0" sldId="260"/>
            <ac:spMk id="13" creationId="{1C4B95DE-FB13-54FD-6C2A-7BA245824191}"/>
          </ac:spMkLst>
        </pc:spChg>
        <pc:spChg chg="add del mod">
          <ac:chgData name="Juan Orellana" userId="1188875226_tp_box_2" providerId="OAuth2" clId="{8972AE93-D49B-4742-A8A2-E780A062CB23}" dt="2026-05-27T04:52:25.222" v="402" actId="20577"/>
          <ac:spMkLst>
            <pc:docMk/>
            <pc:sldMk cId="0" sldId="260"/>
            <ac:spMk id="14" creationId="{BA7C230B-F992-110F-65DF-44AF01C01693}"/>
          </ac:spMkLst>
        </pc:spChg>
      </pc:sldChg>
      <pc:sldChg chg="modSp add mod ord">
        <pc:chgData name="Juan Orellana" userId="1188875226_tp_box_2" providerId="OAuth2" clId="{8972AE93-D49B-4742-A8A2-E780A062CB23}" dt="2026-05-27T04:48:38.298" v="359"/>
        <pc:sldMkLst>
          <pc:docMk/>
          <pc:sldMk cId="1776505423" sldId="266"/>
        </pc:sldMkLst>
        <pc:spChg chg="mod">
          <ac:chgData name="Juan Orellana" userId="1188875226_tp_box_2" providerId="OAuth2" clId="{8972AE93-D49B-4742-A8A2-E780A062CB23}" dt="2026-05-27T04:45:11.997" v="357" actId="20577"/>
          <ac:spMkLst>
            <pc:docMk/>
            <pc:sldMk cId="1776505423" sldId="266"/>
            <ac:spMk id="14" creationId="{B0563364-E124-C3D8-5430-4DD5237759EB}"/>
          </ac:spMkLst>
        </pc:spChg>
      </pc:sldChg>
      <pc:sldChg chg="modSp add mod">
        <pc:chgData name="Juan Orellana" userId="1188875226_tp_box_2" providerId="OAuth2" clId="{8972AE93-D49B-4742-A8A2-E780A062CB23}" dt="2026-05-27T07:27:58.835" v="466" actId="113"/>
        <pc:sldMkLst>
          <pc:docMk/>
          <pc:sldMk cId="2014676546" sldId="267"/>
        </pc:sldMkLst>
        <pc:spChg chg="mod">
          <ac:chgData name="Juan Orellana" userId="1188875226_tp_box_2" providerId="OAuth2" clId="{8972AE93-D49B-4742-A8A2-E780A062CB23}" dt="2026-05-27T04:53:36.509" v="409" actId="404"/>
          <ac:spMkLst>
            <pc:docMk/>
            <pc:sldMk cId="2014676546" sldId="267"/>
            <ac:spMk id="13" creationId="{A302A774-8949-5863-CF09-EB03CDAAD847}"/>
          </ac:spMkLst>
        </pc:spChg>
        <pc:spChg chg="mod">
          <ac:chgData name="Juan Orellana" userId="1188875226_tp_box_2" providerId="OAuth2" clId="{8972AE93-D49B-4742-A8A2-E780A062CB23}" dt="2026-05-27T07:27:58.835" v="466" actId="113"/>
          <ac:spMkLst>
            <pc:docMk/>
            <pc:sldMk cId="2014676546" sldId="267"/>
            <ac:spMk id="14" creationId="{E331882A-B6DF-67C3-37EB-CC98496021A3}"/>
          </ac:spMkLst>
        </pc:spChg>
      </pc:sldChg>
      <pc:sldChg chg="modSp add mod">
        <pc:chgData name="Juan Orellana" userId="1188875226_tp_box_2" providerId="OAuth2" clId="{8972AE93-D49B-4742-A8A2-E780A062CB23}" dt="2026-05-27T08:01:54.111" v="603" actId="113"/>
        <pc:sldMkLst>
          <pc:docMk/>
          <pc:sldMk cId="3106556446" sldId="268"/>
        </pc:sldMkLst>
        <pc:spChg chg="mod">
          <ac:chgData name="Juan Orellana" userId="1188875226_tp_box_2" providerId="OAuth2" clId="{8972AE93-D49B-4742-A8A2-E780A062CB23}" dt="2026-05-27T08:01:54.111" v="603" actId="113"/>
          <ac:spMkLst>
            <pc:docMk/>
            <pc:sldMk cId="3106556446" sldId="268"/>
            <ac:spMk id="14" creationId="{F6CEC476-6BCB-6B1B-ADAF-69F09376F977}"/>
          </ac:spMkLst>
        </pc:spChg>
      </pc:sldChg>
      <pc:sldChg chg="modSp add mod">
        <pc:chgData name="Juan Orellana" userId="1188875226_tp_box_2" providerId="OAuth2" clId="{8972AE93-D49B-4742-A8A2-E780A062CB23}" dt="2026-05-27T08:08:52.352" v="650" actId="20577"/>
        <pc:sldMkLst>
          <pc:docMk/>
          <pc:sldMk cId="3727117254" sldId="269"/>
        </pc:sldMkLst>
        <pc:spChg chg="mod">
          <ac:chgData name="Juan Orellana" userId="1188875226_tp_box_2" providerId="OAuth2" clId="{8972AE93-D49B-4742-A8A2-E780A062CB23}" dt="2026-05-27T07:55:23.666" v="471"/>
          <ac:spMkLst>
            <pc:docMk/>
            <pc:sldMk cId="3727117254" sldId="269"/>
            <ac:spMk id="13" creationId="{22A5EFD8-474A-5E47-CD57-F70004763EF6}"/>
          </ac:spMkLst>
        </pc:spChg>
        <pc:spChg chg="mod">
          <ac:chgData name="Juan Orellana" userId="1188875226_tp_box_2" providerId="OAuth2" clId="{8972AE93-D49B-4742-A8A2-E780A062CB23}" dt="2026-05-27T08:08:52.352" v="650" actId="20577"/>
          <ac:spMkLst>
            <pc:docMk/>
            <pc:sldMk cId="3727117254" sldId="269"/>
            <ac:spMk id="14" creationId="{C3C3B1B8-39C2-A704-40C4-E52471A4A6BA}"/>
          </ac:spMkLst>
        </pc:spChg>
      </pc:sldChg>
      <pc:sldChg chg="modSp add mod">
        <pc:chgData name="Juan Orellana" userId="1188875226_tp_box_2" providerId="OAuth2" clId="{8972AE93-D49B-4742-A8A2-E780A062CB23}" dt="2026-05-27T08:11:18.453" v="678" actId="20577"/>
        <pc:sldMkLst>
          <pc:docMk/>
          <pc:sldMk cId="2323472136" sldId="270"/>
        </pc:sldMkLst>
        <pc:spChg chg="mod">
          <ac:chgData name="Juan Orellana" userId="1188875226_tp_box_2" providerId="OAuth2" clId="{8972AE93-D49B-4742-A8A2-E780A062CB23}" dt="2026-05-27T08:11:18.453" v="678" actId="20577"/>
          <ac:spMkLst>
            <pc:docMk/>
            <pc:sldMk cId="2323472136" sldId="270"/>
            <ac:spMk id="14" creationId="{3C2A16AE-974F-13EF-FDBA-668D361481C2}"/>
          </ac:spMkLst>
        </pc:spChg>
      </pc:sldChg>
      <pc:sldChg chg="modSp add mod">
        <pc:chgData name="Juan Orellana" userId="1188875226_tp_box_2" providerId="OAuth2" clId="{8972AE93-D49B-4742-A8A2-E780A062CB23}" dt="2026-05-27T08:20:32.965" v="800" actId="20577"/>
        <pc:sldMkLst>
          <pc:docMk/>
          <pc:sldMk cId="1959622540" sldId="271"/>
        </pc:sldMkLst>
        <pc:spChg chg="mod">
          <ac:chgData name="Juan Orellana" userId="1188875226_tp_box_2" providerId="OAuth2" clId="{8972AE93-D49B-4742-A8A2-E780A062CB23}" dt="2026-05-27T08:12:32.681" v="732" actId="20577"/>
          <ac:spMkLst>
            <pc:docMk/>
            <pc:sldMk cId="1959622540" sldId="271"/>
            <ac:spMk id="13" creationId="{C3A14064-F1B3-435B-2167-F1A1B8E55174}"/>
          </ac:spMkLst>
        </pc:spChg>
        <pc:spChg chg="mod">
          <ac:chgData name="Juan Orellana" userId="1188875226_tp_box_2" providerId="OAuth2" clId="{8972AE93-D49B-4742-A8A2-E780A062CB23}" dt="2026-05-27T08:20:32.965" v="800" actId="20577"/>
          <ac:spMkLst>
            <pc:docMk/>
            <pc:sldMk cId="1959622540" sldId="271"/>
            <ac:spMk id="14" creationId="{AA2234B5-EE39-A2FD-4E1D-28085233B07B}"/>
          </ac:spMkLst>
        </pc:spChg>
      </pc:sldChg>
      <pc:sldChg chg="modSp add mod">
        <pc:chgData name="Juan Orellana" userId="1188875226_tp_box_2" providerId="OAuth2" clId="{8972AE93-D49B-4742-A8A2-E780A062CB23}" dt="2026-05-27T08:23:22.994" v="834" actId="20577"/>
        <pc:sldMkLst>
          <pc:docMk/>
          <pc:sldMk cId="702053920" sldId="272"/>
        </pc:sldMkLst>
        <pc:spChg chg="mod">
          <ac:chgData name="Juan Orellana" userId="1188875226_tp_box_2" providerId="OAuth2" clId="{8972AE93-D49B-4742-A8A2-E780A062CB23}" dt="2026-05-27T08:23:22.994" v="834" actId="20577"/>
          <ac:spMkLst>
            <pc:docMk/>
            <pc:sldMk cId="702053920" sldId="272"/>
            <ac:spMk id="14" creationId="{310A22F8-27F6-66C0-87DC-C2F7848D00AB}"/>
          </ac:spMkLst>
        </pc:spChg>
      </pc:sldChg>
      <pc:sldChg chg="modSp add mod">
        <pc:chgData name="Juan Orellana" userId="1188875226_tp_box_2" providerId="OAuth2" clId="{8972AE93-D49B-4742-A8A2-E780A062CB23}" dt="2026-05-27T08:25:53.926" v="846" actId="123"/>
        <pc:sldMkLst>
          <pc:docMk/>
          <pc:sldMk cId="3927731606" sldId="273"/>
        </pc:sldMkLst>
        <pc:spChg chg="mod">
          <ac:chgData name="Juan Orellana" userId="1188875226_tp_box_2" providerId="OAuth2" clId="{8972AE93-D49B-4742-A8A2-E780A062CB23}" dt="2026-05-27T08:25:53.926" v="846" actId="123"/>
          <ac:spMkLst>
            <pc:docMk/>
            <pc:sldMk cId="3927731606" sldId="273"/>
            <ac:spMk id="14" creationId="{600B99E6-5C08-5B96-D5CB-287E3EB6137D}"/>
          </ac:spMkLst>
        </pc:spChg>
      </pc:sldChg>
      <pc:sldChg chg="modSp add mod">
        <pc:chgData name="Juan Orellana" userId="1188875226_tp_box_2" providerId="OAuth2" clId="{8972AE93-D49B-4742-A8A2-E780A062CB23}" dt="2026-05-27T08:35:52.678" v="1000" actId="20577"/>
        <pc:sldMkLst>
          <pc:docMk/>
          <pc:sldMk cId="1798845537" sldId="274"/>
        </pc:sldMkLst>
        <pc:spChg chg="mod">
          <ac:chgData name="Juan Orellana" userId="1188875226_tp_box_2" providerId="OAuth2" clId="{8972AE93-D49B-4742-A8A2-E780A062CB23}" dt="2026-05-27T08:14:08.977" v="748" actId="403"/>
          <ac:spMkLst>
            <pc:docMk/>
            <pc:sldMk cId="1798845537" sldId="274"/>
            <ac:spMk id="13" creationId="{9DF45909-F5A6-5630-BA98-014FFE668E5A}"/>
          </ac:spMkLst>
        </pc:spChg>
        <pc:spChg chg="mod">
          <ac:chgData name="Juan Orellana" userId="1188875226_tp_box_2" providerId="OAuth2" clId="{8972AE93-D49B-4742-A8A2-E780A062CB23}" dt="2026-05-27T08:35:52.678" v="1000" actId="20577"/>
          <ac:spMkLst>
            <pc:docMk/>
            <pc:sldMk cId="1798845537" sldId="274"/>
            <ac:spMk id="14" creationId="{B5974DFC-A9AF-2877-EF09-CFF228B87AC8}"/>
          </ac:spMkLst>
        </pc:spChg>
      </pc:sldChg>
      <pc:sldChg chg="modSp add mod">
        <pc:chgData name="Juan Orellana" userId="1188875226_tp_box_2" providerId="OAuth2" clId="{8972AE93-D49B-4742-A8A2-E780A062CB23}" dt="2026-05-27T08:45:51.175" v="1080" actId="20577"/>
        <pc:sldMkLst>
          <pc:docMk/>
          <pc:sldMk cId="2635478685" sldId="275"/>
        </pc:sldMkLst>
        <pc:spChg chg="mod">
          <ac:chgData name="Juan Orellana" userId="1188875226_tp_box_2" providerId="OAuth2" clId="{8972AE93-D49B-4742-A8A2-E780A062CB23}" dt="2026-05-27T08:45:51.175" v="1080" actId="20577"/>
          <ac:spMkLst>
            <pc:docMk/>
            <pc:sldMk cId="2635478685" sldId="275"/>
            <ac:spMk id="14" creationId="{83270AEE-5E1F-A57C-DD13-C8122CCFCC09}"/>
          </ac:spMkLst>
        </pc:spChg>
      </pc:sldChg>
      <pc:sldChg chg="delSp modSp add mod">
        <pc:chgData name="Juan Orellana" userId="1188875226_tp_box_2" providerId="OAuth2" clId="{8972AE93-D49B-4742-A8A2-E780A062CB23}" dt="2026-05-27T08:36:07.042" v="1004" actId="403"/>
        <pc:sldMkLst>
          <pc:docMk/>
          <pc:sldMk cId="3509567623" sldId="276"/>
        </pc:sldMkLst>
        <pc:spChg chg="mod">
          <ac:chgData name="Juan Orellana" userId="1188875226_tp_box_2" providerId="OAuth2" clId="{8972AE93-D49B-4742-A8A2-E780A062CB23}" dt="2026-05-27T08:36:07.042" v="1004" actId="403"/>
          <ac:spMkLst>
            <pc:docMk/>
            <pc:sldMk cId="3509567623" sldId="276"/>
            <ac:spMk id="14" creationId="{B27176F1-58DE-F8CF-2EB8-DCF28765FF06}"/>
          </ac:spMkLst>
        </pc:spChg>
      </pc:sldChg>
    </pc:docChg>
  </pc:docChgLst>
  <pc:docChgLst>
    <pc:chgData name="Juan Orellana" userId="3QUnpVi1RU+Azcw9wPhN7lRWo2Gzb0NXIVBFKrBWUEo=" providerId="None" clId="Web-{D9BA25E5-9FE9-4DDB-AB40-2E357B3FF03B}"/>
    <pc:docChg chg="addSld delSld modSld sldOrd">
      <pc:chgData name="Juan Orellana" userId="3QUnpVi1RU+Azcw9wPhN7lRWo2Gzb0NXIVBFKrBWUEo=" providerId="None" clId="Web-{D9BA25E5-9FE9-4DDB-AB40-2E357B3FF03B}" dt="2026-06-02T17:55:48.318" v="85" actId="20577"/>
      <pc:docMkLst>
        <pc:docMk/>
      </pc:docMkLst>
      <pc:sldChg chg="modSp ord">
        <pc:chgData name="Juan Orellana" userId="3QUnpVi1RU+Azcw9wPhN7lRWo2Gzb0NXIVBFKrBWUEo=" providerId="None" clId="Web-{D9BA25E5-9FE9-4DDB-AB40-2E357B3FF03B}" dt="2026-06-02T17:50:58.588" v="14" actId="20577"/>
        <pc:sldMkLst>
          <pc:docMk/>
          <pc:sldMk cId="1959622540" sldId="271"/>
        </pc:sldMkLst>
        <pc:spChg chg="mod">
          <ac:chgData name="Juan Orellana" userId="3QUnpVi1RU+Azcw9wPhN7lRWo2Gzb0NXIVBFKrBWUEo=" providerId="None" clId="Web-{D9BA25E5-9FE9-4DDB-AB40-2E357B3FF03B}" dt="2026-06-02T17:50:58.588" v="14" actId="20577"/>
          <ac:spMkLst>
            <pc:docMk/>
            <pc:sldMk cId="1959622540" sldId="271"/>
            <ac:spMk id="14" creationId="{AA2234B5-EE39-A2FD-4E1D-28085233B07B}"/>
          </ac:spMkLst>
        </pc:spChg>
      </pc:sldChg>
      <pc:sldChg chg="modSp ord">
        <pc:chgData name="Juan Orellana" userId="3QUnpVi1RU+Azcw9wPhN7lRWo2Gzb0NXIVBFKrBWUEo=" providerId="None" clId="Web-{D9BA25E5-9FE9-4DDB-AB40-2E357B3FF03B}" dt="2026-06-02T17:54:33.393" v="62" actId="20577"/>
        <pc:sldMkLst>
          <pc:docMk/>
          <pc:sldMk cId="702053920" sldId="272"/>
        </pc:sldMkLst>
        <pc:spChg chg="mod">
          <ac:chgData name="Juan Orellana" userId="3QUnpVi1RU+Azcw9wPhN7lRWo2Gzb0NXIVBFKrBWUEo=" providerId="None" clId="Web-{D9BA25E5-9FE9-4DDB-AB40-2E357B3FF03B}" dt="2026-06-02T17:54:33.393" v="62" actId="20577"/>
          <ac:spMkLst>
            <pc:docMk/>
            <pc:sldMk cId="702053920" sldId="272"/>
            <ac:spMk id="14" creationId="{310A22F8-27F6-66C0-87DC-C2F7848D00AB}"/>
          </ac:spMkLst>
        </pc:spChg>
      </pc:sldChg>
      <pc:sldChg chg="modSp ord">
        <pc:chgData name="Juan Orellana" userId="3QUnpVi1RU+Azcw9wPhN7lRWo2Gzb0NXIVBFKrBWUEo=" providerId="None" clId="Web-{D9BA25E5-9FE9-4DDB-AB40-2E357B3FF03B}" dt="2026-06-02T17:50:27.805" v="9" actId="20577"/>
        <pc:sldMkLst>
          <pc:docMk/>
          <pc:sldMk cId="3927731606" sldId="273"/>
        </pc:sldMkLst>
        <pc:spChg chg="mod">
          <ac:chgData name="Juan Orellana" userId="3QUnpVi1RU+Azcw9wPhN7lRWo2Gzb0NXIVBFKrBWUEo=" providerId="None" clId="Web-{D9BA25E5-9FE9-4DDB-AB40-2E357B3FF03B}" dt="2026-06-02T17:50:27.805" v="9" actId="20577"/>
          <ac:spMkLst>
            <pc:docMk/>
            <pc:sldMk cId="3927731606" sldId="273"/>
            <ac:spMk id="14" creationId="{600B99E6-5C08-5B96-D5CB-287E3EB6137D}"/>
          </ac:spMkLst>
        </pc:spChg>
      </pc:sldChg>
      <pc:sldChg chg="modSp add replId">
        <pc:chgData name="Juan Orellana" userId="3QUnpVi1RU+Azcw9wPhN7lRWo2Gzb0NXIVBFKrBWUEo=" providerId="None" clId="Web-{D9BA25E5-9FE9-4DDB-AB40-2E357B3FF03B}" dt="2026-06-02T17:55:48.318" v="85" actId="20577"/>
        <pc:sldMkLst>
          <pc:docMk/>
          <pc:sldMk cId="1126834303" sldId="291"/>
        </pc:sldMkLst>
        <pc:spChg chg="mod">
          <ac:chgData name="Juan Orellana" userId="3QUnpVi1RU+Azcw9wPhN7lRWo2Gzb0NXIVBFKrBWUEo=" providerId="None" clId="Web-{D9BA25E5-9FE9-4DDB-AB40-2E357B3FF03B}" dt="2026-06-02T17:55:03.191" v="71" actId="20577"/>
          <ac:spMkLst>
            <pc:docMk/>
            <pc:sldMk cId="1126834303" sldId="291"/>
            <ac:spMk id="13" creationId="{14EF4629-1757-6D86-6C3C-3BBBF0AF2696}"/>
          </ac:spMkLst>
        </pc:spChg>
        <pc:spChg chg="mod">
          <ac:chgData name="Juan Orellana" userId="3QUnpVi1RU+Azcw9wPhN7lRWo2Gzb0NXIVBFKrBWUEo=" providerId="None" clId="Web-{D9BA25E5-9FE9-4DDB-AB40-2E357B3FF03B}" dt="2026-06-02T17:55:48.318" v="85" actId="20577"/>
          <ac:spMkLst>
            <pc:docMk/>
            <pc:sldMk cId="1126834303" sldId="291"/>
            <ac:spMk id="14" creationId="{E5B82FCB-053A-9E5E-FEEE-C6BFA7904D2D}"/>
          </ac:spMkLst>
        </pc:spChg>
      </pc:sldChg>
    </pc:docChg>
  </pc:docChgLst>
  <pc:docChgLst>
    <pc:chgData name="Srividya Harish" userId="tZi/sJ5gi/2kouTwizy/yFZU6aqbyzfHxNqsU7UxhHY=" providerId="None" clId="Web-{CBAC52D6-2AA6-4E7D-9176-834FEB2961D4}"/>
    <pc:docChg chg="addSld delSld modSld">
      <pc:chgData name="Srividya Harish" userId="tZi/sJ5gi/2kouTwizy/yFZU6aqbyzfHxNqsU7UxhHY=" providerId="None" clId="Web-{CBAC52D6-2AA6-4E7D-9176-834FEB2961D4}" dt="2026-06-04T17:13:09.419" v="162" actId="20577"/>
      <pc:docMkLst>
        <pc:docMk/>
      </pc:docMkLst>
      <pc:sldChg chg="del">
        <pc:chgData name="Srividya Harish" userId="tZi/sJ5gi/2kouTwizy/yFZU6aqbyzfHxNqsU7UxhHY=" providerId="None" clId="Web-{CBAC52D6-2AA6-4E7D-9176-834FEB2961D4}" dt="2026-06-04T17:05:44.328" v="12"/>
        <pc:sldMkLst>
          <pc:docMk/>
          <pc:sldMk cId="241184586" sldId="287"/>
        </pc:sldMkLst>
      </pc:sldChg>
      <pc:sldChg chg="modSp add replId">
        <pc:chgData name="Srividya Harish" userId="tZi/sJ5gi/2kouTwizy/yFZU6aqbyzfHxNqsU7UxhHY=" providerId="None" clId="Web-{CBAC52D6-2AA6-4E7D-9176-834FEB2961D4}" dt="2026-06-04T17:11:13.337" v="45" actId="20577"/>
        <pc:sldMkLst>
          <pc:docMk/>
          <pc:sldMk cId="476987822" sldId="292"/>
        </pc:sldMkLst>
        <pc:spChg chg="mod">
          <ac:chgData name="Srividya Harish" userId="tZi/sJ5gi/2kouTwizy/yFZU6aqbyzfHxNqsU7UxhHY=" providerId="None" clId="Web-{CBAC52D6-2AA6-4E7D-9176-834FEB2961D4}" dt="2026-06-04T17:11:13.337" v="45" actId="20577"/>
          <ac:spMkLst>
            <pc:docMk/>
            <pc:sldMk cId="476987822" sldId="292"/>
            <ac:spMk id="17" creationId="{AA01F7BB-BB8B-BB9C-4E49-E4A7FE069B8B}"/>
          </ac:spMkLst>
        </pc:spChg>
      </pc:sldChg>
      <pc:sldChg chg="add del replId">
        <pc:chgData name="Srividya Harish" userId="tZi/sJ5gi/2kouTwizy/yFZU6aqbyzfHxNqsU7UxhHY=" providerId="None" clId="Web-{CBAC52D6-2AA6-4E7D-9176-834FEB2961D4}" dt="2026-06-04T17:09:19.675" v="24"/>
        <pc:sldMkLst>
          <pc:docMk/>
          <pc:sldMk cId="226645162" sldId="293"/>
        </pc:sldMkLst>
      </pc:sldChg>
      <pc:sldChg chg="addSp delSp modSp add replId">
        <pc:chgData name="Srividya Harish" userId="tZi/sJ5gi/2kouTwizy/yFZU6aqbyzfHxNqsU7UxhHY=" providerId="None" clId="Web-{CBAC52D6-2AA6-4E7D-9176-834FEB2961D4}" dt="2026-06-04T17:13:09.419" v="162" actId="20577"/>
        <pc:sldMkLst>
          <pc:docMk/>
          <pc:sldMk cId="4190087735" sldId="293"/>
        </pc:sldMkLst>
        <pc:spChg chg="del mod">
          <ac:chgData name="Srividya Harish" userId="tZi/sJ5gi/2kouTwizy/yFZU6aqbyzfHxNqsU7UxhHY=" providerId="None" clId="Web-{CBAC52D6-2AA6-4E7D-9176-834FEB2961D4}" dt="2026-06-04T17:11:02.352" v="43"/>
          <ac:spMkLst>
            <pc:docMk/>
            <pc:sldMk cId="4190087735" sldId="293"/>
            <ac:spMk id="15" creationId="{19AE9233-EF0C-147A-6C9E-1D8F7BEABA07}"/>
          </ac:spMkLst>
        </pc:spChg>
        <pc:spChg chg="add del mod">
          <ac:chgData name="Srividya Harish" userId="tZi/sJ5gi/2kouTwizy/yFZU6aqbyzfHxNqsU7UxhHY=" providerId="None" clId="Web-{CBAC52D6-2AA6-4E7D-9176-834FEB2961D4}" dt="2026-06-04T17:13:09.419" v="162" actId="20577"/>
          <ac:spMkLst>
            <pc:docMk/>
            <pc:sldMk cId="4190087735" sldId="293"/>
            <ac:spMk id="17" creationId="{17B43812-863F-ABF5-7AC4-8854B22E719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51CD7A-372E-4F93-9800-7314D075AAF3}"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n-GB"/>
        </a:p>
      </dgm:t>
    </dgm:pt>
    <dgm:pt modelId="{45DE2B4A-E623-4871-97B1-1AAC648B1EF0}">
      <dgm:prSet phldrT="[Text]" custT="1"/>
      <dgm:spPr/>
      <dgm:t>
        <a:bodyPr/>
        <a:lstStyle/>
        <a:p>
          <a:pPr>
            <a:buNone/>
          </a:pPr>
          <a:r>
            <a:rPr lang="en-GB" sz="3600" b="1" dirty="0"/>
            <a:t>AI IN EVALUATION</a:t>
          </a:r>
        </a:p>
      </dgm:t>
    </dgm:pt>
    <dgm:pt modelId="{E58F2F77-DB85-4EE4-803D-7EA135BA53C3}" type="parTrans" cxnId="{169BFC74-056A-49C3-B5A2-F8AA3EDE2C5B}">
      <dgm:prSet/>
      <dgm:spPr/>
      <dgm:t>
        <a:bodyPr/>
        <a:lstStyle/>
        <a:p>
          <a:endParaRPr lang="en-GB"/>
        </a:p>
      </dgm:t>
    </dgm:pt>
    <dgm:pt modelId="{34483198-67D0-49AE-A0BB-9B80875587B8}" type="sibTrans" cxnId="{169BFC74-056A-49C3-B5A2-F8AA3EDE2C5B}">
      <dgm:prSet/>
      <dgm:spPr/>
      <dgm:t>
        <a:bodyPr/>
        <a:lstStyle/>
        <a:p>
          <a:endParaRPr lang="en-GB"/>
        </a:p>
      </dgm:t>
    </dgm:pt>
    <dgm:pt modelId="{A8834417-960A-4B49-9F4F-355AA6DE402E}">
      <dgm:prSet phldrT="[Text]" custT="1"/>
      <dgm:spPr/>
      <dgm:t>
        <a:bodyPr/>
        <a:lstStyle/>
        <a:p>
          <a:pPr algn="ctr">
            <a:buNone/>
          </a:pPr>
          <a:endParaRPr lang="en-GB" sz="2400" b="1" dirty="0"/>
        </a:p>
        <a:p>
          <a:pPr algn="ctr">
            <a:buNone/>
          </a:pPr>
          <a:r>
            <a:rPr lang="en-GB" sz="2400" b="1" dirty="0"/>
            <a:t>AI-ENHANCED EVALUATION TOOLS </a:t>
          </a:r>
          <a:br>
            <a:rPr lang="en-GB" sz="2400" dirty="0"/>
          </a:br>
          <a:r>
            <a:rPr lang="en-GB" sz="2400" dirty="0"/>
            <a:t>AI capabilities embedded within existing research, evaluation, and knowledge management tools. </a:t>
          </a:r>
          <a:br>
            <a:rPr lang="en-GB" sz="2400" dirty="0"/>
          </a:br>
          <a:endParaRPr lang="en-GB" sz="2400" dirty="0"/>
        </a:p>
      </dgm:t>
    </dgm:pt>
    <dgm:pt modelId="{13AD485D-6712-4514-BB19-A304547FF93F}" type="parTrans" cxnId="{11D4EA58-7F6D-4B01-8BE1-9793059B5CF0}">
      <dgm:prSet/>
      <dgm:spPr/>
      <dgm:t>
        <a:bodyPr/>
        <a:lstStyle/>
        <a:p>
          <a:endParaRPr lang="en-GB"/>
        </a:p>
      </dgm:t>
    </dgm:pt>
    <dgm:pt modelId="{EC434841-7833-49D1-A50D-6CD07ECBD360}" type="sibTrans" cxnId="{11D4EA58-7F6D-4B01-8BE1-9793059B5CF0}">
      <dgm:prSet/>
      <dgm:spPr/>
      <dgm:t>
        <a:bodyPr/>
        <a:lstStyle/>
        <a:p>
          <a:endParaRPr lang="en-GB"/>
        </a:p>
      </dgm:t>
    </dgm:pt>
    <dgm:pt modelId="{B7083780-66E4-47D6-8C4B-E13ACFB497BC}">
      <dgm:prSet phldrT="[Text]" custT="1"/>
      <dgm:spPr/>
      <dgm:t>
        <a:bodyPr/>
        <a:lstStyle/>
        <a:p>
          <a:pPr>
            <a:buNone/>
          </a:pPr>
          <a:r>
            <a:rPr lang="en-GB" sz="2400" b="1" dirty="0"/>
            <a:t>LLMs, PROMPTS &amp; AGENTS</a:t>
          </a:r>
          <a:br>
            <a:rPr lang="en-GB" sz="2400" dirty="0"/>
          </a:br>
          <a:r>
            <a:rPr lang="en-GB" sz="2400" dirty="0"/>
            <a:t>Using foundation models and custom workflows to support evaluation processes.</a:t>
          </a:r>
        </a:p>
      </dgm:t>
    </dgm:pt>
    <dgm:pt modelId="{81A4FB6A-32D0-44A7-A509-13303F5F1885}" type="parTrans" cxnId="{57463932-45D4-4D81-ACF6-398CAE1D3E6C}">
      <dgm:prSet/>
      <dgm:spPr/>
      <dgm:t>
        <a:bodyPr/>
        <a:lstStyle/>
        <a:p>
          <a:endParaRPr lang="en-GB"/>
        </a:p>
      </dgm:t>
    </dgm:pt>
    <dgm:pt modelId="{E7462957-2F1D-4D1A-BAEE-B0684A603A96}" type="sibTrans" cxnId="{57463932-45D4-4D81-ACF6-398CAE1D3E6C}">
      <dgm:prSet/>
      <dgm:spPr/>
      <dgm:t>
        <a:bodyPr/>
        <a:lstStyle/>
        <a:p>
          <a:endParaRPr lang="en-GB"/>
        </a:p>
      </dgm:t>
    </dgm:pt>
    <dgm:pt modelId="{F0018F6C-C9A7-42AD-81ED-84FE000DFEBE}" type="pres">
      <dgm:prSet presAssocID="{BE51CD7A-372E-4F93-9800-7314D075AAF3}" presName="Name0" presStyleCnt="0">
        <dgm:presLayoutVars>
          <dgm:orgChart val="1"/>
          <dgm:chPref val="1"/>
          <dgm:dir/>
          <dgm:animOne val="branch"/>
          <dgm:animLvl val="lvl"/>
          <dgm:resizeHandles/>
        </dgm:presLayoutVars>
      </dgm:prSet>
      <dgm:spPr/>
    </dgm:pt>
    <dgm:pt modelId="{02D790B5-AFD9-4ADE-BD3A-2514E318D356}" type="pres">
      <dgm:prSet presAssocID="{45DE2B4A-E623-4871-97B1-1AAC648B1EF0}" presName="hierRoot1" presStyleCnt="0">
        <dgm:presLayoutVars>
          <dgm:hierBranch val="init"/>
        </dgm:presLayoutVars>
      </dgm:prSet>
      <dgm:spPr/>
    </dgm:pt>
    <dgm:pt modelId="{174BECF4-0386-4C50-8E38-EDF34304E0AE}" type="pres">
      <dgm:prSet presAssocID="{45DE2B4A-E623-4871-97B1-1AAC648B1EF0}" presName="rootComposite1" presStyleCnt="0"/>
      <dgm:spPr/>
    </dgm:pt>
    <dgm:pt modelId="{9581E8FB-A862-4EE8-AFBD-C1110BC65236}" type="pres">
      <dgm:prSet presAssocID="{45DE2B4A-E623-4871-97B1-1AAC648B1EF0}" presName="rootText1" presStyleLbl="alignAcc1" presStyleIdx="0" presStyleCnt="0">
        <dgm:presLayoutVars>
          <dgm:chPref val="3"/>
        </dgm:presLayoutVars>
      </dgm:prSet>
      <dgm:spPr/>
    </dgm:pt>
    <dgm:pt modelId="{9CA4037A-B3F4-4B18-955A-676387801B0C}" type="pres">
      <dgm:prSet presAssocID="{45DE2B4A-E623-4871-97B1-1AAC648B1EF0}" presName="topArc1" presStyleLbl="parChTrans1D1" presStyleIdx="0" presStyleCnt="6"/>
      <dgm:spPr/>
    </dgm:pt>
    <dgm:pt modelId="{831F9E73-CA06-4DB3-9120-025D2578C31C}" type="pres">
      <dgm:prSet presAssocID="{45DE2B4A-E623-4871-97B1-1AAC648B1EF0}" presName="bottomArc1" presStyleLbl="parChTrans1D1" presStyleIdx="1" presStyleCnt="6"/>
      <dgm:spPr/>
    </dgm:pt>
    <dgm:pt modelId="{76738960-9A0E-4190-8A2A-5652A67F102D}" type="pres">
      <dgm:prSet presAssocID="{45DE2B4A-E623-4871-97B1-1AAC648B1EF0}" presName="topConnNode1" presStyleLbl="node1" presStyleIdx="0" presStyleCnt="0"/>
      <dgm:spPr/>
    </dgm:pt>
    <dgm:pt modelId="{2EE435BD-0CF5-415D-857F-0161C43330A2}" type="pres">
      <dgm:prSet presAssocID="{45DE2B4A-E623-4871-97B1-1AAC648B1EF0}" presName="hierChild2" presStyleCnt="0"/>
      <dgm:spPr/>
    </dgm:pt>
    <dgm:pt modelId="{2146B4AA-C475-412E-BC0D-7F6DCB832B9F}" type="pres">
      <dgm:prSet presAssocID="{13AD485D-6712-4514-BB19-A304547FF93F}" presName="Name28" presStyleLbl="parChTrans1D2" presStyleIdx="0" presStyleCnt="2"/>
      <dgm:spPr/>
    </dgm:pt>
    <dgm:pt modelId="{335F2C0B-4852-4C1B-8BF4-69F5145F33AC}" type="pres">
      <dgm:prSet presAssocID="{A8834417-960A-4B49-9F4F-355AA6DE402E}" presName="hierRoot2" presStyleCnt="0">
        <dgm:presLayoutVars>
          <dgm:hierBranch val="init"/>
        </dgm:presLayoutVars>
      </dgm:prSet>
      <dgm:spPr/>
    </dgm:pt>
    <dgm:pt modelId="{C358E72C-C50B-46C5-B6F7-6ED8C7EBB671}" type="pres">
      <dgm:prSet presAssocID="{A8834417-960A-4B49-9F4F-355AA6DE402E}" presName="rootComposite2" presStyleCnt="0"/>
      <dgm:spPr/>
    </dgm:pt>
    <dgm:pt modelId="{61B0228D-580A-4B88-8468-2499E49A7278}" type="pres">
      <dgm:prSet presAssocID="{A8834417-960A-4B49-9F4F-355AA6DE402E}" presName="rootText2" presStyleLbl="alignAcc1" presStyleIdx="0" presStyleCnt="0" custLinFactNeighborX="134" custLinFactNeighborY="8347">
        <dgm:presLayoutVars>
          <dgm:chPref val="3"/>
        </dgm:presLayoutVars>
      </dgm:prSet>
      <dgm:spPr/>
    </dgm:pt>
    <dgm:pt modelId="{55527E09-021F-4C2D-8536-546E2FEEF910}" type="pres">
      <dgm:prSet presAssocID="{A8834417-960A-4B49-9F4F-355AA6DE402E}" presName="topArc2" presStyleLbl="parChTrans1D1" presStyleIdx="2" presStyleCnt="6"/>
      <dgm:spPr/>
    </dgm:pt>
    <dgm:pt modelId="{0503C6DE-31C9-406D-96FE-067DC4575525}" type="pres">
      <dgm:prSet presAssocID="{A8834417-960A-4B49-9F4F-355AA6DE402E}" presName="bottomArc2" presStyleLbl="parChTrans1D1" presStyleIdx="3" presStyleCnt="6"/>
      <dgm:spPr/>
    </dgm:pt>
    <dgm:pt modelId="{BB699E8E-E626-4BA9-8B58-227EE78C5541}" type="pres">
      <dgm:prSet presAssocID="{A8834417-960A-4B49-9F4F-355AA6DE402E}" presName="topConnNode2" presStyleLbl="node2" presStyleIdx="0" presStyleCnt="0"/>
      <dgm:spPr/>
    </dgm:pt>
    <dgm:pt modelId="{F6683561-7CB6-41F0-BC82-B0EE2DBBDAB4}" type="pres">
      <dgm:prSet presAssocID="{A8834417-960A-4B49-9F4F-355AA6DE402E}" presName="hierChild4" presStyleCnt="0"/>
      <dgm:spPr/>
    </dgm:pt>
    <dgm:pt modelId="{8629B3FB-21F7-4A85-8338-43840CEDC4DD}" type="pres">
      <dgm:prSet presAssocID="{A8834417-960A-4B49-9F4F-355AA6DE402E}" presName="hierChild5" presStyleCnt="0"/>
      <dgm:spPr/>
    </dgm:pt>
    <dgm:pt modelId="{742C4286-D118-4C57-A574-D1039C18ABA4}" type="pres">
      <dgm:prSet presAssocID="{81A4FB6A-32D0-44A7-A509-13303F5F1885}" presName="Name28" presStyleLbl="parChTrans1D2" presStyleIdx="1" presStyleCnt="2"/>
      <dgm:spPr/>
    </dgm:pt>
    <dgm:pt modelId="{B4AB6FFF-6E53-46A1-8FC8-CCC097F8CB7D}" type="pres">
      <dgm:prSet presAssocID="{B7083780-66E4-47D6-8C4B-E13ACFB497BC}" presName="hierRoot2" presStyleCnt="0">
        <dgm:presLayoutVars>
          <dgm:hierBranch val="init"/>
        </dgm:presLayoutVars>
      </dgm:prSet>
      <dgm:spPr/>
    </dgm:pt>
    <dgm:pt modelId="{676DA80E-1E96-4936-8E27-2AE9C139A778}" type="pres">
      <dgm:prSet presAssocID="{B7083780-66E4-47D6-8C4B-E13ACFB497BC}" presName="rootComposite2" presStyleCnt="0"/>
      <dgm:spPr/>
    </dgm:pt>
    <dgm:pt modelId="{1D7221A9-7AD6-4E6C-B266-B69194E55C58}" type="pres">
      <dgm:prSet presAssocID="{B7083780-66E4-47D6-8C4B-E13ACFB497BC}" presName="rootText2" presStyleLbl="alignAcc1" presStyleIdx="0" presStyleCnt="0">
        <dgm:presLayoutVars>
          <dgm:chPref val="3"/>
        </dgm:presLayoutVars>
      </dgm:prSet>
      <dgm:spPr/>
    </dgm:pt>
    <dgm:pt modelId="{B3F4C8C0-BE56-4FD9-A7F1-F02ACE90D430}" type="pres">
      <dgm:prSet presAssocID="{B7083780-66E4-47D6-8C4B-E13ACFB497BC}" presName="topArc2" presStyleLbl="parChTrans1D1" presStyleIdx="4" presStyleCnt="6"/>
      <dgm:spPr/>
    </dgm:pt>
    <dgm:pt modelId="{35D7500E-A727-42D7-AD5E-D511E2C08502}" type="pres">
      <dgm:prSet presAssocID="{B7083780-66E4-47D6-8C4B-E13ACFB497BC}" presName="bottomArc2" presStyleLbl="parChTrans1D1" presStyleIdx="5" presStyleCnt="6"/>
      <dgm:spPr/>
    </dgm:pt>
    <dgm:pt modelId="{721D7B87-3B00-478C-B20A-E4EE1680F580}" type="pres">
      <dgm:prSet presAssocID="{B7083780-66E4-47D6-8C4B-E13ACFB497BC}" presName="topConnNode2" presStyleLbl="node2" presStyleIdx="0" presStyleCnt="0"/>
      <dgm:spPr/>
    </dgm:pt>
    <dgm:pt modelId="{23FAE827-922A-4D90-9437-5369820EEEBA}" type="pres">
      <dgm:prSet presAssocID="{B7083780-66E4-47D6-8C4B-E13ACFB497BC}" presName="hierChild4" presStyleCnt="0"/>
      <dgm:spPr/>
    </dgm:pt>
    <dgm:pt modelId="{FFEA5DC8-122B-4CE4-9233-9409A97BA460}" type="pres">
      <dgm:prSet presAssocID="{B7083780-66E4-47D6-8C4B-E13ACFB497BC}" presName="hierChild5" presStyleCnt="0"/>
      <dgm:spPr/>
    </dgm:pt>
    <dgm:pt modelId="{DD5545FA-AE9A-4FF2-A0F0-F62E1BD8EB00}" type="pres">
      <dgm:prSet presAssocID="{45DE2B4A-E623-4871-97B1-1AAC648B1EF0}" presName="hierChild3" presStyleCnt="0"/>
      <dgm:spPr/>
    </dgm:pt>
  </dgm:ptLst>
  <dgm:cxnLst>
    <dgm:cxn modelId="{57463932-45D4-4D81-ACF6-398CAE1D3E6C}" srcId="{45DE2B4A-E623-4871-97B1-1AAC648B1EF0}" destId="{B7083780-66E4-47D6-8C4B-E13ACFB497BC}" srcOrd="1" destOrd="0" parTransId="{81A4FB6A-32D0-44A7-A509-13303F5F1885}" sibTransId="{E7462957-2F1D-4D1A-BAEE-B0684A603A96}"/>
    <dgm:cxn modelId="{5D202B3A-C811-44B1-92BC-26B2D30A3B9E}" type="presOf" srcId="{B7083780-66E4-47D6-8C4B-E13ACFB497BC}" destId="{721D7B87-3B00-478C-B20A-E4EE1680F580}" srcOrd="1" destOrd="0" presId="urn:microsoft.com/office/officeart/2008/layout/HalfCircleOrganizationChart"/>
    <dgm:cxn modelId="{35F6FF43-C805-46CF-8D1E-59B652A5A1CC}" type="presOf" srcId="{A8834417-960A-4B49-9F4F-355AA6DE402E}" destId="{BB699E8E-E626-4BA9-8B58-227EE78C5541}" srcOrd="1" destOrd="0" presId="urn:microsoft.com/office/officeart/2008/layout/HalfCircleOrganizationChart"/>
    <dgm:cxn modelId="{169BFC74-056A-49C3-B5A2-F8AA3EDE2C5B}" srcId="{BE51CD7A-372E-4F93-9800-7314D075AAF3}" destId="{45DE2B4A-E623-4871-97B1-1AAC648B1EF0}" srcOrd="0" destOrd="0" parTransId="{E58F2F77-DB85-4EE4-803D-7EA135BA53C3}" sibTransId="{34483198-67D0-49AE-A0BB-9B80875587B8}"/>
    <dgm:cxn modelId="{11D4EA58-7F6D-4B01-8BE1-9793059B5CF0}" srcId="{45DE2B4A-E623-4871-97B1-1AAC648B1EF0}" destId="{A8834417-960A-4B49-9F4F-355AA6DE402E}" srcOrd="0" destOrd="0" parTransId="{13AD485D-6712-4514-BB19-A304547FF93F}" sibTransId="{EC434841-7833-49D1-A50D-6CD07ECBD360}"/>
    <dgm:cxn modelId="{A50F705A-022B-4758-A0C3-3974CDBA8E73}" type="presOf" srcId="{45DE2B4A-E623-4871-97B1-1AAC648B1EF0}" destId="{76738960-9A0E-4190-8A2A-5652A67F102D}" srcOrd="1" destOrd="0" presId="urn:microsoft.com/office/officeart/2008/layout/HalfCircleOrganizationChart"/>
    <dgm:cxn modelId="{F0A19698-F19D-45F3-ADFC-8CF3158D2BA7}" type="presOf" srcId="{B7083780-66E4-47D6-8C4B-E13ACFB497BC}" destId="{1D7221A9-7AD6-4E6C-B266-B69194E55C58}" srcOrd="0" destOrd="0" presId="urn:microsoft.com/office/officeart/2008/layout/HalfCircleOrganizationChart"/>
    <dgm:cxn modelId="{9BD5D19D-AC6B-40F6-9A16-DD7CC0806114}" type="presOf" srcId="{A8834417-960A-4B49-9F4F-355AA6DE402E}" destId="{61B0228D-580A-4B88-8468-2499E49A7278}" srcOrd="0" destOrd="0" presId="urn:microsoft.com/office/officeart/2008/layout/HalfCircleOrganizationChart"/>
    <dgm:cxn modelId="{F8A678A7-B07F-4496-B3C2-12BCE3F457F6}" type="presOf" srcId="{13AD485D-6712-4514-BB19-A304547FF93F}" destId="{2146B4AA-C475-412E-BC0D-7F6DCB832B9F}" srcOrd="0" destOrd="0" presId="urn:microsoft.com/office/officeart/2008/layout/HalfCircleOrganizationChart"/>
    <dgm:cxn modelId="{CA1642BD-6BBD-4148-8600-C6518AD0D2BA}" type="presOf" srcId="{BE51CD7A-372E-4F93-9800-7314D075AAF3}" destId="{F0018F6C-C9A7-42AD-81ED-84FE000DFEBE}" srcOrd="0" destOrd="0" presId="urn:microsoft.com/office/officeart/2008/layout/HalfCircleOrganizationChart"/>
    <dgm:cxn modelId="{784BA7D9-7869-49FE-B6CF-10A492EC81DE}" type="presOf" srcId="{81A4FB6A-32D0-44A7-A509-13303F5F1885}" destId="{742C4286-D118-4C57-A574-D1039C18ABA4}" srcOrd="0" destOrd="0" presId="urn:microsoft.com/office/officeart/2008/layout/HalfCircleOrganizationChart"/>
    <dgm:cxn modelId="{8C6AE9E2-29C9-4B5C-96C0-B363E6C490ED}" type="presOf" srcId="{45DE2B4A-E623-4871-97B1-1AAC648B1EF0}" destId="{9581E8FB-A862-4EE8-AFBD-C1110BC65236}" srcOrd="0" destOrd="0" presId="urn:microsoft.com/office/officeart/2008/layout/HalfCircleOrganizationChart"/>
    <dgm:cxn modelId="{D5405472-9188-437E-B3E2-390825B0E83D}" type="presParOf" srcId="{F0018F6C-C9A7-42AD-81ED-84FE000DFEBE}" destId="{02D790B5-AFD9-4ADE-BD3A-2514E318D356}" srcOrd="0" destOrd="0" presId="urn:microsoft.com/office/officeart/2008/layout/HalfCircleOrganizationChart"/>
    <dgm:cxn modelId="{91237961-0DDD-4FFC-95C3-DC98A351B086}" type="presParOf" srcId="{02D790B5-AFD9-4ADE-BD3A-2514E318D356}" destId="{174BECF4-0386-4C50-8E38-EDF34304E0AE}" srcOrd="0" destOrd="0" presId="urn:microsoft.com/office/officeart/2008/layout/HalfCircleOrganizationChart"/>
    <dgm:cxn modelId="{31F1169F-51E9-4716-B347-AF2D1EDDBE42}" type="presParOf" srcId="{174BECF4-0386-4C50-8E38-EDF34304E0AE}" destId="{9581E8FB-A862-4EE8-AFBD-C1110BC65236}" srcOrd="0" destOrd="0" presId="urn:microsoft.com/office/officeart/2008/layout/HalfCircleOrganizationChart"/>
    <dgm:cxn modelId="{9D6DAAF4-846B-4E48-91A5-BA82ACA1C172}" type="presParOf" srcId="{174BECF4-0386-4C50-8E38-EDF34304E0AE}" destId="{9CA4037A-B3F4-4B18-955A-676387801B0C}" srcOrd="1" destOrd="0" presId="urn:microsoft.com/office/officeart/2008/layout/HalfCircleOrganizationChart"/>
    <dgm:cxn modelId="{31D6EF90-F1D2-4878-A766-E540C53456A6}" type="presParOf" srcId="{174BECF4-0386-4C50-8E38-EDF34304E0AE}" destId="{831F9E73-CA06-4DB3-9120-025D2578C31C}" srcOrd="2" destOrd="0" presId="urn:microsoft.com/office/officeart/2008/layout/HalfCircleOrganizationChart"/>
    <dgm:cxn modelId="{AC93AAA1-4405-4D1D-BEF1-DC77C9BAE500}" type="presParOf" srcId="{174BECF4-0386-4C50-8E38-EDF34304E0AE}" destId="{76738960-9A0E-4190-8A2A-5652A67F102D}" srcOrd="3" destOrd="0" presId="urn:microsoft.com/office/officeart/2008/layout/HalfCircleOrganizationChart"/>
    <dgm:cxn modelId="{1E6DAA18-4746-44A5-9EDF-E04BE828F749}" type="presParOf" srcId="{02D790B5-AFD9-4ADE-BD3A-2514E318D356}" destId="{2EE435BD-0CF5-415D-857F-0161C43330A2}" srcOrd="1" destOrd="0" presId="urn:microsoft.com/office/officeart/2008/layout/HalfCircleOrganizationChart"/>
    <dgm:cxn modelId="{3913CDD4-8673-4324-B3C0-D2803C9E8E3A}" type="presParOf" srcId="{2EE435BD-0CF5-415D-857F-0161C43330A2}" destId="{2146B4AA-C475-412E-BC0D-7F6DCB832B9F}" srcOrd="0" destOrd="0" presId="urn:microsoft.com/office/officeart/2008/layout/HalfCircleOrganizationChart"/>
    <dgm:cxn modelId="{91E7BA85-DC15-4153-A9E3-B9E152411044}" type="presParOf" srcId="{2EE435BD-0CF5-415D-857F-0161C43330A2}" destId="{335F2C0B-4852-4C1B-8BF4-69F5145F33AC}" srcOrd="1" destOrd="0" presId="urn:microsoft.com/office/officeart/2008/layout/HalfCircleOrganizationChart"/>
    <dgm:cxn modelId="{C51F6D1F-62B4-44FE-8204-278A42A4D501}" type="presParOf" srcId="{335F2C0B-4852-4C1B-8BF4-69F5145F33AC}" destId="{C358E72C-C50B-46C5-B6F7-6ED8C7EBB671}" srcOrd="0" destOrd="0" presId="urn:microsoft.com/office/officeart/2008/layout/HalfCircleOrganizationChart"/>
    <dgm:cxn modelId="{199293DF-FC64-4F77-BB26-9899DDB1E862}" type="presParOf" srcId="{C358E72C-C50B-46C5-B6F7-6ED8C7EBB671}" destId="{61B0228D-580A-4B88-8468-2499E49A7278}" srcOrd="0" destOrd="0" presId="urn:microsoft.com/office/officeart/2008/layout/HalfCircleOrganizationChart"/>
    <dgm:cxn modelId="{14408B86-C7F8-4CDF-945D-A39351C3A13F}" type="presParOf" srcId="{C358E72C-C50B-46C5-B6F7-6ED8C7EBB671}" destId="{55527E09-021F-4C2D-8536-546E2FEEF910}" srcOrd="1" destOrd="0" presId="urn:microsoft.com/office/officeart/2008/layout/HalfCircleOrganizationChart"/>
    <dgm:cxn modelId="{B8363368-A831-466E-9099-3C46542EF7BA}" type="presParOf" srcId="{C358E72C-C50B-46C5-B6F7-6ED8C7EBB671}" destId="{0503C6DE-31C9-406D-96FE-067DC4575525}" srcOrd="2" destOrd="0" presId="urn:microsoft.com/office/officeart/2008/layout/HalfCircleOrganizationChart"/>
    <dgm:cxn modelId="{5EB818B7-97EE-4F81-B5D1-FBA4FBA35200}" type="presParOf" srcId="{C358E72C-C50B-46C5-B6F7-6ED8C7EBB671}" destId="{BB699E8E-E626-4BA9-8B58-227EE78C5541}" srcOrd="3" destOrd="0" presId="urn:microsoft.com/office/officeart/2008/layout/HalfCircleOrganizationChart"/>
    <dgm:cxn modelId="{4541CFC7-A567-4E7F-A643-869E2461928F}" type="presParOf" srcId="{335F2C0B-4852-4C1B-8BF4-69F5145F33AC}" destId="{F6683561-7CB6-41F0-BC82-B0EE2DBBDAB4}" srcOrd="1" destOrd="0" presId="urn:microsoft.com/office/officeart/2008/layout/HalfCircleOrganizationChart"/>
    <dgm:cxn modelId="{E59D309C-F65B-4C02-9594-F73D09FCB0E7}" type="presParOf" srcId="{335F2C0B-4852-4C1B-8BF4-69F5145F33AC}" destId="{8629B3FB-21F7-4A85-8338-43840CEDC4DD}" srcOrd="2" destOrd="0" presId="urn:microsoft.com/office/officeart/2008/layout/HalfCircleOrganizationChart"/>
    <dgm:cxn modelId="{C0B705BB-C41A-4FD4-8D6D-AB1B643E4693}" type="presParOf" srcId="{2EE435BD-0CF5-415D-857F-0161C43330A2}" destId="{742C4286-D118-4C57-A574-D1039C18ABA4}" srcOrd="2" destOrd="0" presId="urn:microsoft.com/office/officeart/2008/layout/HalfCircleOrganizationChart"/>
    <dgm:cxn modelId="{CA1925F5-969A-4F00-A3EF-5FDD0F20BD29}" type="presParOf" srcId="{2EE435BD-0CF5-415D-857F-0161C43330A2}" destId="{B4AB6FFF-6E53-46A1-8FC8-CCC097F8CB7D}" srcOrd="3" destOrd="0" presId="urn:microsoft.com/office/officeart/2008/layout/HalfCircleOrganizationChart"/>
    <dgm:cxn modelId="{2C731F5E-434B-422C-971B-7B31DB38A8B0}" type="presParOf" srcId="{B4AB6FFF-6E53-46A1-8FC8-CCC097F8CB7D}" destId="{676DA80E-1E96-4936-8E27-2AE9C139A778}" srcOrd="0" destOrd="0" presId="urn:microsoft.com/office/officeart/2008/layout/HalfCircleOrganizationChart"/>
    <dgm:cxn modelId="{B413B4D6-7776-4999-A540-46E9DCAD4983}" type="presParOf" srcId="{676DA80E-1E96-4936-8E27-2AE9C139A778}" destId="{1D7221A9-7AD6-4E6C-B266-B69194E55C58}" srcOrd="0" destOrd="0" presId="urn:microsoft.com/office/officeart/2008/layout/HalfCircleOrganizationChart"/>
    <dgm:cxn modelId="{DEFD6316-16E8-4322-BAEB-29B1ABA642CF}" type="presParOf" srcId="{676DA80E-1E96-4936-8E27-2AE9C139A778}" destId="{B3F4C8C0-BE56-4FD9-A7F1-F02ACE90D430}" srcOrd="1" destOrd="0" presId="urn:microsoft.com/office/officeart/2008/layout/HalfCircleOrganizationChart"/>
    <dgm:cxn modelId="{254E93FC-2673-48CC-8EA3-888CE84ECB06}" type="presParOf" srcId="{676DA80E-1E96-4936-8E27-2AE9C139A778}" destId="{35D7500E-A727-42D7-AD5E-D511E2C08502}" srcOrd="2" destOrd="0" presId="urn:microsoft.com/office/officeart/2008/layout/HalfCircleOrganizationChart"/>
    <dgm:cxn modelId="{25F2A15A-A6BF-475D-81C8-01932663FECD}" type="presParOf" srcId="{676DA80E-1E96-4936-8E27-2AE9C139A778}" destId="{721D7B87-3B00-478C-B20A-E4EE1680F580}" srcOrd="3" destOrd="0" presId="urn:microsoft.com/office/officeart/2008/layout/HalfCircleOrganizationChart"/>
    <dgm:cxn modelId="{16F4FFA6-86A7-4B5F-944A-FA93C91C4547}" type="presParOf" srcId="{B4AB6FFF-6E53-46A1-8FC8-CCC097F8CB7D}" destId="{23FAE827-922A-4D90-9437-5369820EEEBA}" srcOrd="1" destOrd="0" presId="urn:microsoft.com/office/officeart/2008/layout/HalfCircleOrganizationChart"/>
    <dgm:cxn modelId="{9B093DDC-F7C4-483C-9388-BD098F239FA9}" type="presParOf" srcId="{B4AB6FFF-6E53-46A1-8FC8-CCC097F8CB7D}" destId="{FFEA5DC8-122B-4CE4-9233-9409A97BA460}" srcOrd="2" destOrd="0" presId="urn:microsoft.com/office/officeart/2008/layout/HalfCircleOrganizationChart"/>
    <dgm:cxn modelId="{EA9BBBAB-020A-4C55-8E5C-27EFD116F0D8}" type="presParOf" srcId="{02D790B5-AFD9-4ADE-BD3A-2514E318D356}" destId="{DD5545FA-AE9A-4FF2-A0F0-F62E1BD8EB00}" srcOrd="2" destOrd="0" presId="urn:microsoft.com/office/officeart/2008/layout/HalfCircleOrganizationChar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2C4286-D118-4C57-A574-D1039C18ABA4}">
      <dsp:nvSpPr>
        <dsp:cNvPr id="0" name=""/>
        <dsp:cNvSpPr/>
      </dsp:nvSpPr>
      <dsp:spPr>
        <a:xfrm>
          <a:off x="5079999" y="2904184"/>
          <a:ext cx="2780016" cy="964964"/>
        </a:xfrm>
        <a:custGeom>
          <a:avLst/>
          <a:gdLst/>
          <a:ahLst/>
          <a:cxnLst/>
          <a:rect l="0" t="0" r="0" b="0"/>
          <a:pathLst>
            <a:path>
              <a:moveTo>
                <a:pt x="0" y="0"/>
              </a:moveTo>
              <a:lnTo>
                <a:pt x="0" y="482482"/>
              </a:lnTo>
              <a:lnTo>
                <a:pt x="2780016" y="482482"/>
              </a:lnTo>
              <a:lnTo>
                <a:pt x="2780016" y="9649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46B4AA-C475-412E-BC0D-7F6DCB832B9F}">
      <dsp:nvSpPr>
        <dsp:cNvPr id="0" name=""/>
        <dsp:cNvSpPr/>
      </dsp:nvSpPr>
      <dsp:spPr>
        <a:xfrm>
          <a:off x="2306141" y="2904184"/>
          <a:ext cx="2773858" cy="1087700"/>
        </a:xfrm>
        <a:custGeom>
          <a:avLst/>
          <a:gdLst/>
          <a:ahLst/>
          <a:cxnLst/>
          <a:rect l="0" t="0" r="0" b="0"/>
          <a:pathLst>
            <a:path>
              <a:moveTo>
                <a:pt x="2773858" y="0"/>
              </a:moveTo>
              <a:lnTo>
                <a:pt x="2773858" y="605218"/>
              </a:lnTo>
              <a:lnTo>
                <a:pt x="0" y="605218"/>
              </a:lnTo>
              <a:lnTo>
                <a:pt x="0" y="10877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A4037A-B3F4-4B18-955A-676387801B0C}">
      <dsp:nvSpPr>
        <dsp:cNvPr id="0" name=""/>
        <dsp:cNvSpPr/>
      </dsp:nvSpPr>
      <dsp:spPr>
        <a:xfrm>
          <a:off x="3931232" y="606650"/>
          <a:ext cx="2297534" cy="2297534"/>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1F9E73-CA06-4DB3-9120-025D2578C31C}">
      <dsp:nvSpPr>
        <dsp:cNvPr id="0" name=""/>
        <dsp:cNvSpPr/>
      </dsp:nvSpPr>
      <dsp:spPr>
        <a:xfrm>
          <a:off x="3931232" y="606650"/>
          <a:ext cx="2297534" cy="2297534"/>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81E8FB-A862-4EE8-AFBD-C1110BC65236}">
      <dsp:nvSpPr>
        <dsp:cNvPr id="0" name=""/>
        <dsp:cNvSpPr/>
      </dsp:nvSpPr>
      <dsp:spPr>
        <a:xfrm>
          <a:off x="2782465" y="1020206"/>
          <a:ext cx="4595068" cy="147042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GB" sz="3600" b="1" kern="1200" dirty="0"/>
            <a:t>AI IN EVALUATION</a:t>
          </a:r>
        </a:p>
      </dsp:txBody>
      <dsp:txXfrm>
        <a:off x="2782465" y="1020206"/>
        <a:ext cx="4595068" cy="1470421"/>
      </dsp:txXfrm>
    </dsp:sp>
    <dsp:sp modelId="{55527E09-021F-4C2D-8536-546E2FEEF910}">
      <dsp:nvSpPr>
        <dsp:cNvPr id="0" name=""/>
        <dsp:cNvSpPr/>
      </dsp:nvSpPr>
      <dsp:spPr>
        <a:xfrm>
          <a:off x="1157373" y="3991884"/>
          <a:ext cx="2297534" cy="2297534"/>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03C6DE-31C9-406D-96FE-067DC4575525}">
      <dsp:nvSpPr>
        <dsp:cNvPr id="0" name=""/>
        <dsp:cNvSpPr/>
      </dsp:nvSpPr>
      <dsp:spPr>
        <a:xfrm>
          <a:off x="1157373" y="3991884"/>
          <a:ext cx="2297534" cy="2297534"/>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B0228D-580A-4B88-8468-2499E49A7278}">
      <dsp:nvSpPr>
        <dsp:cNvPr id="0" name=""/>
        <dsp:cNvSpPr/>
      </dsp:nvSpPr>
      <dsp:spPr>
        <a:xfrm>
          <a:off x="8606" y="4405440"/>
          <a:ext cx="4595068" cy="147042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en-GB" sz="2400" b="1" kern="1200" dirty="0"/>
        </a:p>
        <a:p>
          <a:pPr marL="0" lvl="0" indent="0" algn="ctr" defTabSz="1066800">
            <a:lnSpc>
              <a:spcPct val="90000"/>
            </a:lnSpc>
            <a:spcBef>
              <a:spcPct val="0"/>
            </a:spcBef>
            <a:spcAft>
              <a:spcPct val="35000"/>
            </a:spcAft>
            <a:buNone/>
          </a:pPr>
          <a:r>
            <a:rPr lang="en-GB" sz="2400" b="1" kern="1200" dirty="0"/>
            <a:t>AI-ENHANCED EVALUATION TOOLS </a:t>
          </a:r>
          <a:br>
            <a:rPr lang="en-GB" sz="2400" kern="1200" dirty="0"/>
          </a:br>
          <a:r>
            <a:rPr lang="en-GB" sz="2400" kern="1200" dirty="0"/>
            <a:t>AI capabilities embedded within existing research, evaluation, and knowledge management tools. </a:t>
          </a:r>
          <a:br>
            <a:rPr lang="en-GB" sz="2400" kern="1200" dirty="0"/>
          </a:br>
          <a:endParaRPr lang="en-GB" sz="2400" kern="1200" dirty="0"/>
        </a:p>
      </dsp:txBody>
      <dsp:txXfrm>
        <a:off x="8606" y="4405440"/>
        <a:ext cx="4595068" cy="1470421"/>
      </dsp:txXfrm>
    </dsp:sp>
    <dsp:sp modelId="{B3F4C8C0-BE56-4FD9-A7F1-F02ACE90D430}">
      <dsp:nvSpPr>
        <dsp:cNvPr id="0" name=""/>
        <dsp:cNvSpPr/>
      </dsp:nvSpPr>
      <dsp:spPr>
        <a:xfrm>
          <a:off x="6711249" y="3869148"/>
          <a:ext cx="2297534" cy="2297534"/>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D7500E-A727-42D7-AD5E-D511E2C08502}">
      <dsp:nvSpPr>
        <dsp:cNvPr id="0" name=""/>
        <dsp:cNvSpPr/>
      </dsp:nvSpPr>
      <dsp:spPr>
        <a:xfrm>
          <a:off x="6711249" y="3869148"/>
          <a:ext cx="2297534" cy="2297534"/>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7221A9-7AD6-4E6C-B266-B69194E55C58}">
      <dsp:nvSpPr>
        <dsp:cNvPr id="0" name=""/>
        <dsp:cNvSpPr/>
      </dsp:nvSpPr>
      <dsp:spPr>
        <a:xfrm>
          <a:off x="5562482" y="4282704"/>
          <a:ext cx="4595068" cy="147042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GB" sz="2400" b="1" kern="1200" dirty="0"/>
            <a:t>LLMs, PROMPTS &amp; AGENTS</a:t>
          </a:r>
          <a:br>
            <a:rPr lang="en-GB" sz="2400" kern="1200" dirty="0"/>
          </a:br>
          <a:r>
            <a:rPr lang="en-GB" sz="2400" kern="1200" dirty="0"/>
            <a:t>Using foundation models and custom workflows to support evaluation processes.</a:t>
          </a:r>
        </a:p>
      </dsp:txBody>
      <dsp:txXfrm>
        <a:off x="5562482" y="4282704"/>
        <a:ext cx="4595068" cy="1470421"/>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30T14:50:08.952"/>
    </inkml:context>
    <inkml:brush xml:id="br0">
      <inkml:brushProperty name="width" value="0.05" units="cm"/>
      <inkml:brushProperty name="height" value="0.05" units="cm"/>
      <inkml:brushProperty name="color" value="#E71224"/>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30T14:50:21.962"/>
    </inkml:context>
    <inkml:brush xml:id="br0">
      <inkml:brushProperty name="width" value="0.05" units="cm"/>
      <inkml:brushProperty name="height" value="0.05" units="cm"/>
      <inkml:brushProperty name="color" value="#E71224"/>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D6D1E5-FD41-4B7D-9A08-93667F5028FA}" type="datetimeFigureOut">
              <a:t>6/4/2026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C4BFB8-6C70-4AB7-AFDA-873F2AA80AEE}" type="slidenum">
              <a:t>‹#›</a:t>
            </a:fld>
            <a:endParaRPr lang="en-GB"/>
          </a:p>
        </p:txBody>
      </p:sp>
    </p:spTree>
    <p:extLst>
      <p:ext uri="{BB962C8B-B14F-4D97-AF65-F5344CB8AC3E}">
        <p14:creationId xmlns:p14="http://schemas.microsoft.com/office/powerpoint/2010/main" val="12435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2EC4BFB8-6C70-4AB7-AFDA-873F2AA80AEE}" type="slidenum">
              <a:rPr lang="es-MX" smtClean="0"/>
              <a:t>1</a:t>
            </a:fld>
            <a:endParaRPr lang="es-MX"/>
          </a:p>
        </p:txBody>
      </p:sp>
    </p:spTree>
    <p:extLst>
      <p:ext uri="{BB962C8B-B14F-4D97-AF65-F5344CB8AC3E}">
        <p14:creationId xmlns:p14="http://schemas.microsoft.com/office/powerpoint/2010/main" val="14028188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6C5C7-D049-FB0C-5863-5A1EC32E5C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EF308A-4B81-6646-6813-F6D912393C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95FFCE-5963-B768-355A-ABE5C7BCD4DD}"/>
              </a:ext>
            </a:extLst>
          </p:cNvPr>
          <p:cNvSpPr>
            <a:spLocks noGrp="1"/>
          </p:cNvSpPr>
          <p:nvPr>
            <p:ph type="body" idx="1"/>
          </p:nvPr>
        </p:nvSpPr>
        <p:spPr/>
        <p:txBody>
          <a:bodyPr/>
          <a:lstStyle/>
          <a:p>
            <a:r>
              <a:rPr lang="en-GB" b="1" dirty="0"/>
              <a:t>A research objective is more valuable than a broad topic description.</a:t>
            </a:r>
            <a:endParaRPr lang="en-GB" dirty="0"/>
          </a:p>
          <a:p>
            <a:endParaRPr lang="en-GB" dirty="0"/>
          </a:p>
        </p:txBody>
      </p:sp>
      <p:sp>
        <p:nvSpPr>
          <p:cNvPr id="4" name="Slide Number Placeholder 3">
            <a:extLst>
              <a:ext uri="{FF2B5EF4-FFF2-40B4-BE49-F238E27FC236}">
                <a16:creationId xmlns:a16="http://schemas.microsoft.com/office/drawing/2014/main" id="{83AE6B99-FE6E-23ED-594F-33BFD8CF477B}"/>
              </a:ext>
            </a:extLst>
          </p:cNvPr>
          <p:cNvSpPr>
            <a:spLocks noGrp="1"/>
          </p:cNvSpPr>
          <p:nvPr>
            <p:ph type="sldNum" sz="quarter" idx="5"/>
          </p:nvPr>
        </p:nvSpPr>
        <p:spPr/>
        <p:txBody>
          <a:bodyPr/>
          <a:lstStyle/>
          <a:p>
            <a:fld id="{E3F2A989-5E10-434B-8470-7E999B419DF9}" type="slidenum">
              <a:rPr lang="en-GB" smtClean="0"/>
              <a:t>24</a:t>
            </a:fld>
            <a:endParaRPr lang="en-GB"/>
          </a:p>
        </p:txBody>
      </p:sp>
    </p:spTree>
    <p:extLst>
      <p:ext uri="{BB962C8B-B14F-4D97-AF65-F5344CB8AC3E}">
        <p14:creationId xmlns:p14="http://schemas.microsoft.com/office/powerpoint/2010/main" val="3785884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FB984-619D-DDA0-5D39-00C79662C2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D501D-7B7E-8582-5CC7-EE7C573B75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146352-8651-04DA-5D8F-34AFF1877DFA}"/>
              </a:ext>
            </a:extLst>
          </p:cNvPr>
          <p:cNvSpPr>
            <a:spLocks noGrp="1"/>
          </p:cNvSpPr>
          <p:nvPr>
            <p:ph type="body" idx="1"/>
          </p:nvPr>
        </p:nvSpPr>
        <p:spPr/>
        <p:txBody>
          <a:bodyPr/>
          <a:lstStyle/>
          <a:p>
            <a:r>
              <a:rPr lang="en-GB" b="1" dirty="0"/>
              <a:t>A research objective is more valuable than a broad topic description.</a:t>
            </a:r>
            <a:endParaRPr lang="en-GB" dirty="0"/>
          </a:p>
          <a:p>
            <a:endParaRPr lang="en-GB" dirty="0"/>
          </a:p>
        </p:txBody>
      </p:sp>
      <p:sp>
        <p:nvSpPr>
          <p:cNvPr id="4" name="Slide Number Placeholder 3">
            <a:extLst>
              <a:ext uri="{FF2B5EF4-FFF2-40B4-BE49-F238E27FC236}">
                <a16:creationId xmlns:a16="http://schemas.microsoft.com/office/drawing/2014/main" id="{48415399-5BEB-E4A6-6414-6A785F213175}"/>
              </a:ext>
            </a:extLst>
          </p:cNvPr>
          <p:cNvSpPr>
            <a:spLocks noGrp="1"/>
          </p:cNvSpPr>
          <p:nvPr>
            <p:ph type="sldNum" sz="quarter" idx="5"/>
          </p:nvPr>
        </p:nvSpPr>
        <p:spPr/>
        <p:txBody>
          <a:bodyPr/>
          <a:lstStyle/>
          <a:p>
            <a:fld id="{E3F2A989-5E10-434B-8470-7E999B419DF9}" type="slidenum">
              <a:rPr lang="en-GB" smtClean="0"/>
              <a:t>25</a:t>
            </a:fld>
            <a:endParaRPr lang="en-GB"/>
          </a:p>
        </p:txBody>
      </p:sp>
    </p:spTree>
    <p:extLst>
      <p:ext uri="{BB962C8B-B14F-4D97-AF65-F5344CB8AC3E}">
        <p14:creationId xmlns:p14="http://schemas.microsoft.com/office/powerpoint/2010/main" val="3017720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41CF1-6105-F294-BBE6-03B43441E4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954ACF-BA0F-DCD5-FB2C-51AEF1D6B9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6BF269-74CD-95D1-F810-A5525608D490}"/>
              </a:ext>
            </a:extLst>
          </p:cNvPr>
          <p:cNvSpPr>
            <a:spLocks noGrp="1"/>
          </p:cNvSpPr>
          <p:nvPr>
            <p:ph type="body" idx="1"/>
          </p:nvPr>
        </p:nvSpPr>
        <p:spPr/>
        <p:txBody>
          <a:bodyPr/>
          <a:lstStyle/>
          <a:p>
            <a:r>
              <a:rPr lang="en-GB" b="1" dirty="0"/>
              <a:t>A research objective is more valuable than a broad topic description.</a:t>
            </a:r>
            <a:endParaRPr lang="en-GB" dirty="0"/>
          </a:p>
          <a:p>
            <a:endParaRPr lang="en-GB" dirty="0"/>
          </a:p>
        </p:txBody>
      </p:sp>
      <p:sp>
        <p:nvSpPr>
          <p:cNvPr id="4" name="Slide Number Placeholder 3">
            <a:extLst>
              <a:ext uri="{FF2B5EF4-FFF2-40B4-BE49-F238E27FC236}">
                <a16:creationId xmlns:a16="http://schemas.microsoft.com/office/drawing/2014/main" id="{13D19FA0-760D-4C28-BDD3-18BACBCB7462}"/>
              </a:ext>
            </a:extLst>
          </p:cNvPr>
          <p:cNvSpPr>
            <a:spLocks noGrp="1"/>
          </p:cNvSpPr>
          <p:nvPr>
            <p:ph type="sldNum" sz="quarter" idx="5"/>
          </p:nvPr>
        </p:nvSpPr>
        <p:spPr/>
        <p:txBody>
          <a:bodyPr/>
          <a:lstStyle/>
          <a:p>
            <a:fld id="{E3F2A989-5E10-434B-8470-7E999B419DF9}" type="slidenum">
              <a:rPr lang="en-GB" smtClean="0"/>
              <a:t>27</a:t>
            </a:fld>
            <a:endParaRPr lang="en-GB"/>
          </a:p>
        </p:txBody>
      </p:sp>
    </p:spTree>
    <p:extLst>
      <p:ext uri="{BB962C8B-B14F-4D97-AF65-F5344CB8AC3E}">
        <p14:creationId xmlns:p14="http://schemas.microsoft.com/office/powerpoint/2010/main" val="689232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2014-83D6-8F57-95E0-E1AA31403B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D55A0C-0725-622D-E2F4-C1AB0C6286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0C3A33-42A1-9A51-340D-CF5C8C0F46AD}"/>
              </a:ext>
            </a:extLst>
          </p:cNvPr>
          <p:cNvSpPr>
            <a:spLocks noGrp="1"/>
          </p:cNvSpPr>
          <p:nvPr>
            <p:ph type="body" idx="1"/>
          </p:nvPr>
        </p:nvSpPr>
        <p:spPr/>
        <p:txBody>
          <a:bodyPr/>
          <a:lstStyle/>
          <a:p>
            <a:r>
              <a:rPr lang="en-GB" b="1" dirty="0"/>
              <a:t>A research objective is more valuable than a broad topic description.</a:t>
            </a:r>
            <a:endParaRPr lang="en-GB" dirty="0"/>
          </a:p>
          <a:p>
            <a:endParaRPr lang="en-GB" dirty="0"/>
          </a:p>
        </p:txBody>
      </p:sp>
      <p:sp>
        <p:nvSpPr>
          <p:cNvPr id="4" name="Slide Number Placeholder 3">
            <a:extLst>
              <a:ext uri="{FF2B5EF4-FFF2-40B4-BE49-F238E27FC236}">
                <a16:creationId xmlns:a16="http://schemas.microsoft.com/office/drawing/2014/main" id="{E716E007-5C5D-A1BC-E194-1CA464C084A0}"/>
              </a:ext>
            </a:extLst>
          </p:cNvPr>
          <p:cNvSpPr>
            <a:spLocks noGrp="1"/>
          </p:cNvSpPr>
          <p:nvPr>
            <p:ph type="sldNum" sz="quarter" idx="5"/>
          </p:nvPr>
        </p:nvSpPr>
        <p:spPr/>
        <p:txBody>
          <a:bodyPr/>
          <a:lstStyle/>
          <a:p>
            <a:fld id="{E3F2A989-5E10-434B-8470-7E999B419DF9}" type="slidenum">
              <a:rPr lang="en-GB" smtClean="0"/>
              <a:t>27</a:t>
            </a:fld>
            <a:endParaRPr lang="en-GB"/>
          </a:p>
        </p:txBody>
      </p:sp>
    </p:spTree>
    <p:extLst>
      <p:ext uri="{BB962C8B-B14F-4D97-AF65-F5344CB8AC3E}">
        <p14:creationId xmlns:p14="http://schemas.microsoft.com/office/powerpoint/2010/main" val="12175287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050FA-9F53-3804-14AF-DF9CC067CE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CA4DE7-4AAE-7B78-AF05-A97978A07D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54BEB5-06E1-BCD9-F261-81C6BC82240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688587A-479B-A5F6-BF97-99E8E3866699}"/>
              </a:ext>
            </a:extLst>
          </p:cNvPr>
          <p:cNvSpPr>
            <a:spLocks noGrp="1"/>
          </p:cNvSpPr>
          <p:nvPr>
            <p:ph type="sldNum" sz="quarter" idx="5"/>
          </p:nvPr>
        </p:nvSpPr>
        <p:spPr/>
        <p:txBody>
          <a:bodyPr/>
          <a:lstStyle/>
          <a:p>
            <a:fld id="{E3F2A989-5E10-434B-8470-7E999B419DF9}" type="slidenum">
              <a:rPr lang="en-GB" smtClean="0"/>
              <a:t>27</a:t>
            </a:fld>
            <a:endParaRPr lang="en-GB"/>
          </a:p>
        </p:txBody>
      </p:sp>
    </p:spTree>
    <p:extLst>
      <p:ext uri="{BB962C8B-B14F-4D97-AF65-F5344CB8AC3E}">
        <p14:creationId xmlns:p14="http://schemas.microsoft.com/office/powerpoint/2010/main" val="1160846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6F917-5E58-6452-20AF-3FAACB285E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EA3D25-8F42-5E93-8327-C4D842CF01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4D20E8-E11E-8EC9-4ED2-F1B2106EF62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5780EBB-054A-191A-DD56-40C7A30593E2}"/>
              </a:ext>
            </a:extLst>
          </p:cNvPr>
          <p:cNvSpPr>
            <a:spLocks noGrp="1"/>
          </p:cNvSpPr>
          <p:nvPr>
            <p:ph type="sldNum" sz="quarter" idx="5"/>
          </p:nvPr>
        </p:nvSpPr>
        <p:spPr/>
        <p:txBody>
          <a:bodyPr/>
          <a:lstStyle/>
          <a:p>
            <a:fld id="{E3F2A989-5E10-434B-8470-7E999B419DF9}" type="slidenum">
              <a:rPr lang="en-GB" smtClean="0"/>
              <a:t>28</a:t>
            </a:fld>
            <a:endParaRPr lang="en-GB"/>
          </a:p>
        </p:txBody>
      </p:sp>
    </p:spTree>
    <p:extLst>
      <p:ext uri="{BB962C8B-B14F-4D97-AF65-F5344CB8AC3E}">
        <p14:creationId xmlns:p14="http://schemas.microsoft.com/office/powerpoint/2010/main" val="2296514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Juan Orellana – Internacionalista, oficial de Digital para programas en Oxfam, basado en </a:t>
            </a:r>
            <a:r>
              <a:rPr lang="es-MX"/>
              <a:t>el ELS</a:t>
            </a:r>
            <a:endParaRPr lang="es-MX" dirty="0"/>
          </a:p>
          <a:p>
            <a:r>
              <a:rPr lang="es-MX" dirty="0"/>
              <a:t>Srividya Harish – Líder de Arquitectura del conocimiento en el Secretariado de Oxfam, basada en India </a:t>
            </a:r>
          </a:p>
          <a:p>
            <a:endParaRPr lang="es-MX" dirty="0"/>
          </a:p>
        </p:txBody>
      </p:sp>
      <p:sp>
        <p:nvSpPr>
          <p:cNvPr id="4" name="Marcador de número de diapositiva 3"/>
          <p:cNvSpPr>
            <a:spLocks noGrp="1"/>
          </p:cNvSpPr>
          <p:nvPr>
            <p:ph type="sldNum" sz="quarter" idx="5"/>
          </p:nvPr>
        </p:nvSpPr>
        <p:spPr/>
        <p:txBody>
          <a:bodyPr/>
          <a:lstStyle/>
          <a:p>
            <a:fld id="{2EC4BFB8-6C70-4AB7-AFDA-873F2AA80AEE}" type="slidenum">
              <a:rPr lang="es-MX" smtClean="0"/>
              <a:t>2</a:t>
            </a:fld>
            <a:endParaRPr lang="es-MX"/>
          </a:p>
        </p:txBody>
      </p:sp>
    </p:spTree>
    <p:extLst>
      <p:ext uri="{BB962C8B-B14F-4D97-AF65-F5344CB8AC3E}">
        <p14:creationId xmlns:p14="http://schemas.microsoft.com/office/powerpoint/2010/main" val="979309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3F2A989-5E10-434B-8470-7E999B419DF9}" type="slidenum">
              <a:rPr lang="en-GB" smtClean="0"/>
              <a:t>16</a:t>
            </a:fld>
            <a:endParaRPr lang="en-GB"/>
          </a:p>
        </p:txBody>
      </p:sp>
    </p:spTree>
    <p:extLst>
      <p:ext uri="{BB962C8B-B14F-4D97-AF65-F5344CB8AC3E}">
        <p14:creationId xmlns:p14="http://schemas.microsoft.com/office/powerpoint/2010/main" val="3865921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033CA-EA34-4884-0775-FA7BF2D990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E5A92F-1507-8D8A-E38F-AC1A1868D1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6FCDBD-1A40-83B8-D494-0E093530872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8CF11F7-4FE4-2B35-9525-AF8B62A0A625}"/>
              </a:ext>
            </a:extLst>
          </p:cNvPr>
          <p:cNvSpPr>
            <a:spLocks noGrp="1"/>
          </p:cNvSpPr>
          <p:nvPr>
            <p:ph type="sldNum" sz="quarter" idx="5"/>
          </p:nvPr>
        </p:nvSpPr>
        <p:spPr/>
        <p:txBody>
          <a:bodyPr/>
          <a:lstStyle/>
          <a:p>
            <a:fld id="{E3F2A989-5E10-434B-8470-7E999B419DF9}" type="slidenum">
              <a:rPr lang="en-GB" smtClean="0"/>
              <a:t>17</a:t>
            </a:fld>
            <a:endParaRPr lang="en-GB"/>
          </a:p>
        </p:txBody>
      </p:sp>
    </p:spTree>
    <p:extLst>
      <p:ext uri="{BB962C8B-B14F-4D97-AF65-F5344CB8AC3E}">
        <p14:creationId xmlns:p14="http://schemas.microsoft.com/office/powerpoint/2010/main" val="1308153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C5A31-1AC0-06B4-DA4D-4A0FA0C59D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0D762B-7497-28BF-B11F-586FA0F975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6B644E-F2CC-1A77-2390-7EEA116F76C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967F122-0116-0E66-C5FC-E08F4685C59A}"/>
              </a:ext>
            </a:extLst>
          </p:cNvPr>
          <p:cNvSpPr>
            <a:spLocks noGrp="1"/>
          </p:cNvSpPr>
          <p:nvPr>
            <p:ph type="sldNum" sz="quarter" idx="5"/>
          </p:nvPr>
        </p:nvSpPr>
        <p:spPr/>
        <p:txBody>
          <a:bodyPr/>
          <a:lstStyle/>
          <a:p>
            <a:fld id="{E3F2A989-5E10-434B-8470-7E999B419DF9}" type="slidenum">
              <a:rPr lang="en-GB" smtClean="0"/>
              <a:t>18</a:t>
            </a:fld>
            <a:endParaRPr lang="en-GB"/>
          </a:p>
        </p:txBody>
      </p:sp>
    </p:spTree>
    <p:extLst>
      <p:ext uri="{BB962C8B-B14F-4D97-AF65-F5344CB8AC3E}">
        <p14:creationId xmlns:p14="http://schemas.microsoft.com/office/powerpoint/2010/main" val="82817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E9799-674E-5704-F0C1-E565C4F0E8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339E67-80D3-6801-ED74-9F723C37F6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2EFD99-3248-64C3-6C27-C00BE5951AF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ED4C168-D8CB-B3C8-E797-A55A968A6168}"/>
              </a:ext>
            </a:extLst>
          </p:cNvPr>
          <p:cNvSpPr>
            <a:spLocks noGrp="1"/>
          </p:cNvSpPr>
          <p:nvPr>
            <p:ph type="sldNum" sz="quarter" idx="5"/>
          </p:nvPr>
        </p:nvSpPr>
        <p:spPr/>
        <p:txBody>
          <a:bodyPr/>
          <a:lstStyle/>
          <a:p>
            <a:fld id="{E3F2A989-5E10-434B-8470-7E999B419DF9}" type="slidenum">
              <a:rPr lang="en-GB" smtClean="0"/>
              <a:t>19</a:t>
            </a:fld>
            <a:endParaRPr lang="en-GB"/>
          </a:p>
        </p:txBody>
      </p:sp>
    </p:spTree>
    <p:extLst>
      <p:ext uri="{BB962C8B-B14F-4D97-AF65-F5344CB8AC3E}">
        <p14:creationId xmlns:p14="http://schemas.microsoft.com/office/powerpoint/2010/main" val="30776659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CB6AA-D237-8C5D-9D8D-6EE33AF6A1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258CAA-8A98-E6C5-6155-20B1E76998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1C5B9A-B31E-C8AE-23DE-507D20FCD8E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A9D7007-EACA-732A-1063-2505B34B5DC8}"/>
              </a:ext>
            </a:extLst>
          </p:cNvPr>
          <p:cNvSpPr>
            <a:spLocks noGrp="1"/>
          </p:cNvSpPr>
          <p:nvPr>
            <p:ph type="sldNum" sz="quarter" idx="5"/>
          </p:nvPr>
        </p:nvSpPr>
        <p:spPr/>
        <p:txBody>
          <a:bodyPr/>
          <a:lstStyle/>
          <a:p>
            <a:fld id="{E3F2A989-5E10-434B-8470-7E999B419DF9}" type="slidenum">
              <a:rPr lang="en-GB" smtClean="0"/>
              <a:t>20</a:t>
            </a:fld>
            <a:endParaRPr lang="en-GB"/>
          </a:p>
        </p:txBody>
      </p:sp>
    </p:spTree>
    <p:extLst>
      <p:ext uri="{BB962C8B-B14F-4D97-AF65-F5344CB8AC3E}">
        <p14:creationId xmlns:p14="http://schemas.microsoft.com/office/powerpoint/2010/main" val="869326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636E0-AEF8-38EC-9653-12E5D7117C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BCD34C-4026-83DF-E3A9-96F9D3507E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B47842-E4F9-9A71-CD5D-F27E0C305A4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360349-E2F1-1FFA-F429-DEE105BCB529}"/>
              </a:ext>
            </a:extLst>
          </p:cNvPr>
          <p:cNvSpPr>
            <a:spLocks noGrp="1"/>
          </p:cNvSpPr>
          <p:nvPr>
            <p:ph type="sldNum" sz="quarter" idx="5"/>
          </p:nvPr>
        </p:nvSpPr>
        <p:spPr/>
        <p:txBody>
          <a:bodyPr/>
          <a:lstStyle/>
          <a:p>
            <a:fld id="{E3F2A989-5E10-434B-8470-7E999B419DF9}" type="slidenum">
              <a:rPr lang="en-GB" smtClean="0"/>
              <a:t>22</a:t>
            </a:fld>
            <a:endParaRPr lang="en-GB"/>
          </a:p>
        </p:txBody>
      </p:sp>
    </p:spTree>
    <p:extLst>
      <p:ext uri="{BB962C8B-B14F-4D97-AF65-F5344CB8AC3E}">
        <p14:creationId xmlns:p14="http://schemas.microsoft.com/office/powerpoint/2010/main" val="3558811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CC0FC-F028-4875-E3A8-68B7AE6485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7F9818-075A-F521-E6BE-E32D392BC8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04228E-C7BE-DABF-A452-8F60CBA7F3C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BD7E077-0FF1-2FAC-2690-3F6FAD0CDFB2}"/>
              </a:ext>
            </a:extLst>
          </p:cNvPr>
          <p:cNvSpPr>
            <a:spLocks noGrp="1"/>
          </p:cNvSpPr>
          <p:nvPr>
            <p:ph type="sldNum" sz="quarter" idx="5"/>
          </p:nvPr>
        </p:nvSpPr>
        <p:spPr/>
        <p:txBody>
          <a:bodyPr/>
          <a:lstStyle/>
          <a:p>
            <a:fld id="{E3F2A989-5E10-434B-8470-7E999B419DF9}" type="slidenum">
              <a:rPr lang="en-GB" smtClean="0"/>
              <a:t>23</a:t>
            </a:fld>
            <a:endParaRPr lang="en-GB"/>
          </a:p>
        </p:txBody>
      </p:sp>
    </p:spTree>
    <p:extLst>
      <p:ext uri="{BB962C8B-B14F-4D97-AF65-F5344CB8AC3E}">
        <p14:creationId xmlns:p14="http://schemas.microsoft.com/office/powerpoint/2010/main" val="1767706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4.png"/><Relationship Id="rId7" Type="http://schemas.openxmlformats.org/officeDocument/2006/relationships/image" Target="../media/image5.png"/><Relationship Id="rId12"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diagramColors" Target="../diagrams/colors1.xml"/><Relationship Id="rId5" Type="http://schemas.openxmlformats.org/officeDocument/2006/relationships/image" Target="../media/image2.png"/><Relationship Id="rId10" Type="http://schemas.openxmlformats.org/officeDocument/2006/relationships/diagramQuickStyle" Target="../diagrams/quickStyle1.xml"/><Relationship Id="rId4" Type="http://schemas.openxmlformats.org/officeDocument/2006/relationships/image" Target="../media/image1.svg"/><Relationship Id="rId9"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sv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sv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svg"/></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sv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ustomXml" Target="../ink/ink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customXml" Target="../ink/ink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sv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sv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sv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sv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sv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sv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sv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svg"/></Relationships>
</file>

<file path=ppt/slides/_rels/slide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3.png"/><Relationship Id="rId18" Type="http://schemas.openxmlformats.org/officeDocument/2006/relationships/image" Target="../media/image2.png"/><Relationship Id="rId3" Type="http://schemas.openxmlformats.org/officeDocument/2006/relationships/image" Target="../media/image8.svg"/><Relationship Id="rId7" Type="http://schemas.openxmlformats.org/officeDocument/2006/relationships/hyperlink" Target="https://x.com/oxfam_es" TargetMode="External"/><Relationship Id="rId12" Type="http://schemas.openxmlformats.org/officeDocument/2006/relationships/image" Target="../media/image12.svg"/><Relationship Id="rId17" Type="http://schemas.openxmlformats.org/officeDocument/2006/relationships/image" Target="../media/image15.png"/><Relationship Id="rId2" Type="http://schemas.openxmlformats.org/officeDocument/2006/relationships/image" Target="../media/image7.svg"/><Relationship Id="rId16" Type="http://schemas.openxmlformats.org/officeDocument/2006/relationships/hyperlink" Target="https://www.linkedin.com/company/oxfam-lac/posts/?feedView=all" TargetMode="External"/><Relationship Id="rId20" Type="http://schemas.openxmlformats.org/officeDocument/2006/relationships/hyperlink" Target="https://whatsapp.com/channel/0029VazjRkU1yT2741EMKA0a" TargetMode="External"/><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hyperlink" Target="https://lac.oxfam.org" TargetMode="External"/><Relationship Id="rId5" Type="http://schemas.openxmlformats.org/officeDocument/2006/relationships/hyperlink" Target="https://www.tiktok.com/@oxfam_lac" TargetMode="External"/><Relationship Id="rId15" Type="http://schemas.openxmlformats.org/officeDocument/2006/relationships/image" Target="../media/image14.png"/><Relationship Id="rId10" Type="http://schemas.openxmlformats.org/officeDocument/2006/relationships/image" Target="../media/image11.svg"/><Relationship Id="rId19"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hyperlink" Target="https://www.instagram.com/oxfam_lac/" TargetMode="External"/><Relationship Id="rId14" Type="http://schemas.openxmlformats.org/officeDocument/2006/relationships/hyperlink" Target="https://www.facebook.com/OxfamE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a:off x="762000" y="994045"/>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MX"/>
          </a:p>
        </p:txBody>
      </p:sp>
      <p:sp>
        <p:nvSpPr>
          <p:cNvPr id="3" name="TextBox 3"/>
          <p:cNvSpPr txBox="1"/>
          <p:nvPr/>
        </p:nvSpPr>
        <p:spPr>
          <a:xfrm>
            <a:off x="762000" y="2143715"/>
            <a:ext cx="8686800" cy="2671950"/>
          </a:xfrm>
          <a:prstGeom prst="rect">
            <a:avLst/>
          </a:prstGeom>
        </p:spPr>
        <p:txBody>
          <a:bodyPr wrap="square" lIns="0" tIns="0" rIns="0" bIns="0" rtlCol="0" anchor="t">
            <a:spAutoFit/>
          </a:bodyPr>
          <a:lstStyle/>
          <a:p>
            <a:pPr algn="l">
              <a:lnSpc>
                <a:spcPts val="7139"/>
              </a:lnSpc>
              <a:spcBef>
                <a:spcPct val="0"/>
              </a:spcBef>
            </a:pPr>
            <a:r>
              <a:rPr lang="en-US" sz="5299" b="1" dirty="0" err="1">
                <a:solidFill>
                  <a:srgbClr val="FFFFFF"/>
                </a:solidFill>
                <a:latin typeface="BR Omny Bold"/>
                <a:ea typeface="BR Omny Bold"/>
                <a:cs typeface="BR Omny Bold"/>
                <a:sym typeface="BR Omny Bold"/>
              </a:rPr>
              <a:t>Ética</a:t>
            </a:r>
            <a:r>
              <a:rPr lang="en-US" sz="5299" b="1" dirty="0">
                <a:solidFill>
                  <a:srgbClr val="FFFFFF"/>
                </a:solidFill>
                <a:latin typeface="BR Omny Bold"/>
                <a:ea typeface="BR Omny Bold"/>
                <a:cs typeface="BR Omny Bold"/>
                <a:sym typeface="BR Omny Bold"/>
              </a:rPr>
              <a:t>, </a:t>
            </a:r>
            <a:r>
              <a:rPr lang="en-US" sz="5299" b="1" dirty="0" err="1">
                <a:solidFill>
                  <a:srgbClr val="FFFFFF"/>
                </a:solidFill>
                <a:latin typeface="BR Omny Bold"/>
                <a:ea typeface="BR Omny Bold"/>
                <a:cs typeface="BR Omny Bold"/>
                <a:sym typeface="BR Omny Bold"/>
              </a:rPr>
              <a:t>impacto</a:t>
            </a:r>
            <a:r>
              <a:rPr lang="en-US" sz="5299" b="1" dirty="0">
                <a:solidFill>
                  <a:srgbClr val="FFFFFF"/>
                </a:solidFill>
                <a:latin typeface="BR Omny Bold"/>
                <a:ea typeface="BR Omny Bold"/>
                <a:cs typeface="BR Omny Bold"/>
                <a:sym typeface="BR Omny Bold"/>
              </a:rPr>
              <a:t> </a:t>
            </a:r>
            <a:r>
              <a:rPr lang="en-US" sz="5299" b="1" dirty="0" err="1">
                <a:solidFill>
                  <a:srgbClr val="FFFFFF"/>
                </a:solidFill>
                <a:latin typeface="BR Omny Bold"/>
                <a:ea typeface="BR Omny Bold"/>
                <a:cs typeface="BR Omny Bold"/>
                <a:sym typeface="BR Omny Bold"/>
              </a:rPr>
              <a:t>ambiental</a:t>
            </a:r>
            <a:r>
              <a:rPr lang="en-US" sz="5299" b="1" dirty="0">
                <a:solidFill>
                  <a:srgbClr val="FFFFFF"/>
                </a:solidFill>
                <a:latin typeface="BR Omny Bold"/>
                <a:ea typeface="BR Omny Bold"/>
                <a:cs typeface="BR Omny Bold"/>
                <a:sym typeface="BR Omny Bold"/>
              </a:rPr>
              <a:t> y </a:t>
            </a:r>
            <a:r>
              <a:rPr lang="en-US" sz="5299" b="1" dirty="0" err="1">
                <a:solidFill>
                  <a:srgbClr val="FFFFFF"/>
                </a:solidFill>
                <a:latin typeface="BR Omny Bold"/>
                <a:ea typeface="BR Omny Bold"/>
                <a:cs typeface="BR Omny Bold"/>
                <a:sym typeface="BR Omny Bold"/>
              </a:rPr>
              <a:t>el</a:t>
            </a:r>
            <a:r>
              <a:rPr lang="en-US" sz="5299" b="1" dirty="0">
                <a:solidFill>
                  <a:srgbClr val="FFFFFF"/>
                </a:solidFill>
                <a:latin typeface="BR Omny Bold"/>
                <a:ea typeface="BR Omny Bold"/>
                <a:cs typeface="BR Omny Bold"/>
                <a:sym typeface="BR Omny Bold"/>
              </a:rPr>
              <a:t> factor </a:t>
            </a:r>
            <a:r>
              <a:rPr lang="en-US" sz="5299" b="1" dirty="0" err="1">
                <a:solidFill>
                  <a:srgbClr val="FFFFFF"/>
                </a:solidFill>
                <a:latin typeface="BR Omny Bold"/>
                <a:ea typeface="BR Omny Bold"/>
                <a:cs typeface="BR Omny Bold"/>
                <a:sym typeface="BR Omny Bold"/>
              </a:rPr>
              <a:t>humano</a:t>
            </a:r>
            <a:r>
              <a:rPr lang="en-US" sz="5299" b="1" dirty="0">
                <a:solidFill>
                  <a:srgbClr val="FFFFFF"/>
                </a:solidFill>
                <a:latin typeface="BR Omny Bold"/>
                <a:ea typeface="BR Omny Bold"/>
                <a:cs typeface="BR Omny Bold"/>
                <a:sym typeface="BR Omny Bold"/>
              </a:rPr>
              <a:t> en la </a:t>
            </a:r>
            <a:r>
              <a:rPr lang="en-US" sz="5299" b="1" dirty="0" err="1">
                <a:solidFill>
                  <a:srgbClr val="FFFFFF"/>
                </a:solidFill>
                <a:latin typeface="BR Omny Bold"/>
                <a:ea typeface="BR Omny Bold"/>
                <a:cs typeface="BR Omny Bold"/>
                <a:sym typeface="BR Omny Bold"/>
              </a:rPr>
              <a:t>evaluación</a:t>
            </a:r>
            <a:r>
              <a:rPr lang="en-US" sz="5299" b="1" dirty="0">
                <a:solidFill>
                  <a:srgbClr val="FFFFFF"/>
                </a:solidFill>
                <a:latin typeface="BR Omny Bold"/>
                <a:ea typeface="BR Omny Bold"/>
                <a:cs typeface="BR Omny Bold"/>
                <a:sym typeface="BR Omny Bold"/>
              </a:rPr>
              <a:t> con IA</a:t>
            </a:r>
          </a:p>
        </p:txBody>
      </p:sp>
      <p:sp>
        <p:nvSpPr>
          <p:cNvPr id="4" name="Freeform 4"/>
          <p:cNvSpPr/>
          <p:nvPr/>
        </p:nvSpPr>
        <p:spPr>
          <a:xfrm>
            <a:off x="8721154" y="3418312"/>
            <a:ext cx="9742608" cy="7615108"/>
          </a:xfrm>
          <a:custGeom>
            <a:avLst/>
            <a:gdLst/>
            <a:ahLst/>
            <a:cxnLst/>
            <a:rect l="l" t="t" r="r" b="b"/>
            <a:pathLst>
              <a:path w="9742608" h="7615108">
                <a:moveTo>
                  <a:pt x="0" y="0"/>
                </a:moveTo>
                <a:lnTo>
                  <a:pt x="9742608" y="0"/>
                </a:lnTo>
                <a:lnTo>
                  <a:pt x="9742608" y="7615108"/>
                </a:lnTo>
                <a:lnTo>
                  <a:pt x="0" y="7615108"/>
                </a:lnTo>
                <a:lnTo>
                  <a:pt x="0" y="0"/>
                </a:lnTo>
                <a:close/>
              </a:path>
            </a:pathLst>
          </a:custGeom>
          <a:blipFill>
            <a:blip r:embed="rId4"/>
            <a:stretch>
              <a:fillRect t="-3244" b="-15370"/>
            </a:stretch>
          </a:blipFill>
        </p:spPr>
        <p:txBody>
          <a:bodyPr/>
          <a:lstStyle/>
          <a:p>
            <a:endParaRPr lang="es-MX"/>
          </a:p>
        </p:txBody>
      </p:sp>
      <p:grpSp>
        <p:nvGrpSpPr>
          <p:cNvPr id="5" name="Group 5"/>
          <p:cNvGrpSpPr/>
          <p:nvPr/>
        </p:nvGrpSpPr>
        <p:grpSpPr>
          <a:xfrm>
            <a:off x="10507162" y="857250"/>
            <a:ext cx="4252586" cy="2561062"/>
            <a:chOff x="0" y="0"/>
            <a:chExt cx="5670115" cy="3414750"/>
          </a:xfrm>
        </p:grpSpPr>
        <p:sp>
          <p:nvSpPr>
            <p:cNvPr id="6" name="TextBox 6"/>
            <p:cNvSpPr txBox="1"/>
            <p:nvPr/>
          </p:nvSpPr>
          <p:spPr>
            <a:xfrm>
              <a:off x="0" y="-104775"/>
              <a:ext cx="5670115" cy="1153711"/>
            </a:xfrm>
            <a:prstGeom prst="rect">
              <a:avLst/>
            </a:prstGeom>
          </p:spPr>
          <p:txBody>
            <a:bodyPr lIns="0" tIns="0" rIns="0" bIns="0" rtlCol="0" anchor="t">
              <a:spAutoFit/>
            </a:bodyPr>
            <a:lstStyle/>
            <a:p>
              <a:pPr algn="l">
                <a:lnSpc>
                  <a:spcPts val="7279"/>
                </a:lnSpc>
              </a:pPr>
              <a:r>
                <a:rPr lang="en-US" sz="5199">
                  <a:solidFill>
                    <a:srgbClr val="FFFFFF"/>
                  </a:solidFill>
                  <a:latin typeface="BR Omny"/>
                  <a:ea typeface="BR Omny"/>
                  <a:cs typeface="BR Omny"/>
                  <a:sym typeface="BR Omny"/>
                </a:rPr>
                <a:t>semana de la</a:t>
              </a:r>
            </a:p>
          </p:txBody>
        </p:sp>
        <p:sp>
          <p:nvSpPr>
            <p:cNvPr id="7" name="TextBox 7"/>
            <p:cNvSpPr txBox="1"/>
            <p:nvPr/>
          </p:nvSpPr>
          <p:spPr>
            <a:xfrm>
              <a:off x="0" y="674997"/>
              <a:ext cx="5391569" cy="1153796"/>
            </a:xfrm>
            <a:prstGeom prst="rect">
              <a:avLst/>
            </a:prstGeom>
          </p:spPr>
          <p:txBody>
            <a:bodyPr lIns="0" tIns="0" rIns="0" bIns="0" rtlCol="0" anchor="t">
              <a:spAutoFit/>
            </a:bodyPr>
            <a:lstStyle/>
            <a:p>
              <a:pPr algn="l">
                <a:lnSpc>
                  <a:spcPts val="7279"/>
                </a:lnSpc>
              </a:pPr>
              <a:r>
                <a:rPr lang="en-US" sz="5199" b="1">
                  <a:solidFill>
                    <a:srgbClr val="FFFFFF"/>
                  </a:solidFill>
                  <a:latin typeface="BR Omny Bold"/>
                  <a:ea typeface="BR Omny Bold"/>
                  <a:cs typeface="BR Omny Bold"/>
                  <a:sym typeface="BR Omny Bold"/>
                </a:rPr>
                <a:t>evaluación</a:t>
              </a:r>
            </a:p>
          </p:txBody>
        </p:sp>
        <p:sp>
          <p:nvSpPr>
            <p:cNvPr id="8" name="TextBox 8"/>
            <p:cNvSpPr txBox="1"/>
            <p:nvPr/>
          </p:nvSpPr>
          <p:spPr>
            <a:xfrm>
              <a:off x="0" y="1448531"/>
              <a:ext cx="4745423" cy="1153711"/>
            </a:xfrm>
            <a:prstGeom prst="rect">
              <a:avLst/>
            </a:prstGeom>
          </p:spPr>
          <p:txBody>
            <a:bodyPr lIns="0" tIns="0" rIns="0" bIns="0" rtlCol="0" anchor="t">
              <a:spAutoFit/>
            </a:bodyPr>
            <a:lstStyle/>
            <a:p>
              <a:pPr algn="l">
                <a:lnSpc>
                  <a:spcPts val="7279"/>
                </a:lnSpc>
              </a:pPr>
              <a:r>
                <a:rPr lang="en-US" sz="5199">
                  <a:solidFill>
                    <a:srgbClr val="FFFFFF"/>
                  </a:solidFill>
                  <a:latin typeface="BR Omny"/>
                  <a:ea typeface="BR Omny"/>
                  <a:cs typeface="BR Omny"/>
                  <a:sym typeface="BR Omny"/>
                </a:rPr>
                <a:t>glocal</a:t>
              </a:r>
            </a:p>
          </p:txBody>
        </p:sp>
        <p:sp>
          <p:nvSpPr>
            <p:cNvPr id="9" name="TextBox 9"/>
            <p:cNvSpPr txBox="1"/>
            <p:nvPr/>
          </p:nvSpPr>
          <p:spPr>
            <a:xfrm>
              <a:off x="0" y="2707141"/>
              <a:ext cx="2518976" cy="707609"/>
            </a:xfrm>
            <a:prstGeom prst="rect">
              <a:avLst/>
            </a:prstGeom>
          </p:spPr>
          <p:txBody>
            <a:bodyPr lIns="0" tIns="0" rIns="0" bIns="0" rtlCol="0" anchor="t">
              <a:spAutoFit/>
            </a:bodyPr>
            <a:lstStyle/>
            <a:p>
              <a:pPr algn="l">
                <a:lnSpc>
                  <a:spcPts val="4479"/>
                </a:lnSpc>
              </a:pPr>
              <a:r>
                <a:rPr lang="en-US" sz="3199" dirty="0">
                  <a:solidFill>
                    <a:srgbClr val="FFFFFF"/>
                  </a:solidFill>
                  <a:latin typeface="BR Omny"/>
                  <a:ea typeface="BR Omny"/>
                  <a:cs typeface="BR Omny"/>
                  <a:sym typeface="BR Omny"/>
                </a:rPr>
                <a:t>2026</a:t>
              </a:r>
            </a:p>
          </p:txBody>
        </p:sp>
      </p:grpSp>
      <p:sp>
        <p:nvSpPr>
          <p:cNvPr id="10" name="Freeform 10"/>
          <p:cNvSpPr/>
          <p:nvPr/>
        </p:nvSpPr>
        <p:spPr>
          <a:xfrm>
            <a:off x="4156175" y="5940774"/>
            <a:ext cx="1019967" cy="1141614"/>
          </a:xfrm>
          <a:custGeom>
            <a:avLst/>
            <a:gdLst/>
            <a:ahLst/>
            <a:cxnLst/>
            <a:rect l="l" t="t" r="r" b="b"/>
            <a:pathLst>
              <a:path w="1019967" h="1141614">
                <a:moveTo>
                  <a:pt x="0" y="0"/>
                </a:moveTo>
                <a:lnTo>
                  <a:pt x="1019967" y="0"/>
                </a:lnTo>
                <a:lnTo>
                  <a:pt x="1019967" y="1141615"/>
                </a:lnTo>
                <a:lnTo>
                  <a:pt x="0" y="1141615"/>
                </a:lnTo>
                <a:lnTo>
                  <a:pt x="0" y="0"/>
                </a:lnTo>
                <a:close/>
              </a:path>
            </a:pathLst>
          </a:custGeom>
          <a:blipFill>
            <a:blip r:embed="rId5"/>
            <a:stretch>
              <a:fillRect/>
            </a:stretch>
          </a:blipFill>
        </p:spPr>
        <p:txBody>
          <a:bodyPr/>
          <a:lstStyle/>
          <a:p>
            <a:endParaRPr lang="es-MX"/>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F1687-5A82-6FB9-79E5-C61A661386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2B54569-1E20-4A67-98D1-ABEE417316F6}"/>
              </a:ext>
            </a:extLst>
          </p:cNvPr>
          <p:cNvSpPr/>
          <p:nvPr/>
        </p:nvSpPr>
        <p:spPr>
          <a:xfrm>
            <a:off x="0" y="0"/>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2"/>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A4583B86-5E74-42B0-8136-410E77696C49}"/>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E52F0C07-82E2-B223-3951-1FFA8C6DAE1D}"/>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4"/>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65F07095-C67E-EEC3-5B83-1DCDCEF71764}"/>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5"/>
            <a:stretch>
              <a:fillRect/>
            </a:stretch>
          </a:blipFill>
        </p:spPr>
        <p:txBody>
          <a:bodyPr/>
          <a:lstStyle/>
          <a:p>
            <a:endParaRPr lang="es-MX"/>
          </a:p>
        </p:txBody>
      </p:sp>
      <p:sp>
        <p:nvSpPr>
          <p:cNvPr id="7" name="Freeform 7">
            <a:extLst>
              <a:ext uri="{FF2B5EF4-FFF2-40B4-BE49-F238E27FC236}">
                <a16:creationId xmlns:a16="http://schemas.microsoft.com/office/drawing/2014/main" id="{1E1DE011-8CC1-804E-8FE2-79EB23615898}"/>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6"/>
            <a:stretch>
              <a:fillRect/>
            </a:stretch>
          </a:blipFill>
        </p:spPr>
        <p:txBody>
          <a:bodyPr/>
          <a:lstStyle/>
          <a:p>
            <a:endParaRPr lang="es-MX"/>
          </a:p>
        </p:txBody>
      </p:sp>
      <p:sp>
        <p:nvSpPr>
          <p:cNvPr id="8" name="TextBox 8">
            <a:extLst>
              <a:ext uri="{FF2B5EF4-FFF2-40B4-BE49-F238E27FC236}">
                <a16:creationId xmlns:a16="http://schemas.microsoft.com/office/drawing/2014/main" id="{172FF37A-CB58-C253-88D1-2635A032CBE0}"/>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4439C35E-484F-5F89-B137-446C15BED50F}"/>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F2549E5A-D44B-8313-DFAC-675647121A0D}"/>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263B51DA-3EE1-10CD-9878-4A3466A17E8F}"/>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6F7F4F12-11F5-5657-6A0D-5EB266CD4AEE}"/>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3" name="TextBox 12">
            <a:extLst>
              <a:ext uri="{FF2B5EF4-FFF2-40B4-BE49-F238E27FC236}">
                <a16:creationId xmlns:a16="http://schemas.microsoft.com/office/drawing/2014/main" id="{0C4BC4D2-0F6E-2306-F077-F0F367F769C1}"/>
              </a:ext>
            </a:extLst>
          </p:cNvPr>
          <p:cNvSpPr txBox="1"/>
          <p:nvPr/>
        </p:nvSpPr>
        <p:spPr>
          <a:xfrm>
            <a:off x="5338187" y="840458"/>
            <a:ext cx="9554547" cy="584775"/>
          </a:xfrm>
          <a:prstGeom prst="rect">
            <a:avLst/>
          </a:prstGeom>
          <a:noFill/>
        </p:spPr>
        <p:txBody>
          <a:bodyPr wrap="square" rtlCol="0">
            <a:spAutoFit/>
          </a:bodyPr>
          <a:lstStyle/>
          <a:p>
            <a:r>
              <a:rPr lang="es-ES" sz="3200" b="1" dirty="0"/>
              <a:t>FAST: el estándar de Oxfam para cualquier uso de IA</a:t>
            </a:r>
            <a:endParaRPr lang="en-US" sz="3200" b="1" dirty="0"/>
          </a:p>
        </p:txBody>
      </p:sp>
      <p:sp>
        <p:nvSpPr>
          <p:cNvPr id="14" name="TextBox 13">
            <a:extLst>
              <a:ext uri="{FF2B5EF4-FFF2-40B4-BE49-F238E27FC236}">
                <a16:creationId xmlns:a16="http://schemas.microsoft.com/office/drawing/2014/main" id="{F6CEC476-6BCB-6B1B-ADAF-69F09376F977}"/>
              </a:ext>
            </a:extLst>
          </p:cNvPr>
          <p:cNvSpPr txBox="1"/>
          <p:nvPr/>
        </p:nvSpPr>
        <p:spPr>
          <a:xfrm>
            <a:off x="3171746" y="2330710"/>
            <a:ext cx="10695941" cy="4401205"/>
          </a:xfrm>
          <a:prstGeom prst="rect">
            <a:avLst/>
          </a:prstGeom>
          <a:noFill/>
        </p:spPr>
        <p:txBody>
          <a:bodyPr wrap="square" rtlCol="0">
            <a:spAutoFit/>
          </a:bodyPr>
          <a:lstStyle/>
          <a:p>
            <a:pPr algn="just"/>
            <a:r>
              <a:rPr lang="es-ES" sz="4000" b="1" dirty="0"/>
              <a:t>Tipos de uso que definen las políticas:</a:t>
            </a:r>
          </a:p>
          <a:p>
            <a:pPr marL="457200" indent="-457200" algn="just">
              <a:buFont typeface="Arial" panose="020B0604020202020204" pitchFamily="34" charset="0"/>
              <a:buChar char="•"/>
            </a:pPr>
            <a:r>
              <a:rPr lang="es-ES" sz="4000" b="1" dirty="0"/>
              <a:t>Automatizado</a:t>
            </a:r>
            <a:r>
              <a:rPr lang="es-ES" sz="4000" dirty="0"/>
              <a:t>: la IA decide sin intervención humana. Este es un caso altamente regulado que requiere justificación legal.</a:t>
            </a:r>
          </a:p>
          <a:p>
            <a:pPr marL="457200" indent="-457200" algn="just">
              <a:buFont typeface="Arial" panose="020B0604020202020204" pitchFamily="34" charset="0"/>
              <a:buChar char="•"/>
            </a:pPr>
            <a:r>
              <a:rPr lang="es-ES" sz="4000" b="1" dirty="0"/>
              <a:t>Asistido: </a:t>
            </a:r>
            <a:r>
              <a:rPr lang="es-ES" sz="4000" dirty="0"/>
              <a:t>la IA apoya, el humano decide. Es el más común en MEL, sigue requiriendo supervisión</a:t>
            </a:r>
            <a:endParaRPr lang="en-US" sz="4000" dirty="0"/>
          </a:p>
        </p:txBody>
      </p:sp>
    </p:spTree>
    <p:extLst>
      <p:ext uri="{BB962C8B-B14F-4D97-AF65-F5344CB8AC3E}">
        <p14:creationId xmlns:p14="http://schemas.microsoft.com/office/powerpoint/2010/main" val="3106556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386ED-AACF-9460-151A-63A705DE3FE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FB4B7FE-3534-9A3E-1BC3-AB95D7F8CCB6}"/>
              </a:ext>
            </a:extLst>
          </p:cNvPr>
          <p:cNvSpPr/>
          <p:nvPr/>
        </p:nvSpPr>
        <p:spPr>
          <a:xfrm>
            <a:off x="0" y="0"/>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2"/>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E4F0CA69-08A3-EBDE-61E5-2C9EDA67BDA5}"/>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D1BB0F30-5E57-C2C6-8076-6844B1F9A874}"/>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4"/>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DCFF8CD4-3F09-0F71-DD54-0D9DEB441CA6}"/>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5"/>
            <a:stretch>
              <a:fillRect/>
            </a:stretch>
          </a:blipFill>
        </p:spPr>
        <p:txBody>
          <a:bodyPr/>
          <a:lstStyle/>
          <a:p>
            <a:endParaRPr lang="es-MX"/>
          </a:p>
        </p:txBody>
      </p:sp>
      <p:sp>
        <p:nvSpPr>
          <p:cNvPr id="7" name="Freeform 7">
            <a:extLst>
              <a:ext uri="{FF2B5EF4-FFF2-40B4-BE49-F238E27FC236}">
                <a16:creationId xmlns:a16="http://schemas.microsoft.com/office/drawing/2014/main" id="{AF243DC9-59E1-710F-EA15-346B1953B3D0}"/>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6"/>
            <a:stretch>
              <a:fillRect/>
            </a:stretch>
          </a:blipFill>
        </p:spPr>
        <p:txBody>
          <a:bodyPr/>
          <a:lstStyle/>
          <a:p>
            <a:endParaRPr lang="es-MX"/>
          </a:p>
        </p:txBody>
      </p:sp>
      <p:sp>
        <p:nvSpPr>
          <p:cNvPr id="8" name="TextBox 8">
            <a:extLst>
              <a:ext uri="{FF2B5EF4-FFF2-40B4-BE49-F238E27FC236}">
                <a16:creationId xmlns:a16="http://schemas.microsoft.com/office/drawing/2014/main" id="{7C83D683-EDBE-788F-8AC1-DB19631F23D5}"/>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1854F4C8-27C3-6518-9A12-DEE7BA1A58E7}"/>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30CCB184-B01A-6310-AAB8-30F5CC0F859A}"/>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3C274B61-1EDF-FF3C-63F9-262204D84B5D}"/>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0854F75B-02B6-E7E5-C396-57DED5461AE3}"/>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3" name="TextBox 12">
            <a:extLst>
              <a:ext uri="{FF2B5EF4-FFF2-40B4-BE49-F238E27FC236}">
                <a16:creationId xmlns:a16="http://schemas.microsoft.com/office/drawing/2014/main" id="{22A5EFD8-474A-5E47-CD57-F70004763EF6}"/>
              </a:ext>
            </a:extLst>
          </p:cNvPr>
          <p:cNvSpPr txBox="1"/>
          <p:nvPr/>
        </p:nvSpPr>
        <p:spPr>
          <a:xfrm>
            <a:off x="5338187" y="840458"/>
            <a:ext cx="9554547" cy="584775"/>
          </a:xfrm>
          <a:prstGeom prst="rect">
            <a:avLst/>
          </a:prstGeom>
          <a:noFill/>
        </p:spPr>
        <p:txBody>
          <a:bodyPr wrap="square" rtlCol="0">
            <a:spAutoFit/>
          </a:bodyPr>
          <a:lstStyle/>
          <a:p>
            <a:r>
              <a:rPr lang="es-ES" sz="3200" b="1" dirty="0"/>
              <a:t>Límites claros: usos prohibidos y áreas de alto riesgo</a:t>
            </a:r>
            <a:endParaRPr lang="en-US" sz="3200" b="1" dirty="0"/>
          </a:p>
        </p:txBody>
      </p:sp>
      <p:sp>
        <p:nvSpPr>
          <p:cNvPr id="14" name="TextBox 13">
            <a:extLst>
              <a:ext uri="{FF2B5EF4-FFF2-40B4-BE49-F238E27FC236}">
                <a16:creationId xmlns:a16="http://schemas.microsoft.com/office/drawing/2014/main" id="{C3C3B1B8-39C2-A704-40C4-E52471A4A6BA}"/>
              </a:ext>
            </a:extLst>
          </p:cNvPr>
          <p:cNvSpPr txBox="1"/>
          <p:nvPr/>
        </p:nvSpPr>
        <p:spPr>
          <a:xfrm>
            <a:off x="3171746" y="2330710"/>
            <a:ext cx="10695941" cy="5693866"/>
          </a:xfrm>
          <a:prstGeom prst="rect">
            <a:avLst/>
          </a:prstGeom>
          <a:noFill/>
        </p:spPr>
        <p:txBody>
          <a:bodyPr wrap="square" rtlCol="0">
            <a:spAutoFit/>
          </a:bodyPr>
          <a:lstStyle/>
          <a:p>
            <a:pPr marL="457200" indent="-457200" algn="just">
              <a:buFont typeface="Arial" panose="020B0604020202020204" pitchFamily="34" charset="0"/>
              <a:buChar char="•"/>
            </a:pPr>
            <a:r>
              <a:rPr lang="es-ES" sz="2800" b="1" dirty="0"/>
              <a:t>Usos absolutamente prohibidos (EU AI </a:t>
            </a:r>
            <a:r>
              <a:rPr lang="es-ES" sz="2800" b="1" dirty="0" err="1"/>
              <a:t>Act</a:t>
            </a:r>
            <a:r>
              <a:rPr lang="es-ES" sz="2800" b="1" dirty="0"/>
              <a:t> + política Oxfam):</a:t>
            </a:r>
          </a:p>
          <a:p>
            <a:pPr marL="914400" lvl="1" indent="-457200" algn="just">
              <a:buFont typeface="Arial" panose="020B0604020202020204" pitchFamily="34" charset="0"/>
              <a:buChar char="•"/>
            </a:pPr>
            <a:r>
              <a:rPr lang="es-ES" sz="2800" dirty="0"/>
              <a:t>Manipular decisiones a través de técnicas engañosas o subliminales</a:t>
            </a:r>
          </a:p>
          <a:p>
            <a:pPr marL="914400" lvl="1" indent="-457200" algn="just">
              <a:buFont typeface="Arial" panose="020B0604020202020204" pitchFamily="34" charset="0"/>
              <a:buChar char="•"/>
            </a:pPr>
            <a:r>
              <a:rPr lang="es-ES" sz="2800" dirty="0"/>
              <a:t>Explotar características personales o socioeconómicas (género, edad, discapacidad u orientación sexual).</a:t>
            </a:r>
          </a:p>
          <a:p>
            <a:pPr marL="914400" lvl="1" indent="-457200" algn="just">
              <a:buFont typeface="Arial" panose="020B0604020202020204" pitchFamily="34" charset="0"/>
              <a:buChar char="•"/>
            </a:pPr>
            <a:r>
              <a:rPr lang="es-ES" sz="2800" dirty="0"/>
              <a:t>Reconocimiento facial no autorizado o inferencia de emociones</a:t>
            </a:r>
          </a:p>
          <a:p>
            <a:pPr marL="914400" lvl="1" indent="-457200" algn="just">
              <a:buFont typeface="Arial" panose="020B0604020202020204" pitchFamily="34" charset="0"/>
              <a:buChar char="•"/>
            </a:pPr>
            <a:r>
              <a:rPr lang="es-ES" sz="2800" dirty="0"/>
              <a:t>Clasificación biométrica o "puntuación social" de personas.</a:t>
            </a:r>
          </a:p>
          <a:p>
            <a:pPr marL="457200" indent="-457200" algn="just">
              <a:buFont typeface="Arial" panose="020B0604020202020204" pitchFamily="34" charset="0"/>
              <a:buChar char="•"/>
            </a:pPr>
            <a:endParaRPr lang="es-ES" sz="2800" b="1" dirty="0"/>
          </a:p>
          <a:p>
            <a:pPr marL="457200" indent="-457200" algn="just">
              <a:buFont typeface="Arial" panose="020B0604020202020204" pitchFamily="34" charset="0"/>
              <a:buChar char="•"/>
            </a:pPr>
            <a:r>
              <a:rPr lang="es-ES" sz="2800" b="1" dirty="0"/>
              <a:t>Áreas de alto riesgo (requieren aprobación especial):</a:t>
            </a:r>
          </a:p>
          <a:p>
            <a:pPr marL="914400" lvl="1" indent="-457200" algn="just">
              <a:buFont typeface="Arial" panose="020B0604020202020204" pitchFamily="34" charset="0"/>
              <a:buChar char="•"/>
            </a:pPr>
            <a:r>
              <a:rPr lang="es-ES" sz="2800" dirty="0"/>
              <a:t>Decisiones de contratación o evaluación de desempeño de personal.</a:t>
            </a:r>
          </a:p>
          <a:p>
            <a:pPr marL="914400" lvl="1" indent="-457200" algn="just">
              <a:buFont typeface="Arial" panose="020B0604020202020204" pitchFamily="34" charset="0"/>
              <a:buChar char="•"/>
            </a:pPr>
            <a:r>
              <a:rPr lang="es-ES" sz="2800" dirty="0"/>
              <a:t>Acceso a ayuda humanitaria, educación o servicios públicos.</a:t>
            </a:r>
          </a:p>
          <a:p>
            <a:pPr marL="914400" lvl="1" indent="-457200" algn="just">
              <a:buFont typeface="Arial" panose="020B0604020202020204" pitchFamily="34" charset="0"/>
              <a:buChar char="•"/>
            </a:pPr>
            <a:r>
              <a:rPr lang="es-ES" sz="2800" dirty="0"/>
              <a:t>Sistemas de control migratorio o fronterizo.</a:t>
            </a:r>
            <a:endParaRPr lang="en-US" sz="2800" dirty="0"/>
          </a:p>
        </p:txBody>
      </p:sp>
    </p:spTree>
    <p:extLst>
      <p:ext uri="{BB962C8B-B14F-4D97-AF65-F5344CB8AC3E}">
        <p14:creationId xmlns:p14="http://schemas.microsoft.com/office/powerpoint/2010/main" val="3727117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2AC59-D52E-D6CB-D8C9-CB2EF11B420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267C9D9-179B-350F-0470-63C25F154DCD}"/>
              </a:ext>
            </a:extLst>
          </p:cNvPr>
          <p:cNvSpPr/>
          <p:nvPr/>
        </p:nvSpPr>
        <p:spPr>
          <a:xfrm>
            <a:off x="0" y="0"/>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2"/>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269CD821-785E-0A41-BCFE-F495948D091B}"/>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9481301F-19D6-6716-A0EE-701B998862C0}"/>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4"/>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47EC3E15-A834-DCF7-234E-8DF4C704828A}"/>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5"/>
            <a:stretch>
              <a:fillRect/>
            </a:stretch>
          </a:blipFill>
        </p:spPr>
        <p:txBody>
          <a:bodyPr/>
          <a:lstStyle/>
          <a:p>
            <a:endParaRPr lang="es-MX"/>
          </a:p>
        </p:txBody>
      </p:sp>
      <p:sp>
        <p:nvSpPr>
          <p:cNvPr id="7" name="Freeform 7">
            <a:extLst>
              <a:ext uri="{FF2B5EF4-FFF2-40B4-BE49-F238E27FC236}">
                <a16:creationId xmlns:a16="http://schemas.microsoft.com/office/drawing/2014/main" id="{537BAC3D-2AE9-41B7-4ED4-D618AB24F681}"/>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6"/>
            <a:stretch>
              <a:fillRect/>
            </a:stretch>
          </a:blipFill>
        </p:spPr>
        <p:txBody>
          <a:bodyPr/>
          <a:lstStyle/>
          <a:p>
            <a:endParaRPr lang="es-MX"/>
          </a:p>
        </p:txBody>
      </p:sp>
      <p:sp>
        <p:nvSpPr>
          <p:cNvPr id="8" name="TextBox 8">
            <a:extLst>
              <a:ext uri="{FF2B5EF4-FFF2-40B4-BE49-F238E27FC236}">
                <a16:creationId xmlns:a16="http://schemas.microsoft.com/office/drawing/2014/main" id="{525023DF-B519-5B9B-84F3-F62371E772B2}"/>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285FAE1D-92B0-7CDC-EE52-C4572616AAC6}"/>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1D3DAA47-FBB9-76CD-EAD1-CE998ED491A1}"/>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38B8D6AD-53BA-DF4F-CE2E-E8F2BFBCCAF5}"/>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A53EA281-B466-3F3D-61F0-9049DB2FF1D9}"/>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3" name="TextBox 12">
            <a:extLst>
              <a:ext uri="{FF2B5EF4-FFF2-40B4-BE49-F238E27FC236}">
                <a16:creationId xmlns:a16="http://schemas.microsoft.com/office/drawing/2014/main" id="{00BB384D-60BF-6EC0-5CCD-AFA5C280073A}"/>
              </a:ext>
            </a:extLst>
          </p:cNvPr>
          <p:cNvSpPr txBox="1"/>
          <p:nvPr/>
        </p:nvSpPr>
        <p:spPr>
          <a:xfrm>
            <a:off x="5338187" y="840458"/>
            <a:ext cx="9554547" cy="584775"/>
          </a:xfrm>
          <a:prstGeom prst="rect">
            <a:avLst/>
          </a:prstGeom>
          <a:noFill/>
        </p:spPr>
        <p:txBody>
          <a:bodyPr wrap="square" rtlCol="0">
            <a:spAutoFit/>
          </a:bodyPr>
          <a:lstStyle/>
          <a:p>
            <a:r>
              <a:rPr lang="es-ES" sz="3200" b="1" dirty="0"/>
              <a:t>Límites claros: usos prohibidos y áreas de alto riesgo</a:t>
            </a:r>
            <a:endParaRPr lang="en-US" sz="3200" b="1" dirty="0"/>
          </a:p>
        </p:txBody>
      </p:sp>
      <p:sp>
        <p:nvSpPr>
          <p:cNvPr id="14" name="TextBox 13">
            <a:extLst>
              <a:ext uri="{FF2B5EF4-FFF2-40B4-BE49-F238E27FC236}">
                <a16:creationId xmlns:a16="http://schemas.microsoft.com/office/drawing/2014/main" id="{3C2A16AE-974F-13EF-FDBA-668D361481C2}"/>
              </a:ext>
            </a:extLst>
          </p:cNvPr>
          <p:cNvSpPr txBox="1"/>
          <p:nvPr/>
        </p:nvSpPr>
        <p:spPr>
          <a:xfrm>
            <a:off x="3171746" y="2330710"/>
            <a:ext cx="10695941" cy="3970318"/>
          </a:xfrm>
          <a:prstGeom prst="rect">
            <a:avLst/>
          </a:prstGeom>
          <a:noFill/>
        </p:spPr>
        <p:txBody>
          <a:bodyPr wrap="square" rtlCol="0">
            <a:spAutoFit/>
          </a:bodyPr>
          <a:lstStyle/>
          <a:p>
            <a:pPr marL="457200" indent="-457200" algn="just">
              <a:buFont typeface="Arial" panose="020B0604020202020204" pitchFamily="34" charset="0"/>
              <a:buChar char="•"/>
            </a:pPr>
            <a:r>
              <a:rPr lang="es-ES" sz="2800" b="1" dirty="0"/>
              <a:t>Regla de oro para datos de participantes de programas:</a:t>
            </a:r>
          </a:p>
          <a:p>
            <a:pPr algn="just"/>
            <a:r>
              <a:rPr lang="es-ES" sz="2800" dirty="0"/>
              <a:t>Ningún sistema de IA que procese datos de participantes de programas puede activarse sin la participación previa de un arquitecto de soluciones y aprobación del equipo de Seguridad de la Información.</a:t>
            </a:r>
          </a:p>
          <a:p>
            <a:pPr marL="457200" indent="-457200" algn="just">
              <a:buFont typeface="Arial" panose="020B0604020202020204" pitchFamily="34" charset="0"/>
              <a:buChar char="•"/>
            </a:pPr>
            <a:r>
              <a:rPr lang="es-ES" sz="2800" b="1" dirty="0"/>
              <a:t>Lo que esto significa para MEL:</a:t>
            </a:r>
          </a:p>
          <a:p>
            <a:pPr marL="914400" lvl="1" indent="-457200" algn="just">
              <a:buFont typeface="Arial" panose="020B0604020202020204" pitchFamily="34" charset="0"/>
              <a:buChar char="•"/>
            </a:pPr>
            <a:r>
              <a:rPr lang="es-ES" sz="2800" dirty="0"/>
              <a:t>No subir datos de beneficiarios a </a:t>
            </a:r>
            <a:r>
              <a:rPr lang="es-ES" sz="2800" dirty="0" err="1"/>
              <a:t>ChatGPT</a:t>
            </a:r>
            <a:r>
              <a:rPr lang="es-ES" sz="2800" dirty="0"/>
              <a:t>, </a:t>
            </a:r>
            <a:r>
              <a:rPr lang="es-ES" sz="2800" dirty="0" err="1"/>
              <a:t>Copilot</a:t>
            </a:r>
            <a:r>
              <a:rPr lang="es-ES" sz="2800" dirty="0"/>
              <a:t> ni ninguna IA abierta.</a:t>
            </a:r>
          </a:p>
          <a:p>
            <a:pPr marL="914400" lvl="1" indent="-457200" algn="just">
              <a:buFont typeface="Arial" panose="020B0604020202020204" pitchFamily="34" charset="0"/>
              <a:buChar char="•"/>
            </a:pPr>
            <a:r>
              <a:rPr lang="es-ES" sz="2800" dirty="0"/>
              <a:t>Solo datos anonimizados y agregados en herramientas de IA.</a:t>
            </a:r>
          </a:p>
          <a:p>
            <a:pPr marL="914400" lvl="1" indent="-457200" algn="just">
              <a:buFont typeface="Arial" panose="020B0604020202020204" pitchFamily="34" charset="0"/>
              <a:buChar char="•"/>
            </a:pPr>
            <a:r>
              <a:rPr lang="es-ES" sz="2800" dirty="0"/>
              <a:t>Si hay duda: consultar con el Data </a:t>
            </a:r>
            <a:r>
              <a:rPr lang="es-ES" sz="2800" dirty="0" err="1"/>
              <a:t>Protection</a:t>
            </a:r>
            <a:r>
              <a:rPr lang="es-ES" sz="2800" dirty="0"/>
              <a:t> Focal Point</a:t>
            </a:r>
          </a:p>
        </p:txBody>
      </p:sp>
    </p:spTree>
    <p:extLst>
      <p:ext uri="{BB962C8B-B14F-4D97-AF65-F5344CB8AC3E}">
        <p14:creationId xmlns:p14="http://schemas.microsoft.com/office/powerpoint/2010/main" val="2323472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CF1B8-D3A3-D42E-0266-1B5C587B8B0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891F376-56D7-B7FD-3C70-2789508C64CA}"/>
              </a:ext>
            </a:extLst>
          </p:cNvPr>
          <p:cNvSpPr/>
          <p:nvPr/>
        </p:nvSpPr>
        <p:spPr>
          <a:xfrm>
            <a:off x="0" y="0"/>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2"/>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A978256C-F8D0-5AEA-FA64-BAE564D80694}"/>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47AE90E6-B252-8FBE-C425-2DF6A39229E4}"/>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4"/>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25012844-2A8D-1808-3ED8-45271EB60D8D}"/>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5"/>
            <a:stretch>
              <a:fillRect/>
            </a:stretch>
          </a:blipFill>
        </p:spPr>
        <p:txBody>
          <a:bodyPr/>
          <a:lstStyle/>
          <a:p>
            <a:endParaRPr lang="es-MX"/>
          </a:p>
        </p:txBody>
      </p:sp>
      <p:sp>
        <p:nvSpPr>
          <p:cNvPr id="7" name="Freeform 7">
            <a:extLst>
              <a:ext uri="{FF2B5EF4-FFF2-40B4-BE49-F238E27FC236}">
                <a16:creationId xmlns:a16="http://schemas.microsoft.com/office/drawing/2014/main" id="{E2BDAEE0-1A8E-E826-15B3-4815F47EF8E3}"/>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6"/>
            <a:stretch>
              <a:fillRect/>
            </a:stretch>
          </a:blipFill>
        </p:spPr>
        <p:txBody>
          <a:bodyPr/>
          <a:lstStyle/>
          <a:p>
            <a:endParaRPr lang="es-MX"/>
          </a:p>
        </p:txBody>
      </p:sp>
      <p:sp>
        <p:nvSpPr>
          <p:cNvPr id="8" name="TextBox 8">
            <a:extLst>
              <a:ext uri="{FF2B5EF4-FFF2-40B4-BE49-F238E27FC236}">
                <a16:creationId xmlns:a16="http://schemas.microsoft.com/office/drawing/2014/main" id="{3F426137-36F2-CCDA-9C0C-144458D37332}"/>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26DC5B38-CCD0-97CE-2AAC-C710BC9D9DED}"/>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A4AE5F19-7AD0-DD3E-7784-C788AE648D18}"/>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F4DB745B-90F1-0941-C432-D2FBCF8C8BF3}"/>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D489DB4F-5914-A031-0A8F-AEDA8BAA5E26}"/>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3" name="TextBox 12">
            <a:extLst>
              <a:ext uri="{FF2B5EF4-FFF2-40B4-BE49-F238E27FC236}">
                <a16:creationId xmlns:a16="http://schemas.microsoft.com/office/drawing/2014/main" id="{9DF45909-F5A6-5630-BA98-014FFE668E5A}"/>
              </a:ext>
            </a:extLst>
          </p:cNvPr>
          <p:cNvSpPr txBox="1"/>
          <p:nvPr/>
        </p:nvSpPr>
        <p:spPr>
          <a:xfrm>
            <a:off x="5338187" y="840458"/>
            <a:ext cx="9554547" cy="954107"/>
          </a:xfrm>
          <a:prstGeom prst="rect">
            <a:avLst/>
          </a:prstGeom>
          <a:noFill/>
        </p:spPr>
        <p:txBody>
          <a:bodyPr wrap="square" rtlCol="0">
            <a:spAutoFit/>
          </a:bodyPr>
          <a:lstStyle/>
          <a:p>
            <a:r>
              <a:rPr lang="es-ES" sz="2800" b="1" dirty="0"/>
              <a:t>IA responsable en MEL: herramientas autorizadas y reglas de uso</a:t>
            </a:r>
            <a:endParaRPr lang="en-US" sz="2800" b="1" dirty="0"/>
          </a:p>
        </p:txBody>
      </p:sp>
      <p:sp>
        <p:nvSpPr>
          <p:cNvPr id="14" name="TextBox 13">
            <a:extLst>
              <a:ext uri="{FF2B5EF4-FFF2-40B4-BE49-F238E27FC236}">
                <a16:creationId xmlns:a16="http://schemas.microsoft.com/office/drawing/2014/main" id="{B5974DFC-A9AF-2877-EF09-CFF228B87AC8}"/>
              </a:ext>
            </a:extLst>
          </p:cNvPr>
          <p:cNvSpPr txBox="1"/>
          <p:nvPr/>
        </p:nvSpPr>
        <p:spPr>
          <a:xfrm>
            <a:off x="3171746" y="2330710"/>
            <a:ext cx="10695941" cy="4832092"/>
          </a:xfrm>
          <a:prstGeom prst="rect">
            <a:avLst/>
          </a:prstGeom>
          <a:noFill/>
        </p:spPr>
        <p:txBody>
          <a:bodyPr wrap="square" rtlCol="0">
            <a:spAutoFit/>
          </a:bodyPr>
          <a:lstStyle/>
          <a:p>
            <a:pPr marL="457200" indent="-457200" algn="just">
              <a:buFont typeface="Arial" panose="020B0604020202020204" pitchFamily="34" charset="0"/>
              <a:buChar char="•"/>
            </a:pPr>
            <a:r>
              <a:rPr lang="es-ES" sz="2800" b="1" dirty="0"/>
              <a:t>Microsoft </a:t>
            </a:r>
            <a:r>
              <a:rPr lang="es-ES" sz="2800" b="1" dirty="0" err="1"/>
              <a:t>Copilot</a:t>
            </a:r>
            <a:r>
              <a:rPr lang="es-ES" sz="2800" b="1" dirty="0"/>
              <a:t> (M365). </a:t>
            </a:r>
            <a:r>
              <a:rPr lang="es-ES" sz="2800" dirty="0"/>
              <a:t>Resúmenes, borradores, análisis exploratorio en Excel.  Solo datos no sensibles. No subir contenido externo o de participantes.</a:t>
            </a:r>
          </a:p>
          <a:p>
            <a:pPr marL="457200" indent="-457200" algn="just">
              <a:buFont typeface="Arial" panose="020B0604020202020204" pitchFamily="34" charset="0"/>
              <a:buChar char="•"/>
            </a:pPr>
            <a:r>
              <a:rPr lang="es-ES" sz="2800" b="1" dirty="0" err="1"/>
              <a:t>ChatGPT</a:t>
            </a:r>
            <a:r>
              <a:rPr lang="es-ES" sz="2800" b="1" dirty="0"/>
              <a:t> for </a:t>
            </a:r>
            <a:r>
              <a:rPr lang="es-ES" sz="2800" b="1" dirty="0" err="1"/>
              <a:t>Teams</a:t>
            </a:r>
            <a:r>
              <a:rPr lang="es-ES" sz="2800" b="1" dirty="0"/>
              <a:t>. </a:t>
            </a:r>
            <a:r>
              <a:rPr lang="es-ES" sz="2800" dirty="0"/>
              <a:t>Redacción, síntesis de documentos, apoyo a análisis cualitativo. No procesar datos personales.</a:t>
            </a:r>
          </a:p>
          <a:p>
            <a:pPr marL="457200" indent="-457200" algn="just">
              <a:buFont typeface="Arial" panose="020B0604020202020204" pitchFamily="34" charset="0"/>
              <a:buChar char="•"/>
            </a:pPr>
            <a:r>
              <a:rPr lang="es-ES" sz="2800" b="1" dirty="0"/>
              <a:t>Claude Pro. </a:t>
            </a:r>
            <a:r>
              <a:rPr lang="es-ES" sz="2800" dirty="0"/>
              <a:t>Generación de textos, análisis de datos | No incluir datos confidenciales ni personales.</a:t>
            </a:r>
          </a:p>
          <a:p>
            <a:pPr marL="457200" indent="-457200" algn="just">
              <a:buFont typeface="Arial" panose="020B0604020202020204" pitchFamily="34" charset="0"/>
              <a:buChar char="•"/>
            </a:pPr>
            <a:r>
              <a:rPr lang="es-ES" sz="2800" b="1" dirty="0" err="1"/>
              <a:t>DeepL</a:t>
            </a:r>
            <a:r>
              <a:rPr lang="es-ES" sz="2800" b="1" dirty="0"/>
              <a:t> Enterprise. </a:t>
            </a:r>
            <a:r>
              <a:rPr lang="es-ES" sz="2800" dirty="0"/>
              <a:t>Traducción de documentos. Revisar siempre para tono e inclusividad.</a:t>
            </a:r>
          </a:p>
          <a:p>
            <a:pPr marL="457200" indent="-457200" algn="just">
              <a:buFont typeface="Arial" panose="020B0604020202020204" pitchFamily="34" charset="0"/>
              <a:buChar char="•"/>
            </a:pPr>
            <a:r>
              <a:rPr lang="es-ES" sz="2800" b="1" dirty="0"/>
              <a:t>Microsoft </a:t>
            </a:r>
            <a:r>
              <a:rPr lang="es-ES" sz="2800" b="1" dirty="0" err="1"/>
              <a:t>Translator</a:t>
            </a:r>
            <a:r>
              <a:rPr lang="es-ES" sz="2800" b="1" dirty="0"/>
              <a:t>. </a:t>
            </a:r>
            <a:r>
              <a:rPr lang="es-ES" sz="2800" dirty="0"/>
              <a:t>Traducción interna en Word, Excel, PowerPoint.  Puede fallar con modismos; requiere revisión humana.</a:t>
            </a:r>
          </a:p>
        </p:txBody>
      </p:sp>
    </p:spTree>
    <p:extLst>
      <p:ext uri="{BB962C8B-B14F-4D97-AF65-F5344CB8AC3E}">
        <p14:creationId xmlns:p14="http://schemas.microsoft.com/office/powerpoint/2010/main" val="1798845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16952-C3EE-6D7D-3EEE-AC8EF85D7A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713771A-8CDA-C234-1E0B-8AE1632C9878}"/>
              </a:ext>
            </a:extLst>
          </p:cNvPr>
          <p:cNvSpPr/>
          <p:nvPr/>
        </p:nvSpPr>
        <p:spPr>
          <a:xfrm>
            <a:off x="0" y="0"/>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2"/>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A241D7E6-69FE-5A25-BAC9-5A67BD580923}"/>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5FA13672-9F1D-C768-E787-711455017A6D}"/>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4"/>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E213720A-FDFD-F5FE-B488-7BD9CABAD1C8}"/>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5"/>
            <a:stretch>
              <a:fillRect/>
            </a:stretch>
          </a:blipFill>
        </p:spPr>
        <p:txBody>
          <a:bodyPr/>
          <a:lstStyle/>
          <a:p>
            <a:endParaRPr lang="es-MX"/>
          </a:p>
        </p:txBody>
      </p:sp>
      <p:sp>
        <p:nvSpPr>
          <p:cNvPr id="7" name="Freeform 7">
            <a:extLst>
              <a:ext uri="{FF2B5EF4-FFF2-40B4-BE49-F238E27FC236}">
                <a16:creationId xmlns:a16="http://schemas.microsoft.com/office/drawing/2014/main" id="{4B5936CB-52F4-1DA4-4C20-C1EC90DCBC6D}"/>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6"/>
            <a:stretch>
              <a:fillRect/>
            </a:stretch>
          </a:blipFill>
        </p:spPr>
        <p:txBody>
          <a:bodyPr/>
          <a:lstStyle/>
          <a:p>
            <a:endParaRPr lang="es-MX"/>
          </a:p>
        </p:txBody>
      </p:sp>
      <p:sp>
        <p:nvSpPr>
          <p:cNvPr id="8" name="TextBox 8">
            <a:extLst>
              <a:ext uri="{FF2B5EF4-FFF2-40B4-BE49-F238E27FC236}">
                <a16:creationId xmlns:a16="http://schemas.microsoft.com/office/drawing/2014/main" id="{0F17827D-B024-8305-CC83-0BD2C78152BF}"/>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912B9D7A-4E1E-AB31-2909-5785D3AA22CB}"/>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F97FCB39-2BEE-BE22-6B3F-3A3E08452A94}"/>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6B9562DB-18B3-8CB2-6610-5399B12C91EF}"/>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AC509DEC-C520-F939-9951-5C7F3E54E0EC}"/>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3" name="TextBox 12">
            <a:extLst>
              <a:ext uri="{FF2B5EF4-FFF2-40B4-BE49-F238E27FC236}">
                <a16:creationId xmlns:a16="http://schemas.microsoft.com/office/drawing/2014/main" id="{856997E7-8A35-461B-16E0-7B1F2A68EC60}"/>
              </a:ext>
            </a:extLst>
          </p:cNvPr>
          <p:cNvSpPr txBox="1"/>
          <p:nvPr/>
        </p:nvSpPr>
        <p:spPr>
          <a:xfrm>
            <a:off x="5338187" y="840458"/>
            <a:ext cx="9554547" cy="954107"/>
          </a:xfrm>
          <a:prstGeom prst="rect">
            <a:avLst/>
          </a:prstGeom>
          <a:noFill/>
        </p:spPr>
        <p:txBody>
          <a:bodyPr wrap="square" rtlCol="0">
            <a:spAutoFit/>
          </a:bodyPr>
          <a:lstStyle/>
          <a:p>
            <a:r>
              <a:rPr lang="es-ES" sz="2800" b="1" dirty="0"/>
              <a:t>IA responsable en MEL: herramientas autorizadas y reglas de uso</a:t>
            </a:r>
            <a:endParaRPr lang="en-US" sz="2800" b="1" dirty="0"/>
          </a:p>
        </p:txBody>
      </p:sp>
      <p:sp>
        <p:nvSpPr>
          <p:cNvPr id="14" name="TextBox 13">
            <a:extLst>
              <a:ext uri="{FF2B5EF4-FFF2-40B4-BE49-F238E27FC236}">
                <a16:creationId xmlns:a16="http://schemas.microsoft.com/office/drawing/2014/main" id="{83270AEE-5E1F-A57C-DD13-C8122CCFCC09}"/>
              </a:ext>
            </a:extLst>
          </p:cNvPr>
          <p:cNvSpPr txBox="1"/>
          <p:nvPr/>
        </p:nvSpPr>
        <p:spPr>
          <a:xfrm>
            <a:off x="3171746" y="2330710"/>
            <a:ext cx="10695941" cy="4401205"/>
          </a:xfrm>
          <a:prstGeom prst="rect">
            <a:avLst/>
          </a:prstGeom>
          <a:noFill/>
        </p:spPr>
        <p:txBody>
          <a:bodyPr wrap="square" rtlCol="0">
            <a:spAutoFit/>
          </a:bodyPr>
          <a:lstStyle/>
          <a:p>
            <a:pPr algn="just"/>
            <a:r>
              <a:rPr lang="es-ES" sz="2800" b="1" dirty="0"/>
              <a:t>Las 5 reglas de oro para usar IA en MEL:</a:t>
            </a:r>
          </a:p>
          <a:p>
            <a:pPr marL="514350" indent="-514350" algn="just">
              <a:buFont typeface="+mj-lt"/>
              <a:buAutoNum type="arabicPeriod"/>
            </a:pPr>
            <a:r>
              <a:rPr lang="es-ES" sz="2800" b="1" dirty="0"/>
              <a:t>Nunca datos de participantes sin anonimizar. </a:t>
            </a:r>
            <a:r>
              <a:rPr lang="es-ES" sz="2800" dirty="0"/>
              <a:t>No es negociable.</a:t>
            </a:r>
          </a:p>
          <a:p>
            <a:pPr marL="514350" indent="-514350" algn="just">
              <a:buFont typeface="+mj-lt"/>
              <a:buAutoNum type="arabicPeriod"/>
            </a:pPr>
            <a:r>
              <a:rPr lang="es-ES" sz="2800" b="1" dirty="0"/>
              <a:t>Supervisión humana en todo análisis. </a:t>
            </a:r>
            <a:r>
              <a:rPr lang="es-ES" sz="2800" dirty="0"/>
              <a:t>La IA no interpreta hallazgos ni define implicaciones</a:t>
            </a:r>
          </a:p>
          <a:p>
            <a:pPr marL="514350" indent="-514350" algn="just">
              <a:buFont typeface="+mj-lt"/>
              <a:buAutoNum type="arabicPeriod"/>
            </a:pPr>
            <a:r>
              <a:rPr lang="es-ES" sz="2800" b="1" dirty="0"/>
              <a:t>Verificar siempre el output.</a:t>
            </a:r>
            <a:r>
              <a:rPr lang="es-ES" sz="2800" dirty="0"/>
              <a:t> Las "alucinaciones" (datos inventados) son reales y peligrosas.</a:t>
            </a:r>
          </a:p>
          <a:p>
            <a:pPr marL="514350" indent="-514350" algn="just">
              <a:buFont typeface="+mj-lt"/>
              <a:buAutoNum type="arabicPeriod"/>
            </a:pPr>
            <a:r>
              <a:rPr lang="es-ES" sz="2800" b="1" dirty="0"/>
              <a:t>Documentar el uso. </a:t>
            </a:r>
            <a:r>
              <a:rPr lang="es-ES" sz="2800" dirty="0"/>
              <a:t>Registrar cuándo y cómo intervino la IA en cualquier producto MEL</a:t>
            </a:r>
          </a:p>
          <a:p>
            <a:pPr marL="514350" indent="-514350" algn="just">
              <a:buFont typeface="+mj-lt"/>
              <a:buAutoNum type="arabicPeriod"/>
            </a:pPr>
            <a:r>
              <a:rPr lang="es-ES" sz="2800" b="1" dirty="0"/>
              <a:t>No reemplazar procesos participativos. </a:t>
            </a:r>
            <a:r>
              <a:rPr lang="es-ES" sz="2800" dirty="0"/>
              <a:t>La IA no sustituye el trabajo directo con comunidades.</a:t>
            </a:r>
          </a:p>
        </p:txBody>
      </p:sp>
    </p:spTree>
    <p:extLst>
      <p:ext uri="{BB962C8B-B14F-4D97-AF65-F5344CB8AC3E}">
        <p14:creationId xmlns:p14="http://schemas.microsoft.com/office/powerpoint/2010/main" val="2635478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B266D-33CB-F2D8-AED9-51A4D235C5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F55C9E5-459F-B612-C647-C7AE2F16273E}"/>
              </a:ext>
            </a:extLst>
          </p:cNvPr>
          <p:cNvSpPr/>
          <p:nvPr/>
        </p:nvSpPr>
        <p:spPr>
          <a:xfrm>
            <a:off x="0" y="0"/>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2"/>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825BB044-06F6-BE68-698F-733DF8318674}"/>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859AC2C9-DA5B-4FEA-E5DC-33C56B623F35}"/>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4"/>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2DE52C3F-CDBE-0D84-42B8-3A68383ADED9}"/>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5"/>
            <a:stretch>
              <a:fillRect/>
            </a:stretch>
          </a:blipFill>
        </p:spPr>
        <p:txBody>
          <a:bodyPr/>
          <a:lstStyle/>
          <a:p>
            <a:endParaRPr lang="es-MX"/>
          </a:p>
        </p:txBody>
      </p:sp>
      <p:sp>
        <p:nvSpPr>
          <p:cNvPr id="7" name="Freeform 7">
            <a:extLst>
              <a:ext uri="{FF2B5EF4-FFF2-40B4-BE49-F238E27FC236}">
                <a16:creationId xmlns:a16="http://schemas.microsoft.com/office/drawing/2014/main" id="{5AC56BC1-C1CD-2402-E9DE-821A3606BAE9}"/>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6"/>
            <a:stretch>
              <a:fillRect/>
            </a:stretch>
          </a:blipFill>
        </p:spPr>
        <p:txBody>
          <a:bodyPr/>
          <a:lstStyle/>
          <a:p>
            <a:endParaRPr lang="es-MX"/>
          </a:p>
        </p:txBody>
      </p:sp>
      <p:sp>
        <p:nvSpPr>
          <p:cNvPr id="8" name="TextBox 8">
            <a:extLst>
              <a:ext uri="{FF2B5EF4-FFF2-40B4-BE49-F238E27FC236}">
                <a16:creationId xmlns:a16="http://schemas.microsoft.com/office/drawing/2014/main" id="{763043F9-6744-B259-674B-E78139C79DB0}"/>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F4EF16B7-E96D-1EFF-7AAE-A659DC278C1E}"/>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14C966FD-C7C6-3C27-8E72-BA14F3B09695}"/>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F8C6CE8A-F50D-059C-1F5E-CB664B16DCA2}"/>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517DFD7F-6882-5112-1306-BA9332703957}"/>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4" name="TextBox 13">
            <a:extLst>
              <a:ext uri="{FF2B5EF4-FFF2-40B4-BE49-F238E27FC236}">
                <a16:creationId xmlns:a16="http://schemas.microsoft.com/office/drawing/2014/main" id="{B27176F1-58DE-F8CF-2EB8-DCF28765FF06}"/>
              </a:ext>
            </a:extLst>
          </p:cNvPr>
          <p:cNvSpPr txBox="1"/>
          <p:nvPr/>
        </p:nvSpPr>
        <p:spPr>
          <a:xfrm>
            <a:off x="3171746" y="2330710"/>
            <a:ext cx="10695941" cy="3477875"/>
          </a:xfrm>
          <a:prstGeom prst="rect">
            <a:avLst/>
          </a:prstGeom>
          <a:noFill/>
        </p:spPr>
        <p:txBody>
          <a:bodyPr wrap="square" rtlCol="0">
            <a:spAutoFit/>
          </a:bodyPr>
          <a:lstStyle/>
          <a:p>
            <a:pPr marL="457200" indent="-457200" algn="just">
              <a:buFont typeface="Arial" panose="020B0604020202020204" pitchFamily="34" charset="0"/>
              <a:buChar char="•"/>
            </a:pPr>
            <a:r>
              <a:rPr lang="es-ES" sz="4400" b="1" dirty="0"/>
              <a:t>La IA es una herramienta. El juicio ético, la sensibilidad cultural y la responsabilidad frente a las comunidades que evaluamos siempre serán nuestros — no de un modelo de lenguaje.</a:t>
            </a:r>
          </a:p>
        </p:txBody>
      </p:sp>
    </p:spTree>
    <p:extLst>
      <p:ext uri="{BB962C8B-B14F-4D97-AF65-F5344CB8AC3E}">
        <p14:creationId xmlns:p14="http://schemas.microsoft.com/office/powerpoint/2010/main" val="3509567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D914B-027E-61B9-E58A-7314DDD47EB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620CC34-9009-7726-0925-4B3912DC79EE}"/>
              </a:ext>
            </a:extLst>
          </p:cNvPr>
          <p:cNvSpPr/>
          <p:nvPr/>
        </p:nvSpPr>
        <p:spPr>
          <a:xfrm>
            <a:off x="0" y="0"/>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3"/>
            <a:stretch>
              <a:fillRect t="-49813" b="-27964"/>
            </a:stretch>
          </a:blipFill>
        </p:spPr>
        <p:txBody>
          <a:bodyPr/>
          <a:lstStyle/>
          <a:p>
            <a:endParaRPr lang="es-MX"/>
          </a:p>
        </p:txBody>
      </p:sp>
      <p:sp>
        <p:nvSpPr>
          <p:cNvPr id="3" name="Freeform 3">
            <a:extLst>
              <a:ext uri="{FF2B5EF4-FFF2-40B4-BE49-F238E27FC236}">
                <a16:creationId xmlns:a16="http://schemas.microsoft.com/office/drawing/2014/main" id="{D5506BB7-0B92-0FCB-5F11-C0CF80E7701C}"/>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397BBC26-2A31-014E-C72C-90F218FF1241}"/>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5"/>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B0E92D0A-D076-6C17-E5ED-6D7E77729AD0}"/>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6"/>
            <a:stretch>
              <a:fillRect/>
            </a:stretch>
          </a:blipFill>
        </p:spPr>
        <p:txBody>
          <a:bodyPr/>
          <a:lstStyle/>
          <a:p>
            <a:endParaRPr lang="es-MX"/>
          </a:p>
        </p:txBody>
      </p:sp>
      <p:sp>
        <p:nvSpPr>
          <p:cNvPr id="7" name="Freeform 7">
            <a:extLst>
              <a:ext uri="{FF2B5EF4-FFF2-40B4-BE49-F238E27FC236}">
                <a16:creationId xmlns:a16="http://schemas.microsoft.com/office/drawing/2014/main" id="{60C07F9D-D50E-E0BD-B379-AA831ECDB44A}"/>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7"/>
            <a:stretch>
              <a:fillRect/>
            </a:stretch>
          </a:blipFill>
        </p:spPr>
        <p:txBody>
          <a:bodyPr/>
          <a:lstStyle/>
          <a:p>
            <a:endParaRPr lang="es-MX"/>
          </a:p>
        </p:txBody>
      </p:sp>
      <p:sp>
        <p:nvSpPr>
          <p:cNvPr id="8" name="TextBox 8">
            <a:extLst>
              <a:ext uri="{FF2B5EF4-FFF2-40B4-BE49-F238E27FC236}">
                <a16:creationId xmlns:a16="http://schemas.microsoft.com/office/drawing/2014/main" id="{AC55C1FE-2A62-A32E-97FD-FB002BC351D5}"/>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CF99788C-8FD5-494A-546B-A880F93FF8A2}"/>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E77644CC-B31E-4242-E62C-DA12969354D5}"/>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FAFF9F1A-2109-40D7-D5AB-F56B16C281D2}"/>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0B45D342-2F8E-4CF1-2A3B-3F086F42FCA5}"/>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graphicFrame>
        <p:nvGraphicFramePr>
          <p:cNvPr id="16" name="Diagram 15">
            <a:extLst>
              <a:ext uri="{FF2B5EF4-FFF2-40B4-BE49-F238E27FC236}">
                <a16:creationId xmlns:a16="http://schemas.microsoft.com/office/drawing/2014/main" id="{D0D159F8-A8B1-EB70-C386-2B9BFD9BAB28}"/>
              </a:ext>
            </a:extLst>
          </p:cNvPr>
          <p:cNvGraphicFramePr/>
          <p:nvPr/>
        </p:nvGraphicFramePr>
        <p:xfrm>
          <a:off x="3686609" y="887928"/>
          <a:ext cx="10160000" cy="677333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806332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4D50A-AD56-DA70-9655-AA65ABE9F18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8DA8563-9153-DAE8-57A5-177BC0DD74EE}"/>
              </a:ext>
            </a:extLst>
          </p:cNvPr>
          <p:cNvSpPr/>
          <p:nvPr/>
        </p:nvSpPr>
        <p:spPr>
          <a:xfrm>
            <a:off x="0" y="20187"/>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3"/>
            <a:stretch>
              <a:fillRect t="-49813" b="-27964"/>
            </a:stretch>
          </a:blipFill>
        </p:spPr>
        <p:txBody>
          <a:bodyPr/>
          <a:lstStyle/>
          <a:p>
            <a:endParaRPr lang="es-MX"/>
          </a:p>
        </p:txBody>
      </p:sp>
      <p:sp>
        <p:nvSpPr>
          <p:cNvPr id="3" name="Freeform 3">
            <a:extLst>
              <a:ext uri="{FF2B5EF4-FFF2-40B4-BE49-F238E27FC236}">
                <a16:creationId xmlns:a16="http://schemas.microsoft.com/office/drawing/2014/main" id="{A3D50568-68BC-125B-A13C-ED0388D7A61D}"/>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7072C091-FB2B-78A8-9801-F71B3083C365}"/>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5"/>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A6A2E149-4691-7B77-7208-FF402568845E}"/>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6"/>
            <a:stretch>
              <a:fillRect/>
            </a:stretch>
          </a:blipFill>
        </p:spPr>
        <p:txBody>
          <a:bodyPr/>
          <a:lstStyle/>
          <a:p>
            <a:endParaRPr lang="es-MX"/>
          </a:p>
        </p:txBody>
      </p:sp>
      <p:sp>
        <p:nvSpPr>
          <p:cNvPr id="7" name="Freeform 7">
            <a:extLst>
              <a:ext uri="{FF2B5EF4-FFF2-40B4-BE49-F238E27FC236}">
                <a16:creationId xmlns:a16="http://schemas.microsoft.com/office/drawing/2014/main" id="{600C28CA-BE77-5759-44EC-D2878738525D}"/>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7"/>
            <a:stretch>
              <a:fillRect/>
            </a:stretch>
          </a:blipFill>
        </p:spPr>
        <p:txBody>
          <a:bodyPr/>
          <a:lstStyle/>
          <a:p>
            <a:endParaRPr lang="es-MX"/>
          </a:p>
        </p:txBody>
      </p:sp>
      <p:sp>
        <p:nvSpPr>
          <p:cNvPr id="8" name="TextBox 8">
            <a:extLst>
              <a:ext uri="{FF2B5EF4-FFF2-40B4-BE49-F238E27FC236}">
                <a16:creationId xmlns:a16="http://schemas.microsoft.com/office/drawing/2014/main" id="{BB0C14A4-E4CA-51D7-7458-BFD2FDE19DBD}"/>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82F7F9C7-7A3F-8FAD-5E44-DDED0F75EE3A}"/>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EFBC700E-CDEA-76D9-83E2-B000FFF8F314}"/>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4B50BB5C-041E-7A7D-A720-161338B7A6D3}"/>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39715A91-5359-5C8E-78ED-556FB6319447}"/>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3" name="TextBox 12">
            <a:extLst>
              <a:ext uri="{FF2B5EF4-FFF2-40B4-BE49-F238E27FC236}">
                <a16:creationId xmlns:a16="http://schemas.microsoft.com/office/drawing/2014/main" id="{58E67F0B-0232-856E-5EA3-F5253D4E2552}"/>
              </a:ext>
            </a:extLst>
          </p:cNvPr>
          <p:cNvSpPr txBox="1"/>
          <p:nvPr/>
        </p:nvSpPr>
        <p:spPr>
          <a:xfrm>
            <a:off x="3140402" y="1888832"/>
            <a:ext cx="11430468" cy="6001643"/>
          </a:xfrm>
          <a:prstGeom prst="rect">
            <a:avLst/>
          </a:prstGeom>
          <a:noFill/>
        </p:spPr>
        <p:txBody>
          <a:bodyPr wrap="square" lIns="91440" tIns="45720" rIns="91440" bIns="45720" anchor="t">
            <a:spAutoFit/>
          </a:bodyPr>
          <a:lstStyle/>
          <a:p>
            <a:pPr>
              <a:buNone/>
            </a:pPr>
            <a:r>
              <a:rPr lang="en-GB" sz="2400" b="1" dirty="0"/>
              <a:t>Where They Are Useful</a:t>
            </a:r>
          </a:p>
          <a:p>
            <a:pPr>
              <a:buNone/>
            </a:pPr>
            <a:r>
              <a:rPr lang="en-GB" sz="2400" dirty="0"/>
              <a:t>AI-enhanced tools are particularly effective for </a:t>
            </a:r>
            <a:r>
              <a:rPr lang="en-GB" sz="2400" b="1" dirty="0"/>
              <a:t>high-volume, repetitive, and structured tasks</a:t>
            </a:r>
            <a:r>
              <a:rPr lang="en-GB" sz="2400" dirty="0"/>
              <a:t> where speed and consistency are important.</a:t>
            </a:r>
          </a:p>
          <a:p>
            <a:pPr marL="342900" indent="-342900">
              <a:buFont typeface="Arial" panose="020B0604020202020204" pitchFamily="34" charset="0"/>
              <a:buChar char="•"/>
            </a:pPr>
            <a:r>
              <a:rPr lang="en-GB" sz="2400" dirty="0"/>
              <a:t>Transcribing interviews and focus groups</a:t>
            </a:r>
          </a:p>
          <a:p>
            <a:pPr marL="342900" indent="-342900">
              <a:buFont typeface="Arial" panose="020B0604020202020204" pitchFamily="34" charset="0"/>
              <a:buChar char="•"/>
            </a:pPr>
            <a:r>
              <a:rPr lang="en-GB" sz="2400" dirty="0"/>
              <a:t>Translating content across languages</a:t>
            </a:r>
          </a:p>
          <a:p>
            <a:pPr marL="342900" indent="-342900">
              <a:buFont typeface="Arial" panose="020B0604020202020204" pitchFamily="34" charset="0"/>
              <a:buChar char="•"/>
            </a:pPr>
            <a:r>
              <a:rPr lang="en-GB" sz="2400" dirty="0"/>
              <a:t>Coding and categorising qualitative data and Cleaning and organising datasets</a:t>
            </a:r>
          </a:p>
          <a:p>
            <a:pPr marL="342900" indent="-342900">
              <a:buFont typeface="Arial" panose="020B0604020202020204" pitchFamily="34" charset="0"/>
              <a:buChar char="•"/>
            </a:pPr>
            <a:r>
              <a:rPr lang="en-GB" sz="2400" dirty="0"/>
              <a:t>Summarising large volumes of text or Searching and extracting information from knowledge repositories</a:t>
            </a:r>
          </a:p>
          <a:p>
            <a:pPr marL="342900" indent="-342900">
              <a:buFont typeface="Arial" panose="020B0604020202020204" pitchFamily="34" charset="0"/>
              <a:buChar char="•"/>
            </a:pPr>
            <a:r>
              <a:rPr lang="en-GB" sz="2400" dirty="0"/>
              <a:t>Identifying patterns, themes, and sentiment and or generating dashboards and visualisations</a:t>
            </a:r>
          </a:p>
          <a:p>
            <a:endParaRPr lang="en-GB" sz="2400" dirty="0">
              <a:ea typeface="Calibri"/>
              <a:cs typeface="Calibri"/>
            </a:endParaRPr>
          </a:p>
          <a:p>
            <a:r>
              <a:rPr lang="en-GB" sz="2400" b="1" dirty="0"/>
              <a:t>Examples</a:t>
            </a:r>
          </a:p>
          <a:p>
            <a:pPr marL="342900" indent="-342900">
              <a:buFont typeface="Arial"/>
              <a:buChar char="•"/>
            </a:pPr>
            <a:r>
              <a:rPr lang="en-GB" sz="2400" dirty="0" err="1"/>
              <a:t>KoboToolbox</a:t>
            </a:r>
            <a:r>
              <a:rPr lang="en-GB" sz="2400" dirty="0"/>
              <a:t> AI Assist * SurveyMonkey Genius</a:t>
            </a:r>
            <a:endParaRPr lang="en-GB" sz="2400">
              <a:ea typeface="Calibri"/>
              <a:cs typeface="Calibri"/>
            </a:endParaRPr>
          </a:p>
          <a:p>
            <a:pPr marL="342900" indent="-342900">
              <a:buFont typeface="Arial"/>
              <a:buChar char="•"/>
            </a:pPr>
            <a:r>
              <a:rPr lang="en-GB" sz="2400" dirty="0"/>
              <a:t>NVivo AI Assistant  * Dovetail AI</a:t>
            </a:r>
            <a:endParaRPr lang="en-GB" sz="2400" dirty="0">
              <a:ea typeface="Calibri"/>
              <a:cs typeface="Calibri"/>
            </a:endParaRPr>
          </a:p>
          <a:p>
            <a:pPr marL="342900" indent="-342900">
              <a:buFont typeface="Arial"/>
              <a:buChar char="•"/>
            </a:pPr>
            <a:r>
              <a:rPr lang="en-GB" sz="2400" dirty="0" err="1"/>
              <a:t>ATLAS.ti</a:t>
            </a:r>
            <a:r>
              <a:rPr lang="en-GB" sz="2400" dirty="0"/>
              <a:t> AI Coding * MAXQDA AI Assist</a:t>
            </a:r>
            <a:endParaRPr lang="en-GB" sz="2400" dirty="0">
              <a:ea typeface="Calibri"/>
              <a:cs typeface="Calibri"/>
            </a:endParaRPr>
          </a:p>
          <a:p>
            <a:pPr marL="342900" indent="-342900">
              <a:buFont typeface="Arial"/>
              <a:buChar char="•"/>
            </a:pPr>
            <a:r>
              <a:rPr lang="en-GB" sz="2400" dirty="0"/>
              <a:t>Power BI Copilot</a:t>
            </a:r>
            <a:endParaRPr lang="en-GB" sz="2400" dirty="0">
              <a:ea typeface="Calibri"/>
              <a:cs typeface="Calibri"/>
            </a:endParaRPr>
          </a:p>
        </p:txBody>
      </p:sp>
      <p:sp>
        <p:nvSpPr>
          <p:cNvPr id="14" name="TextBox 13">
            <a:extLst>
              <a:ext uri="{FF2B5EF4-FFF2-40B4-BE49-F238E27FC236}">
                <a16:creationId xmlns:a16="http://schemas.microsoft.com/office/drawing/2014/main" id="{72597B0D-3312-0596-DD21-CF6FB03F95E0}"/>
              </a:ext>
            </a:extLst>
          </p:cNvPr>
          <p:cNvSpPr txBox="1"/>
          <p:nvPr/>
        </p:nvSpPr>
        <p:spPr>
          <a:xfrm>
            <a:off x="5429887" y="964281"/>
            <a:ext cx="9554547" cy="523220"/>
          </a:xfrm>
          <a:prstGeom prst="rect">
            <a:avLst/>
          </a:prstGeom>
          <a:noFill/>
        </p:spPr>
        <p:txBody>
          <a:bodyPr wrap="square" rtlCol="0">
            <a:spAutoFit/>
          </a:bodyPr>
          <a:lstStyle>
            <a:defPPr>
              <a:defRPr lang="en-US"/>
            </a:defPPr>
            <a:lvl1pPr>
              <a:defRPr sz="2800" b="1"/>
            </a:lvl1pPr>
          </a:lstStyle>
          <a:p>
            <a:r>
              <a:rPr lang="en-GB" dirty="0"/>
              <a:t>AI-Enhanced Evaluation Tools</a:t>
            </a:r>
            <a:endParaRPr lang="en-US" dirty="0"/>
          </a:p>
        </p:txBody>
      </p:sp>
    </p:spTree>
    <p:extLst>
      <p:ext uri="{BB962C8B-B14F-4D97-AF65-F5344CB8AC3E}">
        <p14:creationId xmlns:p14="http://schemas.microsoft.com/office/powerpoint/2010/main" val="1115126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12755-94EE-451B-2825-6D157ED717D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39ADB2F-5924-2E5A-FBED-BE369ECBBDFA}"/>
              </a:ext>
            </a:extLst>
          </p:cNvPr>
          <p:cNvSpPr/>
          <p:nvPr/>
        </p:nvSpPr>
        <p:spPr>
          <a:xfrm>
            <a:off x="0" y="20187"/>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3"/>
            <a:stretch>
              <a:fillRect t="-49813" b="-27964"/>
            </a:stretch>
          </a:blipFill>
        </p:spPr>
        <p:txBody>
          <a:bodyPr/>
          <a:lstStyle/>
          <a:p>
            <a:endParaRPr lang="es-MX"/>
          </a:p>
        </p:txBody>
      </p:sp>
      <p:sp>
        <p:nvSpPr>
          <p:cNvPr id="3" name="Freeform 3">
            <a:extLst>
              <a:ext uri="{FF2B5EF4-FFF2-40B4-BE49-F238E27FC236}">
                <a16:creationId xmlns:a16="http://schemas.microsoft.com/office/drawing/2014/main" id="{5A4ADA3E-80F4-F91E-CE1C-78CD2C6F4C2D}"/>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F2E1AA94-04C6-A355-8ECC-20393700C111}"/>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5"/>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8EF8D74C-AA23-DA59-8D4A-5A7715FBCF24}"/>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6"/>
            <a:stretch>
              <a:fillRect/>
            </a:stretch>
          </a:blipFill>
        </p:spPr>
        <p:txBody>
          <a:bodyPr/>
          <a:lstStyle/>
          <a:p>
            <a:endParaRPr lang="es-MX"/>
          </a:p>
        </p:txBody>
      </p:sp>
      <p:sp>
        <p:nvSpPr>
          <p:cNvPr id="7" name="Freeform 7">
            <a:extLst>
              <a:ext uri="{FF2B5EF4-FFF2-40B4-BE49-F238E27FC236}">
                <a16:creationId xmlns:a16="http://schemas.microsoft.com/office/drawing/2014/main" id="{0F04F41E-D2CB-A5CE-761F-20BAC0040D4E}"/>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7"/>
            <a:stretch>
              <a:fillRect/>
            </a:stretch>
          </a:blipFill>
        </p:spPr>
        <p:txBody>
          <a:bodyPr/>
          <a:lstStyle/>
          <a:p>
            <a:endParaRPr lang="es-MX"/>
          </a:p>
        </p:txBody>
      </p:sp>
      <p:sp>
        <p:nvSpPr>
          <p:cNvPr id="8" name="TextBox 8">
            <a:extLst>
              <a:ext uri="{FF2B5EF4-FFF2-40B4-BE49-F238E27FC236}">
                <a16:creationId xmlns:a16="http://schemas.microsoft.com/office/drawing/2014/main" id="{3B74D9F7-360F-BE67-26C4-172E809F5DB9}"/>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11C664E9-E557-7772-F8E3-0A76CE291222}"/>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27BA09C7-6763-7F38-35E3-9FC69B70711C}"/>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BDF05095-DDF7-792E-8137-CBEF1D670F43}"/>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D632854C-6E84-7694-D14C-9B39711ADA4F}"/>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4" name="TextBox 13">
            <a:extLst>
              <a:ext uri="{FF2B5EF4-FFF2-40B4-BE49-F238E27FC236}">
                <a16:creationId xmlns:a16="http://schemas.microsoft.com/office/drawing/2014/main" id="{3CD98548-5407-621B-6CC3-EBA9BCFA7800}"/>
              </a:ext>
            </a:extLst>
          </p:cNvPr>
          <p:cNvSpPr txBox="1"/>
          <p:nvPr/>
        </p:nvSpPr>
        <p:spPr>
          <a:xfrm>
            <a:off x="5429887" y="964281"/>
            <a:ext cx="9554547" cy="523220"/>
          </a:xfrm>
          <a:prstGeom prst="rect">
            <a:avLst/>
          </a:prstGeom>
          <a:noFill/>
        </p:spPr>
        <p:txBody>
          <a:bodyPr wrap="square" rtlCol="0">
            <a:spAutoFit/>
          </a:bodyPr>
          <a:lstStyle>
            <a:defPPr>
              <a:defRPr lang="en-US"/>
            </a:defPPr>
            <a:lvl1pPr>
              <a:defRPr sz="2800" b="1"/>
            </a:lvl1pPr>
          </a:lstStyle>
          <a:p>
            <a:r>
              <a:rPr lang="en-GB" dirty="0"/>
              <a:t>AI-Enhanced Evaluation Tools</a:t>
            </a:r>
            <a:endParaRPr lang="en-US" dirty="0"/>
          </a:p>
        </p:txBody>
      </p:sp>
      <p:sp>
        <p:nvSpPr>
          <p:cNvPr id="17" name="TextBox 16">
            <a:extLst>
              <a:ext uri="{FF2B5EF4-FFF2-40B4-BE49-F238E27FC236}">
                <a16:creationId xmlns:a16="http://schemas.microsoft.com/office/drawing/2014/main" id="{8D556F81-5022-669A-CDB9-E685041B69DA}"/>
              </a:ext>
            </a:extLst>
          </p:cNvPr>
          <p:cNvSpPr txBox="1"/>
          <p:nvPr/>
        </p:nvSpPr>
        <p:spPr>
          <a:xfrm>
            <a:off x="3603732" y="1685699"/>
            <a:ext cx="10779018" cy="6370975"/>
          </a:xfrm>
          <a:prstGeom prst="rect">
            <a:avLst/>
          </a:prstGeom>
          <a:noFill/>
        </p:spPr>
        <p:txBody>
          <a:bodyPr wrap="square">
            <a:spAutoFit/>
          </a:bodyPr>
          <a:lstStyle/>
          <a:p>
            <a:pPr>
              <a:buNone/>
            </a:pPr>
            <a:r>
              <a:rPr lang="en-GB" sz="2400" b="1" dirty="0"/>
              <a:t>Where We Have Limited Control</a:t>
            </a:r>
          </a:p>
          <a:p>
            <a:pPr>
              <a:buNone/>
            </a:pPr>
            <a:r>
              <a:rPr lang="en-GB" sz="2400" dirty="0"/>
              <a:t>Because the AI is embedded within the platform, users often have limited visibility into how outputs are generated.</a:t>
            </a:r>
          </a:p>
          <a:p>
            <a:pPr marL="342900" indent="-342900">
              <a:buFont typeface="Arial" panose="020B0604020202020204" pitchFamily="34" charset="0"/>
              <a:buChar char="•"/>
            </a:pPr>
            <a:r>
              <a:rPr lang="en-GB" sz="2400" dirty="0"/>
              <a:t>Limited transparency over underlying models and algorithms and little control over how data is processed internally which means potential biases inherited from vendor-trained models </a:t>
            </a:r>
          </a:p>
          <a:p>
            <a:pPr marL="342900" indent="-342900">
              <a:buFont typeface="Arial" panose="020B0604020202020204" pitchFamily="34" charset="0"/>
              <a:buChar char="•"/>
            </a:pPr>
            <a:r>
              <a:rPr lang="en-GB" sz="2400" dirty="0"/>
              <a:t>Limited ability to inspect or modify prompts and reasoning processes or verify how conclusions or codes were generated</a:t>
            </a:r>
          </a:p>
          <a:p>
            <a:pPr marL="342900" indent="-342900">
              <a:buFont typeface="Arial" panose="020B0604020202020204" pitchFamily="34" charset="0"/>
              <a:buChar char="•"/>
            </a:pPr>
            <a:r>
              <a:rPr lang="en-GB" sz="2400" dirty="0"/>
              <a:t>Data may be processed through third-party infrastructure depending on platform settings </a:t>
            </a:r>
          </a:p>
          <a:p>
            <a:pPr marL="342900" indent="-342900">
              <a:buFont typeface="Arial" panose="020B0604020202020204" pitchFamily="34" charset="0"/>
              <a:buChar char="•"/>
            </a:pPr>
            <a:r>
              <a:rPr lang="en-GB" sz="2400" dirty="0"/>
              <a:t>Restricted ability to customise outputs beyond platform features </a:t>
            </a:r>
          </a:p>
          <a:p>
            <a:pPr>
              <a:buNone/>
            </a:pPr>
            <a:r>
              <a:rPr lang="en-GB" sz="2400" b="1" dirty="0"/>
              <a:t>Implications for Evaluation Practice</a:t>
            </a:r>
          </a:p>
          <a:p>
            <a:pPr marL="342900" indent="-342900">
              <a:buFont typeface="Arial" panose="020B0604020202020204" pitchFamily="34" charset="0"/>
              <a:buChar char="•"/>
            </a:pPr>
            <a:r>
              <a:rPr lang="en-GB" sz="2400" dirty="0"/>
              <a:t>Treat outputs as a starting point, not final findings. </a:t>
            </a:r>
          </a:p>
          <a:p>
            <a:pPr marL="342900" indent="-342900">
              <a:buFont typeface="Arial" panose="020B0604020202020204" pitchFamily="34" charset="0"/>
              <a:buChar char="•"/>
            </a:pPr>
            <a:r>
              <a:rPr lang="en-GB" sz="2400" dirty="0"/>
              <a:t>Verify AI-generated analyses against source data. </a:t>
            </a:r>
          </a:p>
          <a:p>
            <a:pPr marL="342900" indent="-342900">
              <a:buFont typeface="Arial" panose="020B0604020202020204" pitchFamily="34" charset="0"/>
              <a:buChar char="•"/>
            </a:pPr>
            <a:r>
              <a:rPr lang="en-GB" sz="2400" dirty="0"/>
              <a:t>Maintain human review of coding, interpretation, and recommendations. </a:t>
            </a:r>
          </a:p>
          <a:p>
            <a:pPr marL="342900" indent="-342900">
              <a:buFont typeface="Arial" panose="020B0604020202020204" pitchFamily="34" charset="0"/>
              <a:buChar char="•"/>
            </a:pPr>
            <a:r>
              <a:rPr lang="en-GB" sz="2400" dirty="0"/>
              <a:t>Understand vendor data governance and privacy policies before use. </a:t>
            </a:r>
          </a:p>
          <a:p>
            <a:pPr marL="342900" indent="-342900">
              <a:buFont typeface="Arial" panose="020B0604020202020204" pitchFamily="34" charset="0"/>
              <a:buChar char="•"/>
            </a:pPr>
            <a:r>
              <a:rPr lang="en-GB" sz="2400" dirty="0"/>
              <a:t>Use caution when handling sensitive or personally identifiable information.</a:t>
            </a:r>
          </a:p>
        </p:txBody>
      </p:sp>
    </p:spTree>
    <p:extLst>
      <p:ext uri="{BB962C8B-B14F-4D97-AF65-F5344CB8AC3E}">
        <p14:creationId xmlns:p14="http://schemas.microsoft.com/office/powerpoint/2010/main" val="2790414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C8862-2391-C59D-0B66-2FDC266B2CE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DFCB033-386D-7D44-0B02-1D034A79F2CC}"/>
              </a:ext>
            </a:extLst>
          </p:cNvPr>
          <p:cNvSpPr/>
          <p:nvPr/>
        </p:nvSpPr>
        <p:spPr>
          <a:xfrm>
            <a:off x="0" y="20187"/>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3"/>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79DBD705-7FC6-09EF-D5F2-230094C35911}"/>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991000FB-68D3-120B-96BC-FD4A1C469FCF}"/>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5"/>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64EE36BE-8E60-DB92-9F07-998A1A3021DD}"/>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6"/>
            <a:stretch>
              <a:fillRect/>
            </a:stretch>
          </a:blipFill>
        </p:spPr>
        <p:txBody>
          <a:bodyPr/>
          <a:lstStyle/>
          <a:p>
            <a:endParaRPr lang="es-MX"/>
          </a:p>
        </p:txBody>
      </p:sp>
      <p:sp>
        <p:nvSpPr>
          <p:cNvPr id="7" name="Freeform 7">
            <a:extLst>
              <a:ext uri="{FF2B5EF4-FFF2-40B4-BE49-F238E27FC236}">
                <a16:creationId xmlns:a16="http://schemas.microsoft.com/office/drawing/2014/main" id="{D0E7FDEA-7629-A181-8E08-5FCADA4A2111}"/>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7"/>
            <a:stretch>
              <a:fillRect/>
            </a:stretch>
          </a:blipFill>
        </p:spPr>
        <p:txBody>
          <a:bodyPr/>
          <a:lstStyle/>
          <a:p>
            <a:endParaRPr lang="es-MX"/>
          </a:p>
        </p:txBody>
      </p:sp>
      <p:sp>
        <p:nvSpPr>
          <p:cNvPr id="8" name="TextBox 8">
            <a:extLst>
              <a:ext uri="{FF2B5EF4-FFF2-40B4-BE49-F238E27FC236}">
                <a16:creationId xmlns:a16="http://schemas.microsoft.com/office/drawing/2014/main" id="{1782D83C-33F9-4D53-DF04-1E0C9956171A}"/>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CC4B8B27-5319-6B52-832B-D07A4265173C}"/>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4B5CC05D-DC69-B512-275F-79FCF1F2F481}"/>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D4B5CFE8-7501-9EBE-64BC-E074376CEAD6}"/>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2162F298-FF2D-D33D-AA27-9BDB1431F1CE}"/>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4" name="TextBox 13">
            <a:extLst>
              <a:ext uri="{FF2B5EF4-FFF2-40B4-BE49-F238E27FC236}">
                <a16:creationId xmlns:a16="http://schemas.microsoft.com/office/drawing/2014/main" id="{82A3197C-26CE-5E05-3AE0-DC811067363C}"/>
              </a:ext>
            </a:extLst>
          </p:cNvPr>
          <p:cNvSpPr txBox="1"/>
          <p:nvPr/>
        </p:nvSpPr>
        <p:spPr>
          <a:xfrm>
            <a:off x="5429887" y="964281"/>
            <a:ext cx="9554547" cy="954107"/>
          </a:xfrm>
          <a:prstGeom prst="rect">
            <a:avLst/>
          </a:prstGeom>
          <a:noFill/>
        </p:spPr>
        <p:txBody>
          <a:bodyPr wrap="square" rtlCol="0">
            <a:spAutoFit/>
          </a:bodyPr>
          <a:lstStyle>
            <a:defPPr>
              <a:defRPr lang="en-US"/>
            </a:defPPr>
            <a:lvl1pPr>
              <a:defRPr sz="2800" b="1"/>
            </a:lvl1pPr>
          </a:lstStyle>
          <a:p>
            <a:r>
              <a:rPr lang="en-GB" dirty="0"/>
              <a:t>LLMs, Prompts and Agents: AI That Can Be Directed and Adapted </a:t>
            </a:r>
            <a:endParaRPr lang="en-US" dirty="0"/>
          </a:p>
        </p:txBody>
      </p:sp>
      <p:sp>
        <p:nvSpPr>
          <p:cNvPr id="17" name="TextBox 16">
            <a:extLst>
              <a:ext uri="{FF2B5EF4-FFF2-40B4-BE49-F238E27FC236}">
                <a16:creationId xmlns:a16="http://schemas.microsoft.com/office/drawing/2014/main" id="{3698ED7C-0AAF-9B8D-88B1-FA70270F590B}"/>
              </a:ext>
            </a:extLst>
          </p:cNvPr>
          <p:cNvSpPr txBox="1"/>
          <p:nvPr/>
        </p:nvSpPr>
        <p:spPr>
          <a:xfrm>
            <a:off x="3010672" y="1977905"/>
            <a:ext cx="11010128" cy="6370975"/>
          </a:xfrm>
          <a:prstGeom prst="rect">
            <a:avLst/>
          </a:prstGeom>
          <a:noFill/>
        </p:spPr>
        <p:txBody>
          <a:bodyPr wrap="square">
            <a:spAutoFit/>
          </a:bodyPr>
          <a:lstStyle/>
          <a:p>
            <a:r>
              <a:rPr lang="en-GB" sz="2400" b="1" dirty="0"/>
              <a:t>What Are They?</a:t>
            </a:r>
          </a:p>
          <a:p>
            <a:r>
              <a:rPr lang="en-GB" sz="2400" dirty="0"/>
              <a:t>Unlike AI-enhanced tools, Large Language Models (LLMs) provide a flexible intelligence layer that can be guided through prompts and workflows to perform a wide range of evaluation tasks.</a:t>
            </a:r>
          </a:p>
          <a:p>
            <a:r>
              <a:rPr lang="en-GB" sz="2400" b="1" dirty="0"/>
              <a:t>LLMs</a:t>
            </a:r>
            <a:r>
              <a:rPr lang="en-GB" sz="2400" dirty="0"/>
              <a:t> are the underlying AI models (e.g., ChatGPT, Claude, Gemini).</a:t>
            </a:r>
            <a:br>
              <a:rPr lang="en-GB" sz="2400" dirty="0"/>
            </a:br>
            <a:r>
              <a:rPr lang="en-GB" sz="2400" b="1" dirty="0"/>
              <a:t>Prompts</a:t>
            </a:r>
            <a:r>
              <a:rPr lang="en-GB" sz="2400" dirty="0"/>
              <a:t> are the instructions that shape how the model analyses information and responds. </a:t>
            </a:r>
            <a:r>
              <a:rPr lang="en-GB" sz="2400" b="1" dirty="0"/>
              <a:t>In practice, prompts become a form of methodology.</a:t>
            </a:r>
            <a:br>
              <a:rPr lang="en-GB" sz="2400" b="1" dirty="0"/>
            </a:br>
            <a:r>
              <a:rPr lang="en-GB" sz="2400" b="1" dirty="0"/>
              <a:t>Agents</a:t>
            </a:r>
            <a:r>
              <a:rPr lang="en-GB" sz="2400" dirty="0"/>
              <a:t> are AI systems that use one or more prompts to perform tasks autonomously or semi-autonomously across multiple steps.</a:t>
            </a:r>
          </a:p>
          <a:p>
            <a:endParaRPr lang="en-GB" sz="2400" dirty="0"/>
          </a:p>
          <a:p>
            <a:r>
              <a:rPr lang="en-GB" sz="2400" b="1" dirty="0"/>
              <a:t>Example:</a:t>
            </a:r>
          </a:p>
          <a:p>
            <a:r>
              <a:rPr lang="en-GB" sz="2400" dirty="0"/>
              <a:t>Oxfam developed a structured prompt to support staff in assessing whether a reported change is genuinely a sign of systems change before it is submitted. The prompt guides users through a set of systems change criteria, such as changes in policies, practices, power relations, social norms, institutional behaviour, networks, or resource flows and assesses the extent to which the reported change demonstrates these characteristics.</a:t>
            </a:r>
          </a:p>
          <a:p>
            <a:pPr>
              <a:buNone/>
            </a:pPr>
            <a:endParaRPr lang="en-GB" sz="2400" dirty="0"/>
          </a:p>
        </p:txBody>
      </p:sp>
    </p:spTree>
    <p:extLst>
      <p:ext uri="{BB962C8B-B14F-4D97-AF65-F5344CB8AC3E}">
        <p14:creationId xmlns:p14="http://schemas.microsoft.com/office/powerpoint/2010/main" val="60481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MX"/>
          </a:p>
        </p:txBody>
      </p:sp>
      <p:sp>
        <p:nvSpPr>
          <p:cNvPr id="3" name="TextBox 3"/>
          <p:cNvSpPr txBox="1"/>
          <p:nvPr/>
        </p:nvSpPr>
        <p:spPr>
          <a:xfrm>
            <a:off x="4419746" y="1868404"/>
            <a:ext cx="10598163" cy="6003823"/>
          </a:xfrm>
          <a:prstGeom prst="rect">
            <a:avLst/>
          </a:prstGeom>
        </p:spPr>
        <p:txBody>
          <a:bodyPr lIns="0" tIns="0" rIns="0" bIns="0" rtlCol="0" anchor="t">
            <a:spAutoFit/>
          </a:bodyPr>
          <a:lstStyle/>
          <a:p>
            <a:pPr algn="l">
              <a:lnSpc>
                <a:spcPts val="4199"/>
              </a:lnSpc>
            </a:pPr>
            <a:r>
              <a:rPr lang="en-US" sz="2999" b="1" i="1" dirty="0">
                <a:solidFill>
                  <a:srgbClr val="FFFFFF"/>
                </a:solidFill>
                <a:latin typeface="BR Omny Bold Italics"/>
                <a:ea typeface="BR Omny Bold Italics"/>
                <a:cs typeface="BR Omny Bold Italics"/>
                <a:sym typeface="BR Omny Bold Italics"/>
              </a:rPr>
              <a:t>Agenda de la </a:t>
            </a:r>
            <a:r>
              <a:rPr lang="en-US" sz="2999" b="1" i="1" dirty="0" err="1">
                <a:solidFill>
                  <a:srgbClr val="FFFFFF"/>
                </a:solidFill>
                <a:latin typeface="BR Omny Bold Italics"/>
                <a:ea typeface="BR Omny Bold Italics"/>
                <a:cs typeface="BR Omny Bold Italics"/>
                <a:sym typeface="BR Omny Bold Italics"/>
              </a:rPr>
              <a:t>sesión</a:t>
            </a:r>
            <a:r>
              <a:rPr lang="en-US" sz="2999" b="1" i="1" dirty="0">
                <a:solidFill>
                  <a:srgbClr val="FFFFFF"/>
                </a:solidFill>
                <a:latin typeface="BR Omny Bold Italics"/>
                <a:ea typeface="BR Omny Bold Italics"/>
                <a:cs typeface="BR Omny Bold Italics"/>
                <a:sym typeface="BR Omny Bold Italics"/>
              </a:rPr>
              <a:t> </a:t>
            </a:r>
          </a:p>
          <a:p>
            <a:pPr algn="l">
              <a:lnSpc>
                <a:spcPts val="3919"/>
              </a:lnSpc>
            </a:pPr>
            <a:endParaRPr lang="en-US" sz="2999" b="1" i="1" dirty="0">
              <a:solidFill>
                <a:srgbClr val="FFFFFF"/>
              </a:solidFill>
              <a:latin typeface="BR Omny Bold Italics"/>
              <a:ea typeface="BR Omny Bold Italics"/>
              <a:cs typeface="BR Omny Bold Italics"/>
              <a:sym typeface="BR Omny Bold Italics"/>
            </a:endParaRPr>
          </a:p>
          <a:p>
            <a:pPr algn="l">
              <a:lnSpc>
                <a:spcPts val="3919"/>
              </a:lnSpc>
            </a:pPr>
            <a:r>
              <a:rPr lang="en-US" sz="2799" i="1" dirty="0">
                <a:solidFill>
                  <a:srgbClr val="FFFFFF"/>
                </a:solidFill>
                <a:latin typeface="BR Omny Light Italics"/>
                <a:ea typeface="BR Omny Light Italics"/>
                <a:cs typeface="BR Omny Light Italics"/>
                <a:sym typeface="BR Omny Light Italics"/>
              </a:rPr>
              <a:t>5 min. - Bienvenida y </a:t>
            </a:r>
            <a:r>
              <a:rPr lang="en-US" sz="2799" i="1" dirty="0" err="1">
                <a:solidFill>
                  <a:srgbClr val="FFFFFF"/>
                </a:solidFill>
                <a:latin typeface="BR Omny Light Italics"/>
                <a:ea typeface="BR Omny Light Italics"/>
                <a:cs typeface="BR Omny Light Italics"/>
                <a:sym typeface="BR Omny Light Italics"/>
              </a:rPr>
              <a:t>encuadre</a:t>
            </a:r>
            <a:endParaRPr lang="en-US" sz="2799" i="1" dirty="0">
              <a:solidFill>
                <a:srgbClr val="FFFFFF"/>
              </a:solidFill>
              <a:latin typeface="BR Omny Light Italics"/>
              <a:ea typeface="BR Omny Light Italics"/>
              <a:cs typeface="BR Omny Light Italics"/>
              <a:sym typeface="BR Omny Light Italics"/>
            </a:endParaRPr>
          </a:p>
          <a:p>
            <a:pPr algn="l">
              <a:lnSpc>
                <a:spcPts val="3919"/>
              </a:lnSpc>
            </a:pPr>
            <a:endParaRPr lang="en-US" sz="2799" i="1" dirty="0">
              <a:solidFill>
                <a:srgbClr val="FFFFFF"/>
              </a:solidFill>
              <a:latin typeface="BR Omny Light Italics"/>
              <a:ea typeface="BR Omny Light Italics"/>
              <a:cs typeface="BR Omny Light Italics"/>
              <a:sym typeface="BR Omny Light Italics"/>
            </a:endParaRPr>
          </a:p>
          <a:p>
            <a:pPr algn="l">
              <a:lnSpc>
                <a:spcPts val="3919"/>
              </a:lnSpc>
            </a:pPr>
            <a:r>
              <a:rPr lang="en-US" sz="2799" i="1" dirty="0">
                <a:solidFill>
                  <a:srgbClr val="FFFFFF"/>
                </a:solidFill>
                <a:latin typeface="BR Omny Light Italics"/>
                <a:ea typeface="BR Omny Light Italics"/>
                <a:cs typeface="BR Omny Light Italics"/>
                <a:sym typeface="BR Omny Light Italics"/>
              </a:rPr>
              <a:t>30 min. – </a:t>
            </a:r>
            <a:r>
              <a:rPr lang="en-US" sz="2799" i="1" dirty="0" err="1">
                <a:solidFill>
                  <a:srgbClr val="FFFFFF"/>
                </a:solidFill>
                <a:latin typeface="BR Omny Light Italics"/>
                <a:ea typeface="BR Omny Light Italics"/>
                <a:cs typeface="BR Omny Light Italics"/>
                <a:sym typeface="BR Omny Light Italics"/>
              </a:rPr>
              <a:t>Políticas</a:t>
            </a:r>
            <a:r>
              <a:rPr lang="en-US" sz="2799" i="1" dirty="0">
                <a:solidFill>
                  <a:srgbClr val="FFFFFF"/>
                </a:solidFill>
                <a:latin typeface="BR Omny Light Italics"/>
                <a:ea typeface="BR Omny Light Italics"/>
                <a:cs typeface="BR Omny Light Italics"/>
                <a:sym typeface="BR Omny Light Italics"/>
              </a:rPr>
              <a:t> y </a:t>
            </a:r>
            <a:r>
              <a:rPr lang="en-US" sz="2799" i="1" dirty="0" err="1">
                <a:solidFill>
                  <a:srgbClr val="FFFFFF"/>
                </a:solidFill>
                <a:latin typeface="BR Omny Light Italics"/>
                <a:ea typeface="BR Omny Light Italics"/>
                <a:cs typeface="BR Omny Light Italics"/>
                <a:sym typeface="BR Omny Light Italics"/>
              </a:rPr>
              <a:t>lineamientos</a:t>
            </a:r>
            <a:r>
              <a:rPr lang="en-US" sz="2799" i="1" dirty="0">
                <a:solidFill>
                  <a:srgbClr val="FFFFFF"/>
                </a:solidFill>
                <a:latin typeface="BR Omny Light Italics"/>
                <a:ea typeface="BR Omny Light Italics"/>
                <a:cs typeface="BR Omny Light Italics"/>
                <a:sym typeface="BR Omny Light Italics"/>
              </a:rPr>
              <a:t> de la IA en Oxfam – Juan Orellana</a:t>
            </a:r>
          </a:p>
          <a:p>
            <a:pPr algn="l">
              <a:lnSpc>
                <a:spcPts val="3919"/>
              </a:lnSpc>
            </a:pPr>
            <a:endParaRPr lang="en-US" sz="2799" i="1" dirty="0">
              <a:solidFill>
                <a:srgbClr val="FFFFFF"/>
              </a:solidFill>
              <a:latin typeface="BR Omny Light Italics"/>
              <a:ea typeface="BR Omny Light Italics"/>
              <a:cs typeface="BR Omny Light Italics"/>
              <a:sym typeface="BR Omny Light Italics"/>
            </a:endParaRPr>
          </a:p>
          <a:p>
            <a:pPr algn="l">
              <a:lnSpc>
                <a:spcPts val="3919"/>
              </a:lnSpc>
            </a:pPr>
            <a:r>
              <a:rPr lang="en-US" sz="2799" i="1" dirty="0">
                <a:solidFill>
                  <a:srgbClr val="FFFFFF"/>
                </a:solidFill>
                <a:latin typeface="BR Omny Light Italics"/>
                <a:ea typeface="BR Omny Light Italics"/>
                <a:cs typeface="BR Omny Light Italics"/>
                <a:sym typeface="BR Omny Light Italics"/>
              </a:rPr>
              <a:t>5 min. – Pausa </a:t>
            </a:r>
            <a:r>
              <a:rPr lang="en-US" sz="2799" i="1" dirty="0" err="1">
                <a:solidFill>
                  <a:srgbClr val="FFFFFF"/>
                </a:solidFill>
                <a:latin typeface="BR Omny Light Italics"/>
                <a:ea typeface="BR Omny Light Italics"/>
                <a:cs typeface="BR Omny Light Italics"/>
                <a:sym typeface="BR Omny Light Italics"/>
              </a:rPr>
              <a:t>activa</a:t>
            </a:r>
            <a:endParaRPr lang="en-US" sz="2799" i="1" dirty="0">
              <a:solidFill>
                <a:srgbClr val="FFFFFF"/>
              </a:solidFill>
              <a:latin typeface="BR Omny Light Italics"/>
              <a:ea typeface="BR Omny Light Italics"/>
              <a:cs typeface="BR Omny Light Italics"/>
              <a:sym typeface="BR Omny Light Italics"/>
            </a:endParaRPr>
          </a:p>
          <a:p>
            <a:pPr algn="l">
              <a:lnSpc>
                <a:spcPts val="3919"/>
              </a:lnSpc>
            </a:pPr>
            <a:endParaRPr lang="en-US" sz="2799" i="1" dirty="0">
              <a:solidFill>
                <a:srgbClr val="FFFFFF"/>
              </a:solidFill>
              <a:latin typeface="BR Omny Light Italics"/>
              <a:ea typeface="BR Omny Light Italics"/>
              <a:cs typeface="BR Omny Light Italics"/>
              <a:sym typeface="BR Omny Light Italics"/>
            </a:endParaRPr>
          </a:p>
          <a:p>
            <a:pPr algn="l">
              <a:lnSpc>
                <a:spcPts val="3919"/>
              </a:lnSpc>
            </a:pPr>
            <a:r>
              <a:rPr lang="en-US" sz="2799" i="1" dirty="0">
                <a:solidFill>
                  <a:srgbClr val="FFFFFF"/>
                </a:solidFill>
                <a:latin typeface="BR Omny Light Italics"/>
                <a:ea typeface="BR Omny Light Italics"/>
                <a:cs typeface="BR Omny Light Italics"/>
                <a:sym typeface="BR Omny Light Italics"/>
              </a:rPr>
              <a:t>30 min. – Casos </a:t>
            </a:r>
            <a:r>
              <a:rPr lang="en-US" sz="2799" i="1" dirty="0" err="1">
                <a:solidFill>
                  <a:srgbClr val="FFFFFF"/>
                </a:solidFill>
                <a:latin typeface="BR Omny Light Italics"/>
                <a:ea typeface="BR Omny Light Italics"/>
                <a:cs typeface="BR Omny Light Italics"/>
                <a:sym typeface="BR Omny Light Italics"/>
              </a:rPr>
              <a:t>prácticos</a:t>
            </a:r>
            <a:r>
              <a:rPr lang="en-US" sz="2799" i="1" dirty="0">
                <a:solidFill>
                  <a:srgbClr val="FFFFFF"/>
                </a:solidFill>
                <a:latin typeface="BR Omny Light Italics"/>
                <a:ea typeface="BR Omny Light Italics"/>
                <a:cs typeface="BR Omny Light Italics"/>
                <a:sym typeface="BR Omny Light Italics"/>
              </a:rPr>
              <a:t> – Srividya Harish</a:t>
            </a:r>
          </a:p>
          <a:p>
            <a:pPr algn="l">
              <a:lnSpc>
                <a:spcPts val="3919"/>
              </a:lnSpc>
            </a:pPr>
            <a:endParaRPr lang="en-US" sz="2799" i="1" dirty="0">
              <a:solidFill>
                <a:srgbClr val="FFFFFF"/>
              </a:solidFill>
              <a:latin typeface="BR Omny Light Italics"/>
              <a:ea typeface="BR Omny Light Italics"/>
              <a:cs typeface="BR Omny Light Italics"/>
              <a:sym typeface="BR Omny Light Italics"/>
            </a:endParaRPr>
          </a:p>
          <a:p>
            <a:pPr algn="l">
              <a:lnSpc>
                <a:spcPts val="3919"/>
              </a:lnSpc>
            </a:pPr>
            <a:r>
              <a:rPr lang="en-US" sz="2799" i="1" dirty="0">
                <a:solidFill>
                  <a:srgbClr val="FFFFFF"/>
                </a:solidFill>
                <a:latin typeface="BR Omny Light Italics"/>
                <a:ea typeface="BR Omny Light Italics"/>
                <a:cs typeface="BR Omny Light Italics"/>
                <a:sym typeface="BR Omny Light Italics"/>
              </a:rPr>
              <a:t>20 min. - </a:t>
            </a:r>
            <a:r>
              <a:rPr lang="en-US" sz="2799" i="1" dirty="0" err="1">
                <a:solidFill>
                  <a:srgbClr val="FFFFFF"/>
                </a:solidFill>
                <a:latin typeface="BR Omny Light Italics"/>
                <a:ea typeface="BR Omny Light Italics"/>
                <a:cs typeface="BR Omny Light Italics"/>
                <a:sym typeface="BR Omny Light Italics"/>
              </a:rPr>
              <a:t>Preguntas</a:t>
            </a:r>
            <a:r>
              <a:rPr lang="en-US" sz="2799" i="1" dirty="0">
                <a:solidFill>
                  <a:srgbClr val="FFFFFF"/>
                </a:solidFill>
                <a:latin typeface="BR Omny Light Italics"/>
                <a:ea typeface="BR Omny Light Italics"/>
                <a:cs typeface="BR Omny Light Italics"/>
                <a:sym typeface="BR Omny Light Italics"/>
              </a:rPr>
              <a:t> y </a:t>
            </a:r>
            <a:r>
              <a:rPr lang="en-US" sz="2799" i="1" dirty="0" err="1">
                <a:solidFill>
                  <a:srgbClr val="FFFFFF"/>
                </a:solidFill>
                <a:latin typeface="BR Omny Light Italics"/>
                <a:ea typeface="BR Omny Light Italics"/>
                <a:cs typeface="BR Omny Light Italics"/>
                <a:sym typeface="BR Omny Light Italics"/>
              </a:rPr>
              <a:t>respuestas</a:t>
            </a:r>
            <a:endParaRPr lang="en-US" sz="2799" i="1" dirty="0">
              <a:solidFill>
                <a:srgbClr val="FFFFFF"/>
              </a:solidFill>
              <a:latin typeface="BR Omny Light Italics"/>
              <a:ea typeface="BR Omny Light Italics"/>
              <a:cs typeface="BR Omny Light Italics"/>
              <a:sym typeface="BR Omny Light Italics"/>
            </a:endParaRPr>
          </a:p>
        </p:txBody>
      </p:sp>
      <p:sp>
        <p:nvSpPr>
          <p:cNvPr id="4" name="Freeform 4"/>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4"/>
            <a:stretch>
              <a:fillRect l="-146" t="-2812" r="-146"/>
            </a:stretch>
          </a:blipFill>
        </p:spPr>
        <p:txBody>
          <a:bodyPr/>
          <a:lstStyle/>
          <a:p>
            <a:endParaRPr lang="es-MX"/>
          </a:p>
        </p:txBody>
      </p:sp>
      <p:sp>
        <p:nvSpPr>
          <p:cNvPr id="5" name="TextBox 5"/>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a:solidFill>
                  <a:srgbClr val="FFFFFF"/>
                </a:solidFill>
                <a:latin typeface="BR Omny"/>
                <a:ea typeface="BR Omny"/>
                <a:cs typeface="BR Omny"/>
                <a:sym typeface="BR Omny"/>
              </a:rPr>
              <a:t>2025</a:t>
            </a:r>
          </a:p>
        </p:txBody>
      </p:sp>
      <p:grpSp>
        <p:nvGrpSpPr>
          <p:cNvPr id="6" name="Group 6"/>
          <p:cNvGrpSpPr/>
          <p:nvPr/>
        </p:nvGrpSpPr>
        <p:grpSpPr>
          <a:xfrm>
            <a:off x="857250" y="748922"/>
            <a:ext cx="3052175" cy="1400765"/>
            <a:chOff x="0" y="0"/>
            <a:chExt cx="4069566" cy="1867686"/>
          </a:xfrm>
        </p:grpSpPr>
        <p:sp>
          <p:nvSpPr>
            <p:cNvPr id="7" name="TextBox 7"/>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FFFFFF"/>
                  </a:solidFill>
                  <a:latin typeface="BR Omny"/>
                  <a:ea typeface="BR Omny"/>
                  <a:cs typeface="BR Omny"/>
                  <a:sym typeface="BR Omny"/>
                </a:rPr>
                <a:t>semana de la</a:t>
              </a:r>
            </a:p>
          </p:txBody>
        </p:sp>
        <p:sp>
          <p:nvSpPr>
            <p:cNvPr id="8" name="TextBox 8"/>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FFFFFF"/>
                  </a:solidFill>
                  <a:latin typeface="BR Omny Bold"/>
                  <a:ea typeface="BR Omny Bold"/>
                  <a:cs typeface="BR Omny Bold"/>
                  <a:sym typeface="BR Omny Bold"/>
                </a:rPr>
                <a:t>evaluación</a:t>
              </a:r>
            </a:p>
          </p:txBody>
        </p:sp>
        <p:sp>
          <p:nvSpPr>
            <p:cNvPr id="9" name="TextBox 9"/>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FFFFFF"/>
                  </a:solidFill>
                  <a:latin typeface="BR Omny"/>
                  <a:ea typeface="BR Omny"/>
                  <a:cs typeface="BR Omny"/>
                  <a:sym typeface="BR Omny"/>
                </a:rPr>
                <a:t>glocal</a:t>
              </a:r>
            </a:p>
          </p:txBody>
        </p:sp>
      </p:grpSp>
      <p:sp>
        <p:nvSpPr>
          <p:cNvPr id="10" name="Freeform 10"/>
          <p:cNvSpPr/>
          <p:nvPr/>
        </p:nvSpPr>
        <p:spPr>
          <a:xfrm>
            <a:off x="13997942" y="7144443"/>
            <a:ext cx="1019967" cy="1141614"/>
          </a:xfrm>
          <a:custGeom>
            <a:avLst/>
            <a:gdLst/>
            <a:ahLst/>
            <a:cxnLst/>
            <a:rect l="l" t="t" r="r" b="b"/>
            <a:pathLst>
              <a:path w="1019967" h="1141614">
                <a:moveTo>
                  <a:pt x="0" y="0"/>
                </a:moveTo>
                <a:lnTo>
                  <a:pt x="1019967" y="0"/>
                </a:lnTo>
                <a:lnTo>
                  <a:pt x="1019967" y="1141614"/>
                </a:lnTo>
                <a:lnTo>
                  <a:pt x="0" y="1141614"/>
                </a:lnTo>
                <a:lnTo>
                  <a:pt x="0" y="0"/>
                </a:lnTo>
                <a:close/>
              </a:path>
            </a:pathLst>
          </a:custGeom>
          <a:blipFill>
            <a:blip r:embed="rId5"/>
            <a:stretch>
              <a:fillRect/>
            </a:stretch>
          </a:blipFill>
        </p:spPr>
        <p:txBody>
          <a:bodyPr/>
          <a:lstStyle/>
          <a:p>
            <a:endParaRPr lang="es-MX"/>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717D4-5CFA-5EB1-CDCB-7D9FCDB1C7D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3743AC2-D566-65F9-5801-0635BB3FB148}"/>
              </a:ext>
            </a:extLst>
          </p:cNvPr>
          <p:cNvSpPr/>
          <p:nvPr/>
        </p:nvSpPr>
        <p:spPr>
          <a:xfrm>
            <a:off x="0" y="20187"/>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3"/>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32C43CAF-1135-51E1-B3F5-254ED150E8D4}"/>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B4FDD590-B77A-7D83-45D1-0B4EA2A1A20A}"/>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5"/>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31A2CFF0-8342-A697-8A99-A0B5A75DD7A5}"/>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6"/>
            <a:stretch>
              <a:fillRect/>
            </a:stretch>
          </a:blipFill>
        </p:spPr>
        <p:txBody>
          <a:bodyPr/>
          <a:lstStyle/>
          <a:p>
            <a:endParaRPr lang="es-MX"/>
          </a:p>
        </p:txBody>
      </p:sp>
      <p:sp>
        <p:nvSpPr>
          <p:cNvPr id="7" name="Freeform 7">
            <a:extLst>
              <a:ext uri="{FF2B5EF4-FFF2-40B4-BE49-F238E27FC236}">
                <a16:creationId xmlns:a16="http://schemas.microsoft.com/office/drawing/2014/main" id="{F1AEA038-90A5-2394-B6A1-6EAA9E12FDDF}"/>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7"/>
            <a:stretch>
              <a:fillRect/>
            </a:stretch>
          </a:blipFill>
        </p:spPr>
        <p:txBody>
          <a:bodyPr/>
          <a:lstStyle/>
          <a:p>
            <a:endParaRPr lang="es-MX"/>
          </a:p>
        </p:txBody>
      </p:sp>
      <p:sp>
        <p:nvSpPr>
          <p:cNvPr id="8" name="TextBox 8">
            <a:extLst>
              <a:ext uri="{FF2B5EF4-FFF2-40B4-BE49-F238E27FC236}">
                <a16:creationId xmlns:a16="http://schemas.microsoft.com/office/drawing/2014/main" id="{731539AB-2F7B-E521-152D-C5708F7E2ED5}"/>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F062111A-D4EF-F93C-F8BD-5B6E89904659}"/>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612C5BBC-BD9C-9AA6-51F6-158BEEA76E90}"/>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5EBF0F9C-89ED-916F-6C47-C354E49EB5F8}"/>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7209FAE5-6DCB-ACC6-DFDB-0F774363E955}"/>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4" name="TextBox 13">
            <a:extLst>
              <a:ext uri="{FF2B5EF4-FFF2-40B4-BE49-F238E27FC236}">
                <a16:creationId xmlns:a16="http://schemas.microsoft.com/office/drawing/2014/main" id="{C606A1CE-20BD-1276-D3F9-CFEC26C86A09}"/>
              </a:ext>
            </a:extLst>
          </p:cNvPr>
          <p:cNvSpPr txBox="1"/>
          <p:nvPr/>
        </p:nvSpPr>
        <p:spPr>
          <a:xfrm>
            <a:off x="5429887" y="964281"/>
            <a:ext cx="9554547" cy="523220"/>
          </a:xfrm>
          <a:prstGeom prst="rect">
            <a:avLst/>
          </a:prstGeom>
          <a:noFill/>
        </p:spPr>
        <p:txBody>
          <a:bodyPr wrap="square" rtlCol="0">
            <a:spAutoFit/>
          </a:bodyPr>
          <a:lstStyle>
            <a:defPPr>
              <a:defRPr lang="en-US"/>
            </a:defPPr>
            <a:lvl1pPr>
              <a:defRPr sz="2800" b="1"/>
            </a:lvl1pPr>
          </a:lstStyle>
          <a:p>
            <a:r>
              <a:rPr lang="en-GB" dirty="0"/>
              <a:t>How the experiment worked</a:t>
            </a:r>
            <a:endParaRPr lang="en-US" dirty="0"/>
          </a:p>
        </p:txBody>
      </p:sp>
      <p:sp>
        <p:nvSpPr>
          <p:cNvPr id="17" name="TextBox 16">
            <a:extLst>
              <a:ext uri="{FF2B5EF4-FFF2-40B4-BE49-F238E27FC236}">
                <a16:creationId xmlns:a16="http://schemas.microsoft.com/office/drawing/2014/main" id="{8D38AE8C-1AD1-892E-EB30-27E17EF6C53E}"/>
              </a:ext>
            </a:extLst>
          </p:cNvPr>
          <p:cNvSpPr txBox="1"/>
          <p:nvPr/>
        </p:nvSpPr>
        <p:spPr>
          <a:xfrm>
            <a:off x="3010672" y="1705721"/>
            <a:ext cx="11162528" cy="7232749"/>
          </a:xfrm>
          <a:prstGeom prst="rect">
            <a:avLst/>
          </a:prstGeom>
          <a:noFill/>
        </p:spPr>
        <p:txBody>
          <a:bodyPr wrap="square">
            <a:spAutoFit/>
          </a:bodyPr>
          <a:lstStyle/>
          <a:p>
            <a:r>
              <a:rPr lang="en-GB" sz="2400" b="1" dirty="0"/>
              <a:t>Stage 1: System Change Assessment</a:t>
            </a:r>
            <a:endParaRPr lang="en-GB" sz="2400" dirty="0"/>
          </a:p>
          <a:p>
            <a:r>
              <a:rPr lang="en-GB" sz="2400" dirty="0"/>
              <a:t>Staff drafted a Sign of Change following Oxfam guidance. A structured Copilot prompt assessed whether the change described was a genuine sign of system change. The AI evaluated: </a:t>
            </a:r>
          </a:p>
          <a:p>
            <a:pPr marL="800100" lvl="1" indent="-342900">
              <a:buFont typeface="Arial" panose="020B0604020202020204" pitchFamily="34" charset="0"/>
              <a:buChar char="•"/>
            </a:pPr>
            <a:r>
              <a:rPr lang="en-GB" sz="2400" dirty="0"/>
              <a:t>Whether the change reflected shifts in system conditions. </a:t>
            </a:r>
          </a:p>
          <a:p>
            <a:pPr marL="800100" lvl="1" indent="-342900">
              <a:buFont typeface="Arial" panose="020B0604020202020204" pitchFamily="34" charset="0"/>
              <a:buChar char="•"/>
            </a:pPr>
            <a:r>
              <a:rPr lang="en-GB" sz="2400" dirty="0"/>
              <a:t>Whether a clear before-and-after change was evident. </a:t>
            </a:r>
          </a:p>
          <a:p>
            <a:pPr marL="800100" lvl="1" indent="-342900">
              <a:buFont typeface="Arial" panose="020B0604020202020204" pitchFamily="34" charset="0"/>
              <a:buChar char="•"/>
            </a:pPr>
            <a:r>
              <a:rPr lang="en-GB" sz="2400" dirty="0"/>
              <a:t>Whether the change was positive, negative, or evidence of successful resistance ("no change"). </a:t>
            </a:r>
          </a:p>
          <a:p>
            <a:r>
              <a:rPr lang="en-GB" sz="2400" dirty="0"/>
              <a:t>Staff revised or selected another Sign of Change if criteria were not met.</a:t>
            </a:r>
          </a:p>
          <a:p>
            <a:r>
              <a:rPr lang="en-GB" sz="2400" b="1" dirty="0"/>
              <a:t>Stage 2: Quality Improvement</a:t>
            </a:r>
            <a:endParaRPr lang="en-GB" sz="2400" dirty="0"/>
          </a:p>
          <a:p>
            <a:r>
              <a:rPr lang="en-GB" sz="2400" dirty="0"/>
              <a:t>Once validated as a Sign of Change, a second prompt reviewed the narrative quality. </a:t>
            </a:r>
          </a:p>
          <a:p>
            <a:r>
              <a:rPr lang="en-GB" sz="2400" dirty="0"/>
              <a:t>The AI identified gaps relating to: </a:t>
            </a:r>
          </a:p>
          <a:p>
            <a:pPr lvl="1"/>
            <a:r>
              <a:rPr lang="en-GB" sz="2400" dirty="0"/>
              <a:t>* Systems and system conditions  * Stakeholders and beneficiaries </a:t>
            </a:r>
          </a:p>
          <a:p>
            <a:pPr lvl="1"/>
            <a:r>
              <a:rPr lang="en-GB" sz="2400" dirty="0"/>
              <a:t>* Evidence and verification * Roles of Oxfam and partners </a:t>
            </a:r>
          </a:p>
          <a:p>
            <a:pPr lvl="1"/>
            <a:r>
              <a:rPr lang="en-GB" sz="2400" dirty="0"/>
              <a:t>* Clarity of the change pathway and future expectations </a:t>
            </a:r>
          </a:p>
          <a:p>
            <a:r>
              <a:rPr lang="en-GB" sz="2400" dirty="0"/>
              <a:t>Staff used the feedback to strengthen the submission while retaining ownership of the final narrative. </a:t>
            </a:r>
          </a:p>
          <a:p>
            <a:endParaRPr lang="en-GB" sz="2400" dirty="0"/>
          </a:p>
          <a:p>
            <a:pPr>
              <a:buNone/>
            </a:pPr>
            <a:endParaRPr lang="en-GB" sz="3200" dirty="0"/>
          </a:p>
        </p:txBody>
      </p:sp>
    </p:spTree>
    <p:extLst>
      <p:ext uri="{BB962C8B-B14F-4D97-AF65-F5344CB8AC3E}">
        <p14:creationId xmlns:p14="http://schemas.microsoft.com/office/powerpoint/2010/main" val="2191077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9" name="Ink 28">
                <a:extLst>
                  <a:ext uri="{FF2B5EF4-FFF2-40B4-BE49-F238E27FC236}">
                    <a16:creationId xmlns:a16="http://schemas.microsoft.com/office/drawing/2014/main" id="{EAF36983-08B5-8C24-1DC7-C28FB14D3444}"/>
                  </a:ext>
                </a:extLst>
              </p14:cNvPr>
              <p14:cNvContentPartPr/>
              <p14:nvPr/>
            </p14:nvContentPartPr>
            <p14:xfrm>
              <a:off x="1132248" y="641644"/>
              <a:ext cx="360" cy="360"/>
            </p14:xfrm>
          </p:contentPart>
        </mc:Choice>
        <mc:Fallback xmlns="">
          <p:pic>
            <p:nvPicPr>
              <p:cNvPr id="29" name="Ink 28">
                <a:extLst>
                  <a:ext uri="{FF2B5EF4-FFF2-40B4-BE49-F238E27FC236}">
                    <a16:creationId xmlns:a16="http://schemas.microsoft.com/office/drawing/2014/main" id="{EAF36983-08B5-8C24-1DC7-C28FB14D3444}"/>
                  </a:ext>
                </a:extLst>
              </p:cNvPr>
              <p:cNvPicPr/>
              <p:nvPr/>
            </p:nvPicPr>
            <p:blipFill>
              <a:blip r:embed="rId3"/>
              <a:stretch>
                <a:fillRect/>
              </a:stretch>
            </p:blipFill>
            <p:spPr>
              <a:xfrm>
                <a:off x="1123248" y="63264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0" name="Ink 29">
                <a:extLst>
                  <a:ext uri="{FF2B5EF4-FFF2-40B4-BE49-F238E27FC236}">
                    <a16:creationId xmlns:a16="http://schemas.microsoft.com/office/drawing/2014/main" id="{953DDF07-6B95-0DA2-257D-18F75E9A1F5A}"/>
                  </a:ext>
                </a:extLst>
              </p14:cNvPr>
              <p14:cNvContentPartPr/>
              <p14:nvPr/>
            </p14:nvContentPartPr>
            <p14:xfrm>
              <a:off x="-2729472" y="627604"/>
              <a:ext cx="360" cy="360"/>
            </p14:xfrm>
          </p:contentPart>
        </mc:Choice>
        <mc:Fallback xmlns="">
          <p:pic>
            <p:nvPicPr>
              <p:cNvPr id="30" name="Ink 29">
                <a:extLst>
                  <a:ext uri="{FF2B5EF4-FFF2-40B4-BE49-F238E27FC236}">
                    <a16:creationId xmlns:a16="http://schemas.microsoft.com/office/drawing/2014/main" id="{953DDF07-6B95-0DA2-257D-18F75E9A1F5A}"/>
                  </a:ext>
                </a:extLst>
              </p:cNvPr>
              <p:cNvPicPr/>
              <p:nvPr/>
            </p:nvPicPr>
            <p:blipFill>
              <a:blip r:embed="rId3"/>
              <a:stretch>
                <a:fillRect/>
              </a:stretch>
            </p:blipFill>
            <p:spPr>
              <a:xfrm>
                <a:off x="-2738472" y="618604"/>
                <a:ext cx="18000" cy="18000"/>
              </a:xfrm>
              <a:prstGeom prst="rect">
                <a:avLst/>
              </a:prstGeom>
            </p:spPr>
          </p:pic>
        </mc:Fallback>
      </mc:AlternateContent>
      <p:grpSp>
        <p:nvGrpSpPr>
          <p:cNvPr id="41" name="Group 40">
            <a:extLst>
              <a:ext uri="{FF2B5EF4-FFF2-40B4-BE49-F238E27FC236}">
                <a16:creationId xmlns:a16="http://schemas.microsoft.com/office/drawing/2014/main" id="{0E4D1DAA-CFA4-5524-31A8-69C3192500BC}"/>
              </a:ext>
            </a:extLst>
          </p:cNvPr>
          <p:cNvGrpSpPr/>
          <p:nvPr/>
        </p:nvGrpSpPr>
        <p:grpSpPr>
          <a:xfrm>
            <a:off x="0" y="47625"/>
            <a:ext cx="15343696" cy="8477250"/>
            <a:chOff x="0" y="47625"/>
            <a:chExt cx="15343696" cy="8477250"/>
          </a:xfrm>
        </p:grpSpPr>
        <p:pic>
          <p:nvPicPr>
            <p:cNvPr id="5" name="Picture 4">
              <a:extLst>
                <a:ext uri="{FF2B5EF4-FFF2-40B4-BE49-F238E27FC236}">
                  <a16:creationId xmlns:a16="http://schemas.microsoft.com/office/drawing/2014/main" id="{3E02E183-99C5-49CB-3D64-FF01E50FB982}"/>
                </a:ext>
              </a:extLst>
            </p:cNvPr>
            <p:cNvPicPr>
              <a:picLocks noChangeAspect="1"/>
            </p:cNvPicPr>
            <p:nvPr/>
          </p:nvPicPr>
          <p:blipFill>
            <a:blip r:embed="rId5"/>
            <a:stretch>
              <a:fillRect/>
            </a:stretch>
          </p:blipFill>
          <p:spPr>
            <a:xfrm>
              <a:off x="0" y="47625"/>
              <a:ext cx="15343696" cy="8477250"/>
            </a:xfrm>
            <a:prstGeom prst="rect">
              <a:avLst/>
            </a:prstGeom>
          </p:spPr>
        </p:pic>
        <p:sp>
          <p:nvSpPr>
            <p:cNvPr id="24" name="Rectangle: Rounded Corners 23">
              <a:extLst>
                <a:ext uri="{FF2B5EF4-FFF2-40B4-BE49-F238E27FC236}">
                  <a16:creationId xmlns:a16="http://schemas.microsoft.com/office/drawing/2014/main" id="{968982A3-8083-F3EC-0502-BD149694275F}"/>
                </a:ext>
              </a:extLst>
            </p:cNvPr>
            <p:cNvSpPr/>
            <p:nvPr/>
          </p:nvSpPr>
          <p:spPr>
            <a:xfrm>
              <a:off x="8077199" y="5505450"/>
              <a:ext cx="2819400" cy="38100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Rounded Corners 30">
              <a:extLst>
                <a:ext uri="{FF2B5EF4-FFF2-40B4-BE49-F238E27FC236}">
                  <a16:creationId xmlns:a16="http://schemas.microsoft.com/office/drawing/2014/main" id="{AFB6CBB5-B3C0-FD74-A74D-EC6131DBA961}"/>
                </a:ext>
              </a:extLst>
            </p:cNvPr>
            <p:cNvSpPr/>
            <p:nvPr/>
          </p:nvSpPr>
          <p:spPr>
            <a:xfrm>
              <a:off x="2514600" y="3676650"/>
              <a:ext cx="4267200" cy="38100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Rounded Corners 31">
              <a:extLst>
                <a:ext uri="{FF2B5EF4-FFF2-40B4-BE49-F238E27FC236}">
                  <a16:creationId xmlns:a16="http://schemas.microsoft.com/office/drawing/2014/main" id="{3C3F6A0E-212C-1F3F-BB77-7800A4846A4A}"/>
                </a:ext>
              </a:extLst>
            </p:cNvPr>
            <p:cNvSpPr/>
            <p:nvPr/>
          </p:nvSpPr>
          <p:spPr>
            <a:xfrm>
              <a:off x="6781800" y="4514851"/>
              <a:ext cx="3581400" cy="228599"/>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238E0E8C-2C68-213E-5DD0-6AD360162C06}"/>
                </a:ext>
              </a:extLst>
            </p:cNvPr>
            <p:cNvSpPr/>
            <p:nvPr/>
          </p:nvSpPr>
          <p:spPr>
            <a:xfrm>
              <a:off x="152400" y="6346778"/>
              <a:ext cx="1600200" cy="1368472"/>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4F6F4832-C640-E70B-3727-FC7A22EFFF02}"/>
                </a:ext>
              </a:extLst>
            </p:cNvPr>
            <p:cNvSpPr/>
            <p:nvPr/>
          </p:nvSpPr>
          <p:spPr>
            <a:xfrm>
              <a:off x="6716972" y="976384"/>
              <a:ext cx="4179627" cy="38100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Rounded Corners 34">
              <a:extLst>
                <a:ext uri="{FF2B5EF4-FFF2-40B4-BE49-F238E27FC236}">
                  <a16:creationId xmlns:a16="http://schemas.microsoft.com/office/drawing/2014/main" id="{8BD63998-37C3-4E83-7F1E-33378ADCBD40}"/>
                </a:ext>
              </a:extLst>
            </p:cNvPr>
            <p:cNvSpPr/>
            <p:nvPr/>
          </p:nvSpPr>
          <p:spPr>
            <a:xfrm>
              <a:off x="143301" y="630732"/>
              <a:ext cx="2819400" cy="38100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Rounded Corners 35">
              <a:extLst>
                <a:ext uri="{FF2B5EF4-FFF2-40B4-BE49-F238E27FC236}">
                  <a16:creationId xmlns:a16="http://schemas.microsoft.com/office/drawing/2014/main" id="{96B78182-F86C-2FD0-F437-FF7D9BB0DADC}"/>
                </a:ext>
              </a:extLst>
            </p:cNvPr>
            <p:cNvSpPr/>
            <p:nvPr/>
          </p:nvSpPr>
          <p:spPr>
            <a:xfrm>
              <a:off x="10861342" y="1738384"/>
              <a:ext cx="1940258" cy="38100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Rounded Corners 36">
              <a:extLst>
                <a:ext uri="{FF2B5EF4-FFF2-40B4-BE49-F238E27FC236}">
                  <a16:creationId xmlns:a16="http://schemas.microsoft.com/office/drawing/2014/main" id="{7BC9D1F6-953D-1D24-9ED5-7FC3A39F061C}"/>
                </a:ext>
              </a:extLst>
            </p:cNvPr>
            <p:cNvSpPr/>
            <p:nvPr/>
          </p:nvSpPr>
          <p:spPr>
            <a:xfrm>
              <a:off x="952500" y="2925922"/>
              <a:ext cx="2705100" cy="293527"/>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AF5BA09F-55ED-A8D4-AF8D-99803D630B78}"/>
                </a:ext>
              </a:extLst>
            </p:cNvPr>
            <p:cNvSpPr/>
            <p:nvPr/>
          </p:nvSpPr>
          <p:spPr>
            <a:xfrm>
              <a:off x="128516" y="4743450"/>
              <a:ext cx="2819400" cy="38100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Rounded Corners 38">
              <a:extLst>
                <a:ext uri="{FF2B5EF4-FFF2-40B4-BE49-F238E27FC236}">
                  <a16:creationId xmlns:a16="http://schemas.microsoft.com/office/drawing/2014/main" id="{C5826C05-63EA-5A33-C568-0245E7E9ED14}"/>
                </a:ext>
              </a:extLst>
            </p:cNvPr>
            <p:cNvSpPr/>
            <p:nvPr/>
          </p:nvSpPr>
          <p:spPr>
            <a:xfrm>
              <a:off x="1005669" y="5505450"/>
              <a:ext cx="2819400" cy="38100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Rounded Corners 39">
              <a:extLst>
                <a:ext uri="{FF2B5EF4-FFF2-40B4-BE49-F238E27FC236}">
                  <a16:creationId xmlns:a16="http://schemas.microsoft.com/office/drawing/2014/main" id="{9C755C81-C2F1-E910-185A-892583DFF061}"/>
                </a:ext>
              </a:extLst>
            </p:cNvPr>
            <p:cNvSpPr/>
            <p:nvPr/>
          </p:nvSpPr>
          <p:spPr>
            <a:xfrm>
              <a:off x="810702" y="5886257"/>
              <a:ext cx="4066098" cy="38100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93775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E6EE3-AAD4-A04F-7C78-02BCC3F3AC1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C834470-0AEE-4223-98B5-3D4DD4FAFF8F}"/>
              </a:ext>
            </a:extLst>
          </p:cNvPr>
          <p:cNvSpPr/>
          <p:nvPr/>
        </p:nvSpPr>
        <p:spPr>
          <a:xfrm>
            <a:off x="0" y="20187"/>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3"/>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AB2EECC8-8771-8235-5E17-8C131393AD9A}"/>
              </a:ext>
            </a:extLst>
          </p:cNvPr>
          <p:cNvSpPr/>
          <p:nvPr/>
        </p:nvSpPr>
        <p:spPr>
          <a:xfrm>
            <a:off x="4397348" y="400496"/>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05DE3AFF-1CF5-A2CF-CE37-452EFB528A35}"/>
              </a:ext>
            </a:extLst>
          </p:cNvPr>
          <p:cNvSpPr/>
          <p:nvPr/>
        </p:nvSpPr>
        <p:spPr>
          <a:xfrm>
            <a:off x="-3276600" y="2925284"/>
            <a:ext cx="5929336" cy="4819650"/>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5"/>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82A61D97-1D70-6866-8DE1-B73E6BFBBA7C}"/>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6"/>
            <a:stretch>
              <a:fillRect/>
            </a:stretch>
          </a:blipFill>
        </p:spPr>
        <p:txBody>
          <a:bodyPr/>
          <a:lstStyle/>
          <a:p>
            <a:endParaRPr lang="es-MX"/>
          </a:p>
        </p:txBody>
      </p:sp>
      <p:sp>
        <p:nvSpPr>
          <p:cNvPr id="7" name="Freeform 7">
            <a:extLst>
              <a:ext uri="{FF2B5EF4-FFF2-40B4-BE49-F238E27FC236}">
                <a16:creationId xmlns:a16="http://schemas.microsoft.com/office/drawing/2014/main" id="{1C3CD77A-5118-386A-8117-C1A8D62F5C44}"/>
              </a:ext>
            </a:extLst>
          </p:cNvPr>
          <p:cNvSpPr/>
          <p:nvPr/>
        </p:nvSpPr>
        <p:spPr>
          <a:xfrm>
            <a:off x="14436287" y="425233"/>
            <a:ext cx="688310" cy="64700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7"/>
            <a:stretch>
              <a:fillRect/>
            </a:stretch>
          </a:blipFill>
        </p:spPr>
        <p:txBody>
          <a:bodyPr/>
          <a:lstStyle/>
          <a:p>
            <a:endParaRPr lang="es-MX"/>
          </a:p>
        </p:txBody>
      </p:sp>
      <p:sp>
        <p:nvSpPr>
          <p:cNvPr id="8" name="TextBox 8">
            <a:extLst>
              <a:ext uri="{FF2B5EF4-FFF2-40B4-BE49-F238E27FC236}">
                <a16:creationId xmlns:a16="http://schemas.microsoft.com/office/drawing/2014/main" id="{AFBA5EC0-F0BC-947D-DD23-E412FC42AE70}"/>
              </a:ext>
            </a:extLst>
          </p:cNvPr>
          <p:cNvSpPr txBox="1"/>
          <p:nvPr/>
        </p:nvSpPr>
        <p:spPr>
          <a:xfrm>
            <a:off x="275778" y="1441499"/>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C2438A71-943E-C1E5-7231-CE30EE28FB3D}"/>
              </a:ext>
            </a:extLst>
          </p:cNvPr>
          <p:cNvGrpSpPr/>
          <p:nvPr/>
        </p:nvGrpSpPr>
        <p:grpSpPr>
          <a:xfrm>
            <a:off x="275778" y="20187"/>
            <a:ext cx="3052175" cy="1400765"/>
            <a:chOff x="0" y="0"/>
            <a:chExt cx="4069566" cy="1867686"/>
          </a:xfrm>
        </p:grpSpPr>
        <p:sp>
          <p:nvSpPr>
            <p:cNvPr id="10" name="TextBox 10">
              <a:extLst>
                <a:ext uri="{FF2B5EF4-FFF2-40B4-BE49-F238E27FC236}">
                  <a16:creationId xmlns:a16="http://schemas.microsoft.com/office/drawing/2014/main" id="{42CFEF9D-EB1E-8C7E-8468-9077A41ED78B}"/>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D425D308-08B5-E5E4-7C0B-6177E2FAF007}"/>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dirty="0" err="1">
                  <a:solidFill>
                    <a:srgbClr val="000000"/>
                  </a:solidFill>
                  <a:latin typeface="BR Omny Bold"/>
                  <a:ea typeface="BR Omny Bold"/>
                  <a:cs typeface="BR Omny Bold"/>
                  <a:sym typeface="BR Omny Bold"/>
                </a:rPr>
                <a:t>evaluación</a:t>
              </a:r>
              <a:endParaRPr lang="en-US" sz="3731" b="1" dirty="0">
                <a:solidFill>
                  <a:srgbClr val="000000"/>
                </a:solidFill>
                <a:latin typeface="BR Omny Bold"/>
                <a:ea typeface="BR Omny Bold"/>
                <a:cs typeface="BR Omny Bold"/>
                <a:sym typeface="BR Omny Bold"/>
              </a:endParaRPr>
            </a:p>
          </p:txBody>
        </p:sp>
        <p:sp>
          <p:nvSpPr>
            <p:cNvPr id="12" name="TextBox 12">
              <a:extLst>
                <a:ext uri="{FF2B5EF4-FFF2-40B4-BE49-F238E27FC236}">
                  <a16:creationId xmlns:a16="http://schemas.microsoft.com/office/drawing/2014/main" id="{4383D512-837D-9AC0-229C-6F6E49EBE7C7}"/>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4" name="TextBox 13">
            <a:extLst>
              <a:ext uri="{FF2B5EF4-FFF2-40B4-BE49-F238E27FC236}">
                <a16:creationId xmlns:a16="http://schemas.microsoft.com/office/drawing/2014/main" id="{B9449FA0-C4A0-90B5-3F63-C4654FC09E1C}"/>
              </a:ext>
            </a:extLst>
          </p:cNvPr>
          <p:cNvSpPr txBox="1"/>
          <p:nvPr/>
        </p:nvSpPr>
        <p:spPr>
          <a:xfrm>
            <a:off x="5338187" y="486126"/>
            <a:ext cx="9554547" cy="523220"/>
          </a:xfrm>
          <a:prstGeom prst="rect">
            <a:avLst/>
          </a:prstGeom>
          <a:noFill/>
        </p:spPr>
        <p:txBody>
          <a:bodyPr wrap="square" rtlCol="0">
            <a:spAutoFit/>
          </a:bodyPr>
          <a:lstStyle>
            <a:defPPr>
              <a:defRPr lang="en-US"/>
            </a:defPPr>
            <a:lvl1pPr>
              <a:defRPr sz="2800" b="1"/>
            </a:lvl1pPr>
          </a:lstStyle>
          <a:p>
            <a:r>
              <a:rPr lang="en-GB" dirty="0"/>
              <a:t>Evaluation-oriented prompt engineering</a:t>
            </a:r>
            <a:endParaRPr lang="en-US" dirty="0"/>
          </a:p>
        </p:txBody>
      </p:sp>
      <p:graphicFrame>
        <p:nvGraphicFramePr>
          <p:cNvPr id="5" name="Table 4">
            <a:extLst>
              <a:ext uri="{FF2B5EF4-FFF2-40B4-BE49-F238E27FC236}">
                <a16:creationId xmlns:a16="http://schemas.microsoft.com/office/drawing/2014/main" id="{89C7466A-346B-2802-22B2-3B0EEC2128A2}"/>
              </a:ext>
            </a:extLst>
          </p:cNvPr>
          <p:cNvGraphicFramePr>
            <a:graphicFrameLocks noGrp="1"/>
          </p:cNvGraphicFramePr>
          <p:nvPr/>
        </p:nvGraphicFramePr>
        <p:xfrm>
          <a:off x="2329837" y="1186990"/>
          <a:ext cx="12606813" cy="6863464"/>
        </p:xfrm>
        <a:graphic>
          <a:graphicData uri="http://schemas.openxmlformats.org/drawingml/2006/table">
            <a:tbl>
              <a:tblPr/>
              <a:tblGrid>
                <a:gridCol w="3114598">
                  <a:extLst>
                    <a:ext uri="{9D8B030D-6E8A-4147-A177-3AD203B41FA5}">
                      <a16:colId xmlns:a16="http://schemas.microsoft.com/office/drawing/2014/main" val="176091803"/>
                    </a:ext>
                  </a:extLst>
                </a:gridCol>
                <a:gridCol w="4842565">
                  <a:extLst>
                    <a:ext uri="{9D8B030D-6E8A-4147-A177-3AD203B41FA5}">
                      <a16:colId xmlns:a16="http://schemas.microsoft.com/office/drawing/2014/main" val="4289026819"/>
                    </a:ext>
                  </a:extLst>
                </a:gridCol>
                <a:gridCol w="4649650">
                  <a:extLst>
                    <a:ext uri="{9D8B030D-6E8A-4147-A177-3AD203B41FA5}">
                      <a16:colId xmlns:a16="http://schemas.microsoft.com/office/drawing/2014/main" val="120671699"/>
                    </a:ext>
                  </a:extLst>
                </a:gridCol>
              </a:tblGrid>
              <a:tr h="416946">
                <a:tc>
                  <a:txBody>
                    <a:bodyPr/>
                    <a:lstStyle/>
                    <a:p>
                      <a:pPr>
                        <a:buNone/>
                      </a:pPr>
                      <a:r>
                        <a:rPr lang="en-GB" sz="2000" b="1" dirty="0"/>
                        <a:t>Prompting Practice</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GB" sz="2000" b="1" dirty="0"/>
                        <a:t>How It Is Used in the Prompt</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GB" sz="2000" b="1" dirty="0"/>
                        <a:t>Why It Matters</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1027333181"/>
                  </a:ext>
                </a:extLst>
              </a:tr>
              <a:tr h="853514">
                <a:tc>
                  <a:txBody>
                    <a:bodyPr/>
                    <a:lstStyle/>
                    <a:p>
                      <a:pPr>
                        <a:buNone/>
                      </a:pPr>
                      <a:r>
                        <a:rPr lang="en-GB" sz="2000" b="1" dirty="0"/>
                        <a:t>Clear Task Definition</a:t>
                      </a:r>
                      <a:endParaRPr lang="en-GB" sz="2000" dirty="0"/>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"Assess whether the draft is a Sign of Change"</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Gives the AI a single, specific objective rather than a broad analytical task.</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10161187"/>
                  </a:ext>
                </a:extLst>
              </a:tr>
              <a:tr h="1143000">
                <a:tc>
                  <a:txBody>
                    <a:bodyPr/>
                    <a:lstStyle/>
                    <a:p>
                      <a:pPr>
                        <a:buNone/>
                      </a:pPr>
                      <a:r>
                        <a:rPr lang="en-GB" sz="2000" b="1"/>
                        <a:t>Grounding in External Frameworks</a:t>
                      </a:r>
                      <a:endParaRPr lang="en-GB" sz="2000"/>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References Oxfam Strategy, systems definitions, conditions of systems change, and Waters of Systems Change model</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Anchors the AI to established organisational frameworks rather than general internet knowledge.</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1872383"/>
                  </a:ext>
                </a:extLst>
              </a:tr>
              <a:tr h="954050">
                <a:tc>
                  <a:txBody>
                    <a:bodyPr/>
                    <a:lstStyle/>
                    <a:p>
                      <a:pPr>
                        <a:buNone/>
                      </a:pPr>
                      <a:r>
                        <a:rPr lang="en-GB" sz="2000" b="1"/>
                        <a:t>Explicit Evaluation Criteria</a:t>
                      </a:r>
                      <a:endParaRPr lang="en-GB" sz="2000"/>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Defines exactly what constitutes a Sign of Change and what should be assessed</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Improves consistency and reduces subjective interpretation by the AI.</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49518137"/>
                  </a:ext>
                </a:extLst>
              </a:tr>
              <a:tr h="954050">
                <a:tc>
                  <a:txBody>
                    <a:bodyPr/>
                    <a:lstStyle/>
                    <a:p>
                      <a:pPr>
                        <a:buNone/>
                      </a:pPr>
                      <a:r>
                        <a:rPr lang="en-GB" sz="2000" b="1"/>
                        <a:t>Context Provision</a:t>
                      </a:r>
                      <a:endParaRPr lang="en-GB" sz="2000"/>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Provides definitions of systems, system conditions, and roles of Oxfam and partners</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Gives the AI sufficient context to make informed assessments.</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0209727"/>
                  </a:ext>
                </a:extLst>
              </a:tr>
              <a:tr h="954050">
                <a:tc>
                  <a:txBody>
                    <a:bodyPr/>
                    <a:lstStyle/>
                    <a:p>
                      <a:pPr>
                        <a:buNone/>
                      </a:pPr>
                      <a:r>
                        <a:rPr lang="en-GB" sz="2000" b="1"/>
                        <a:t>Boundary Setting</a:t>
                      </a:r>
                      <a:endParaRPr lang="en-GB" sz="2000"/>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"Assess based only on the information provided"</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Reduces hallucinations and prevents the AI from introducing external assumptions.</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0492530"/>
                  </a:ext>
                </a:extLst>
              </a:tr>
              <a:tr h="0">
                <a:tc>
                  <a:txBody>
                    <a:bodyPr/>
                    <a:lstStyle/>
                    <a:p>
                      <a:pPr>
                        <a:buNone/>
                      </a:pPr>
                      <a:r>
                        <a:rPr lang="en-GB" sz="2000" b="1"/>
                        <a:t>Output Constraints</a:t>
                      </a:r>
                      <a:endParaRPr lang="en-GB" sz="2000"/>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"Answer limit to 2–3 lines"</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Produces concise, comparable outputs that are easier to use at scale.</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1666668"/>
                  </a:ext>
                </a:extLst>
              </a:tr>
              <a:tr h="954050">
                <a:tc>
                  <a:txBody>
                    <a:bodyPr/>
                    <a:lstStyle/>
                    <a:p>
                      <a:pPr>
                        <a:buNone/>
                      </a:pPr>
                      <a:r>
                        <a:rPr lang="en-GB" sz="2000" b="1" dirty="0"/>
                        <a:t>Structured Decision Rules</a:t>
                      </a:r>
                      <a:endParaRPr lang="en-GB" sz="2000" dirty="0"/>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Positive, Negative, and No Change categories are clearly defined</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Converts a subjective judgement into a classification exercise.</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4759399"/>
                  </a:ext>
                </a:extLst>
              </a:tr>
            </a:tbl>
          </a:graphicData>
        </a:graphic>
      </p:graphicFrame>
    </p:spTree>
    <p:extLst>
      <p:ext uri="{BB962C8B-B14F-4D97-AF65-F5344CB8AC3E}">
        <p14:creationId xmlns:p14="http://schemas.microsoft.com/office/powerpoint/2010/main" val="3985866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B82FE-7A17-465B-0E9E-4719B520246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E283299-8AB6-AA37-C512-51380C8A850F}"/>
              </a:ext>
            </a:extLst>
          </p:cNvPr>
          <p:cNvSpPr/>
          <p:nvPr/>
        </p:nvSpPr>
        <p:spPr>
          <a:xfrm>
            <a:off x="0" y="20187"/>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3"/>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4AB9B89F-AE22-56D6-E46E-BD0A7274A0FB}"/>
              </a:ext>
            </a:extLst>
          </p:cNvPr>
          <p:cNvSpPr/>
          <p:nvPr/>
        </p:nvSpPr>
        <p:spPr>
          <a:xfrm>
            <a:off x="4397348" y="400496"/>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8231B71D-286C-0919-0214-5074D1AC378F}"/>
              </a:ext>
            </a:extLst>
          </p:cNvPr>
          <p:cNvSpPr/>
          <p:nvPr/>
        </p:nvSpPr>
        <p:spPr>
          <a:xfrm>
            <a:off x="-3276600" y="2925284"/>
            <a:ext cx="5929336" cy="4819650"/>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5"/>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C8108C28-B677-6E8C-06B2-47A874B6282D}"/>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6"/>
            <a:stretch>
              <a:fillRect/>
            </a:stretch>
          </a:blipFill>
        </p:spPr>
        <p:txBody>
          <a:bodyPr/>
          <a:lstStyle/>
          <a:p>
            <a:endParaRPr lang="es-MX"/>
          </a:p>
        </p:txBody>
      </p:sp>
      <p:sp>
        <p:nvSpPr>
          <p:cNvPr id="7" name="Freeform 7">
            <a:extLst>
              <a:ext uri="{FF2B5EF4-FFF2-40B4-BE49-F238E27FC236}">
                <a16:creationId xmlns:a16="http://schemas.microsoft.com/office/drawing/2014/main" id="{F258C21D-300D-56BC-892C-796E4D457378}"/>
              </a:ext>
            </a:extLst>
          </p:cNvPr>
          <p:cNvSpPr/>
          <p:nvPr/>
        </p:nvSpPr>
        <p:spPr>
          <a:xfrm>
            <a:off x="14436287" y="425233"/>
            <a:ext cx="688310" cy="64700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7"/>
            <a:stretch>
              <a:fillRect/>
            </a:stretch>
          </a:blipFill>
        </p:spPr>
        <p:txBody>
          <a:bodyPr/>
          <a:lstStyle/>
          <a:p>
            <a:endParaRPr lang="es-MX"/>
          </a:p>
        </p:txBody>
      </p:sp>
      <p:sp>
        <p:nvSpPr>
          <p:cNvPr id="8" name="TextBox 8">
            <a:extLst>
              <a:ext uri="{FF2B5EF4-FFF2-40B4-BE49-F238E27FC236}">
                <a16:creationId xmlns:a16="http://schemas.microsoft.com/office/drawing/2014/main" id="{F27DAD84-FD28-0FBD-E3FB-0A6CF0AC0AD4}"/>
              </a:ext>
            </a:extLst>
          </p:cNvPr>
          <p:cNvSpPr txBox="1"/>
          <p:nvPr/>
        </p:nvSpPr>
        <p:spPr>
          <a:xfrm>
            <a:off x="275778" y="1441499"/>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5A599825-4799-02C2-F1CC-7F724CD49B86}"/>
              </a:ext>
            </a:extLst>
          </p:cNvPr>
          <p:cNvGrpSpPr/>
          <p:nvPr/>
        </p:nvGrpSpPr>
        <p:grpSpPr>
          <a:xfrm>
            <a:off x="275778" y="20187"/>
            <a:ext cx="3052175" cy="1400765"/>
            <a:chOff x="0" y="0"/>
            <a:chExt cx="4069566" cy="1867686"/>
          </a:xfrm>
        </p:grpSpPr>
        <p:sp>
          <p:nvSpPr>
            <p:cNvPr id="10" name="TextBox 10">
              <a:extLst>
                <a:ext uri="{FF2B5EF4-FFF2-40B4-BE49-F238E27FC236}">
                  <a16:creationId xmlns:a16="http://schemas.microsoft.com/office/drawing/2014/main" id="{E4D1562B-3CDE-0037-CDD3-16E340A848B4}"/>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9F81D5A9-F1C1-C817-14EE-46B63679DDED}"/>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dirty="0" err="1">
                  <a:solidFill>
                    <a:srgbClr val="000000"/>
                  </a:solidFill>
                  <a:latin typeface="BR Omny Bold"/>
                  <a:ea typeface="BR Omny Bold"/>
                  <a:cs typeface="BR Omny Bold"/>
                  <a:sym typeface="BR Omny Bold"/>
                </a:rPr>
                <a:t>evaluación</a:t>
              </a:r>
              <a:endParaRPr lang="en-US" sz="3731" b="1" dirty="0">
                <a:solidFill>
                  <a:srgbClr val="000000"/>
                </a:solidFill>
                <a:latin typeface="BR Omny Bold"/>
                <a:ea typeface="BR Omny Bold"/>
                <a:cs typeface="BR Omny Bold"/>
                <a:sym typeface="BR Omny Bold"/>
              </a:endParaRPr>
            </a:p>
          </p:txBody>
        </p:sp>
        <p:sp>
          <p:nvSpPr>
            <p:cNvPr id="12" name="TextBox 12">
              <a:extLst>
                <a:ext uri="{FF2B5EF4-FFF2-40B4-BE49-F238E27FC236}">
                  <a16:creationId xmlns:a16="http://schemas.microsoft.com/office/drawing/2014/main" id="{AAEE0B73-9A33-1435-29CD-42F74B5D954E}"/>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4" name="TextBox 13">
            <a:extLst>
              <a:ext uri="{FF2B5EF4-FFF2-40B4-BE49-F238E27FC236}">
                <a16:creationId xmlns:a16="http://schemas.microsoft.com/office/drawing/2014/main" id="{CCFC3D98-CD8D-E7D1-CB32-838E90B0F5C9}"/>
              </a:ext>
            </a:extLst>
          </p:cNvPr>
          <p:cNvSpPr txBox="1"/>
          <p:nvPr/>
        </p:nvSpPr>
        <p:spPr>
          <a:xfrm>
            <a:off x="5338187" y="486126"/>
            <a:ext cx="9554547" cy="523220"/>
          </a:xfrm>
          <a:prstGeom prst="rect">
            <a:avLst/>
          </a:prstGeom>
          <a:noFill/>
        </p:spPr>
        <p:txBody>
          <a:bodyPr wrap="square" rtlCol="0">
            <a:spAutoFit/>
          </a:bodyPr>
          <a:lstStyle>
            <a:defPPr>
              <a:defRPr lang="en-US"/>
            </a:defPPr>
            <a:lvl1pPr>
              <a:defRPr sz="2800" b="1"/>
            </a:lvl1pPr>
          </a:lstStyle>
          <a:p>
            <a:r>
              <a:rPr lang="en-GB" dirty="0"/>
              <a:t>Evaluation-oriented prompt engineering</a:t>
            </a:r>
            <a:endParaRPr lang="en-US" dirty="0"/>
          </a:p>
        </p:txBody>
      </p:sp>
      <p:graphicFrame>
        <p:nvGraphicFramePr>
          <p:cNvPr id="5" name="Table 4">
            <a:extLst>
              <a:ext uri="{FF2B5EF4-FFF2-40B4-BE49-F238E27FC236}">
                <a16:creationId xmlns:a16="http://schemas.microsoft.com/office/drawing/2014/main" id="{DDDD893C-166C-07AC-AAA1-7E672F2A4FFD}"/>
              </a:ext>
            </a:extLst>
          </p:cNvPr>
          <p:cNvGraphicFramePr>
            <a:graphicFrameLocks noGrp="1"/>
          </p:cNvGraphicFramePr>
          <p:nvPr/>
        </p:nvGraphicFramePr>
        <p:xfrm>
          <a:off x="2329837" y="1186990"/>
          <a:ext cx="12606813" cy="7186624"/>
        </p:xfrm>
        <a:graphic>
          <a:graphicData uri="http://schemas.openxmlformats.org/drawingml/2006/table">
            <a:tbl>
              <a:tblPr/>
              <a:tblGrid>
                <a:gridCol w="3114598">
                  <a:extLst>
                    <a:ext uri="{9D8B030D-6E8A-4147-A177-3AD203B41FA5}">
                      <a16:colId xmlns:a16="http://schemas.microsoft.com/office/drawing/2014/main" val="176091803"/>
                    </a:ext>
                  </a:extLst>
                </a:gridCol>
                <a:gridCol w="4004365">
                  <a:extLst>
                    <a:ext uri="{9D8B030D-6E8A-4147-A177-3AD203B41FA5}">
                      <a16:colId xmlns:a16="http://schemas.microsoft.com/office/drawing/2014/main" val="4289026819"/>
                    </a:ext>
                  </a:extLst>
                </a:gridCol>
                <a:gridCol w="5487850">
                  <a:extLst>
                    <a:ext uri="{9D8B030D-6E8A-4147-A177-3AD203B41FA5}">
                      <a16:colId xmlns:a16="http://schemas.microsoft.com/office/drawing/2014/main" val="120671699"/>
                    </a:ext>
                  </a:extLst>
                </a:gridCol>
              </a:tblGrid>
              <a:tr h="416946">
                <a:tc>
                  <a:txBody>
                    <a:bodyPr/>
                    <a:lstStyle/>
                    <a:p>
                      <a:pPr>
                        <a:buNone/>
                      </a:pPr>
                      <a:r>
                        <a:rPr lang="en-GB" sz="2000" b="1" dirty="0"/>
                        <a:t>Prompting Practice</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GB" sz="2000" b="1" dirty="0"/>
                        <a:t>How It Is Used in the Prompt</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GB" sz="2000" b="1" dirty="0"/>
                        <a:t>Why It Matters</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1027333181"/>
                  </a:ext>
                </a:extLst>
              </a:tr>
              <a:tr h="644234">
                <a:tc>
                  <a:txBody>
                    <a:bodyPr/>
                    <a:lstStyle/>
                    <a:p>
                      <a:pPr>
                        <a:buNone/>
                      </a:pPr>
                      <a:r>
                        <a:rPr lang="en-GB" sz="2000" b="1" dirty="0"/>
                        <a:t>Negative Instructions</a:t>
                      </a:r>
                      <a:endParaRPr lang="en-GB" sz="2000" dirty="0"/>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"Do not offer to rewrite", "Do not suggest prompts"</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Prevents the AI from drifting into coaching or content generation.</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3465940"/>
                  </a:ext>
                </a:extLst>
              </a:tr>
              <a:tr h="954050">
                <a:tc>
                  <a:txBody>
                    <a:bodyPr/>
                    <a:lstStyle/>
                    <a:p>
                      <a:pPr>
                        <a:buNone/>
                      </a:pPr>
                      <a:r>
                        <a:rPr lang="en-GB" sz="2000" b="1"/>
                        <a:t>Bias Mitigation</a:t>
                      </a:r>
                      <a:endParaRPr lang="en-GB" sz="2000"/>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"Do not be biased towards answering yes"</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Counters the tendency of LLMs to be overly agreeable and approve weak examples.</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439341"/>
                  </a:ext>
                </a:extLst>
              </a:tr>
              <a:tr h="954050">
                <a:tc>
                  <a:txBody>
                    <a:bodyPr/>
                    <a:lstStyle/>
                    <a:p>
                      <a:pPr>
                        <a:buNone/>
                      </a:pPr>
                      <a:r>
                        <a:rPr lang="en-GB" sz="2000" b="1" dirty="0"/>
                        <a:t>Rejection Criteria</a:t>
                      </a:r>
                      <a:endParaRPr lang="en-GB" sz="2000" dirty="0"/>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Explicitly reject activities, goals, aspirations, and future intentions</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Creates a quality threshold and improves reliability of assessments.</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2227496"/>
                  </a:ext>
                </a:extLst>
              </a:tr>
              <a:tr h="954050">
                <a:tc>
                  <a:txBody>
                    <a:bodyPr/>
                    <a:lstStyle/>
                    <a:p>
                      <a:pPr>
                        <a:buNone/>
                      </a:pPr>
                      <a:r>
                        <a:rPr lang="en-GB" sz="2000" b="1"/>
                        <a:t>Evidence Requirement</a:t>
                      </a:r>
                      <a:endParaRPr lang="en-GB" sz="2000"/>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"The change needs to have happened already"</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Forces assessment of actual outcomes rather than planned or anticipated results.</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4862470"/>
                  </a:ext>
                </a:extLst>
              </a:tr>
              <a:tr h="852330">
                <a:tc>
                  <a:txBody>
                    <a:bodyPr/>
                    <a:lstStyle/>
                    <a:p>
                      <a:pPr>
                        <a:buNone/>
                      </a:pPr>
                      <a:r>
                        <a:rPr lang="en-GB" sz="2000" b="1"/>
                        <a:t>Terminology Control</a:t>
                      </a:r>
                      <a:endParaRPr lang="en-GB" sz="2000"/>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"Always use system change, not systemic change"</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Ensures consistency with organisational language and reporting standards.</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93198227"/>
                  </a:ext>
                </a:extLst>
              </a:tr>
              <a:tr h="812680">
                <a:tc>
                  <a:txBody>
                    <a:bodyPr/>
                    <a:lstStyle/>
                    <a:p>
                      <a:pPr>
                        <a:buNone/>
                      </a:pPr>
                      <a:r>
                        <a:rPr lang="en-GB" sz="2000" b="1"/>
                        <a:t>Focus on Strongest Evidence</a:t>
                      </a:r>
                      <a:endParaRPr lang="en-GB" sz="2000"/>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"Look for just 1 or 2 strong mentions"</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Prevents over-interpretation and encourages conservative judgement.</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7809861"/>
                  </a:ext>
                </a:extLst>
              </a:tr>
              <a:tr h="644234">
                <a:tc>
                  <a:txBody>
                    <a:bodyPr/>
                    <a:lstStyle/>
                    <a:p>
                      <a:pPr>
                        <a:buNone/>
                      </a:pPr>
                      <a:r>
                        <a:rPr lang="en-GB" sz="2000" b="1"/>
                        <a:t>Multilingual Design</a:t>
                      </a:r>
                      <a:endParaRPr lang="en-GB" sz="2000"/>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"Answer in the same language as the Sign of Change"</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Makes the prompt usable globally without translation.</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1193671"/>
                  </a:ext>
                </a:extLst>
              </a:tr>
              <a:tr h="954050">
                <a:tc>
                  <a:txBody>
                    <a:bodyPr/>
                    <a:lstStyle/>
                    <a:p>
                      <a:pPr>
                        <a:buNone/>
                      </a:pPr>
                      <a:r>
                        <a:rPr lang="en-GB" sz="2000" b="1"/>
                        <a:t>Separation of Tasks</a:t>
                      </a:r>
                      <a:endParaRPr lang="en-GB" sz="2000"/>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Assessment is separated from narrative improvement</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Reduces cognitive overload and improves accuracy by focusing the AI on one task at a time.</a:t>
                      </a:r>
                    </a:p>
                  </a:txBody>
                  <a:tcPr marL="24203" marR="24203" marT="12102" marB="121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5020686"/>
                  </a:ext>
                </a:extLst>
              </a:tr>
            </a:tbl>
          </a:graphicData>
        </a:graphic>
      </p:graphicFrame>
    </p:spTree>
    <p:extLst>
      <p:ext uri="{BB962C8B-B14F-4D97-AF65-F5344CB8AC3E}">
        <p14:creationId xmlns:p14="http://schemas.microsoft.com/office/powerpoint/2010/main" val="605509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A1319-58E7-DB5E-DBDC-9679D22FF49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E219C11-F639-191B-281C-F3185A2D9826}"/>
              </a:ext>
            </a:extLst>
          </p:cNvPr>
          <p:cNvSpPr/>
          <p:nvPr/>
        </p:nvSpPr>
        <p:spPr>
          <a:xfrm>
            <a:off x="0" y="20187"/>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3"/>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9A656D6A-8698-3F5C-0DD4-55A4D68FBF6B}"/>
              </a:ext>
            </a:extLst>
          </p:cNvPr>
          <p:cNvSpPr/>
          <p:nvPr/>
        </p:nvSpPr>
        <p:spPr>
          <a:xfrm>
            <a:off x="4397348" y="400496"/>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2E6741D5-5144-9F76-E03A-6CE79C917A3A}"/>
              </a:ext>
            </a:extLst>
          </p:cNvPr>
          <p:cNvSpPr/>
          <p:nvPr/>
        </p:nvSpPr>
        <p:spPr>
          <a:xfrm>
            <a:off x="-3276600" y="2925284"/>
            <a:ext cx="5929336" cy="4819650"/>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5"/>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4994F2F2-A458-ABFD-DE23-C94F2243D076}"/>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6"/>
            <a:stretch>
              <a:fillRect/>
            </a:stretch>
          </a:blipFill>
        </p:spPr>
        <p:txBody>
          <a:bodyPr/>
          <a:lstStyle/>
          <a:p>
            <a:endParaRPr lang="es-MX"/>
          </a:p>
        </p:txBody>
      </p:sp>
      <p:sp>
        <p:nvSpPr>
          <p:cNvPr id="7" name="Freeform 7">
            <a:extLst>
              <a:ext uri="{FF2B5EF4-FFF2-40B4-BE49-F238E27FC236}">
                <a16:creationId xmlns:a16="http://schemas.microsoft.com/office/drawing/2014/main" id="{97FF450D-4AD3-3A4E-CF6F-9C5D8DCB8E85}"/>
              </a:ext>
            </a:extLst>
          </p:cNvPr>
          <p:cNvSpPr/>
          <p:nvPr/>
        </p:nvSpPr>
        <p:spPr>
          <a:xfrm>
            <a:off x="14436287" y="425233"/>
            <a:ext cx="688310" cy="64700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7"/>
            <a:stretch>
              <a:fillRect/>
            </a:stretch>
          </a:blipFill>
        </p:spPr>
        <p:txBody>
          <a:bodyPr/>
          <a:lstStyle/>
          <a:p>
            <a:endParaRPr lang="es-MX"/>
          </a:p>
        </p:txBody>
      </p:sp>
      <p:sp>
        <p:nvSpPr>
          <p:cNvPr id="8" name="TextBox 8">
            <a:extLst>
              <a:ext uri="{FF2B5EF4-FFF2-40B4-BE49-F238E27FC236}">
                <a16:creationId xmlns:a16="http://schemas.microsoft.com/office/drawing/2014/main" id="{7311DE71-A74D-4BA0-9985-A1FED29B12C0}"/>
              </a:ext>
            </a:extLst>
          </p:cNvPr>
          <p:cNvSpPr txBox="1"/>
          <p:nvPr/>
        </p:nvSpPr>
        <p:spPr>
          <a:xfrm>
            <a:off x="275778" y="1441499"/>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6F86CE16-C986-A7A5-0138-F01E951342A4}"/>
              </a:ext>
            </a:extLst>
          </p:cNvPr>
          <p:cNvGrpSpPr/>
          <p:nvPr/>
        </p:nvGrpSpPr>
        <p:grpSpPr>
          <a:xfrm>
            <a:off x="275778" y="20187"/>
            <a:ext cx="3052175" cy="1400765"/>
            <a:chOff x="0" y="0"/>
            <a:chExt cx="4069566" cy="1867686"/>
          </a:xfrm>
        </p:grpSpPr>
        <p:sp>
          <p:nvSpPr>
            <p:cNvPr id="10" name="TextBox 10">
              <a:extLst>
                <a:ext uri="{FF2B5EF4-FFF2-40B4-BE49-F238E27FC236}">
                  <a16:creationId xmlns:a16="http://schemas.microsoft.com/office/drawing/2014/main" id="{50BCBFE6-91E5-DA36-23C6-DFEF6E8E6037}"/>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dirty="0" err="1">
                  <a:solidFill>
                    <a:srgbClr val="000000"/>
                  </a:solidFill>
                  <a:latin typeface="BR Omny"/>
                  <a:ea typeface="BR Omny"/>
                  <a:cs typeface="BR Omny"/>
                  <a:sym typeface="BR Omny"/>
                </a:rPr>
                <a:t>semana</a:t>
              </a:r>
              <a:r>
                <a:rPr lang="en-US" sz="3731" dirty="0">
                  <a:solidFill>
                    <a:srgbClr val="000000"/>
                  </a:solidFill>
                  <a:latin typeface="BR Omny"/>
                  <a:ea typeface="BR Omny"/>
                  <a:cs typeface="BR Omny"/>
                  <a:sym typeface="BR Omny"/>
                </a:rPr>
                <a:t> de la</a:t>
              </a:r>
            </a:p>
          </p:txBody>
        </p:sp>
        <p:sp>
          <p:nvSpPr>
            <p:cNvPr id="11" name="TextBox 11">
              <a:extLst>
                <a:ext uri="{FF2B5EF4-FFF2-40B4-BE49-F238E27FC236}">
                  <a16:creationId xmlns:a16="http://schemas.microsoft.com/office/drawing/2014/main" id="{B4398E49-A346-5F35-4804-5D55E26D9C71}"/>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dirty="0" err="1">
                  <a:solidFill>
                    <a:srgbClr val="000000"/>
                  </a:solidFill>
                  <a:latin typeface="BR Omny Bold"/>
                  <a:ea typeface="BR Omny Bold"/>
                  <a:cs typeface="BR Omny Bold"/>
                  <a:sym typeface="BR Omny Bold"/>
                </a:rPr>
                <a:t>evaluación</a:t>
              </a:r>
              <a:endParaRPr lang="en-US" sz="3731" b="1" dirty="0">
                <a:solidFill>
                  <a:srgbClr val="000000"/>
                </a:solidFill>
                <a:latin typeface="BR Omny Bold"/>
                <a:ea typeface="BR Omny Bold"/>
                <a:cs typeface="BR Omny Bold"/>
                <a:sym typeface="BR Omny Bold"/>
              </a:endParaRPr>
            </a:p>
          </p:txBody>
        </p:sp>
        <p:sp>
          <p:nvSpPr>
            <p:cNvPr id="12" name="TextBox 12">
              <a:extLst>
                <a:ext uri="{FF2B5EF4-FFF2-40B4-BE49-F238E27FC236}">
                  <a16:creationId xmlns:a16="http://schemas.microsoft.com/office/drawing/2014/main" id="{71E449FC-2797-BFF1-9538-AF2C62909EF6}"/>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4" name="TextBox 13">
            <a:extLst>
              <a:ext uri="{FF2B5EF4-FFF2-40B4-BE49-F238E27FC236}">
                <a16:creationId xmlns:a16="http://schemas.microsoft.com/office/drawing/2014/main" id="{DFC41C46-B6A7-0B44-529B-6D8466180AF7}"/>
              </a:ext>
            </a:extLst>
          </p:cNvPr>
          <p:cNvSpPr txBox="1"/>
          <p:nvPr/>
        </p:nvSpPr>
        <p:spPr>
          <a:xfrm>
            <a:off x="5338187" y="486126"/>
            <a:ext cx="9554547" cy="523220"/>
          </a:xfrm>
          <a:prstGeom prst="rect">
            <a:avLst/>
          </a:prstGeom>
          <a:noFill/>
        </p:spPr>
        <p:txBody>
          <a:bodyPr wrap="square" rtlCol="0">
            <a:spAutoFit/>
          </a:bodyPr>
          <a:lstStyle>
            <a:defPPr>
              <a:defRPr lang="en-US"/>
            </a:defPPr>
            <a:lvl1pPr>
              <a:defRPr sz="2800" b="1"/>
            </a:lvl1pPr>
          </a:lstStyle>
          <a:p>
            <a:r>
              <a:rPr lang="en-GB" dirty="0"/>
              <a:t>Lets PLAY </a:t>
            </a:r>
            <a:endParaRPr lang="en-US" dirty="0"/>
          </a:p>
        </p:txBody>
      </p:sp>
      <p:sp>
        <p:nvSpPr>
          <p:cNvPr id="15" name="TextBox 14">
            <a:extLst>
              <a:ext uri="{FF2B5EF4-FFF2-40B4-BE49-F238E27FC236}">
                <a16:creationId xmlns:a16="http://schemas.microsoft.com/office/drawing/2014/main" id="{9074DF56-863A-7CE1-06D3-59487487EBCD}"/>
              </a:ext>
            </a:extLst>
          </p:cNvPr>
          <p:cNvSpPr txBox="1"/>
          <p:nvPr/>
        </p:nvSpPr>
        <p:spPr>
          <a:xfrm>
            <a:off x="2921690" y="1441499"/>
            <a:ext cx="12134600" cy="1569660"/>
          </a:xfrm>
          <a:prstGeom prst="rect">
            <a:avLst/>
          </a:prstGeom>
          <a:noFill/>
        </p:spPr>
        <p:txBody>
          <a:bodyPr wrap="square">
            <a:spAutoFit/>
          </a:bodyPr>
          <a:lstStyle/>
          <a:p>
            <a:pPr>
              <a:buNone/>
            </a:pPr>
            <a:r>
              <a:rPr lang="en-GB" sz="2400" b="1" dirty="0"/>
              <a:t>Objective</a:t>
            </a:r>
          </a:p>
          <a:p>
            <a:pPr>
              <a:buNone/>
            </a:pPr>
            <a:r>
              <a:rPr lang="en-GB" sz="2400" dirty="0"/>
              <a:t>Compare two prompts that appear equally professional. Notice how small changes in wording, structure, and instructions dramatically affect the quality of desk research outputs.</a:t>
            </a:r>
          </a:p>
          <a:p>
            <a:pPr>
              <a:buNone/>
            </a:pPr>
            <a:r>
              <a:rPr lang="en-GB" sz="2400" b="1" dirty="0"/>
              <a:t>Time:</a:t>
            </a:r>
            <a:r>
              <a:rPr lang="en-GB" sz="2400" dirty="0"/>
              <a:t> 10 minutes</a:t>
            </a:r>
          </a:p>
        </p:txBody>
      </p:sp>
      <p:sp>
        <p:nvSpPr>
          <p:cNvPr id="17" name="TextBox 16">
            <a:extLst>
              <a:ext uri="{FF2B5EF4-FFF2-40B4-BE49-F238E27FC236}">
                <a16:creationId xmlns:a16="http://schemas.microsoft.com/office/drawing/2014/main" id="{2E2D66D8-8EB3-64A4-4330-737B7DE71817}"/>
              </a:ext>
            </a:extLst>
          </p:cNvPr>
          <p:cNvSpPr txBox="1"/>
          <p:nvPr/>
        </p:nvSpPr>
        <p:spPr>
          <a:xfrm>
            <a:off x="2980724" y="3044994"/>
            <a:ext cx="11627893" cy="2462213"/>
          </a:xfrm>
          <a:prstGeom prst="rect">
            <a:avLst/>
          </a:prstGeom>
          <a:noFill/>
        </p:spPr>
        <p:txBody>
          <a:bodyPr wrap="square">
            <a:spAutoFit/>
          </a:bodyPr>
          <a:lstStyle/>
          <a:p>
            <a:pPr>
              <a:buNone/>
            </a:pPr>
            <a:r>
              <a:rPr lang="en-GB" sz="2200" b="1" dirty="0"/>
              <a:t>Pair 1: Civic Space in Latin America</a:t>
            </a:r>
          </a:p>
          <a:p>
            <a:pPr>
              <a:buNone/>
            </a:pPr>
            <a:r>
              <a:rPr lang="en-GB" sz="2200" b="1" dirty="0"/>
              <a:t>Prompt A</a:t>
            </a:r>
          </a:p>
          <a:p>
            <a:pPr>
              <a:buNone/>
            </a:pPr>
            <a:r>
              <a:rPr lang="en-GB" sz="2200" dirty="0"/>
              <a:t>Civic space is a very important issue in Latin America and there are many different actors involved, including governments, civil society organisations, activists, social movements, indigenous groups, journalists and international organisations. Many initiatives are being implemented to strengthen civic participation and democratic governance. Please provide a comprehensive overview of civic space in Latin America and discuss key challenges and opportunities.</a:t>
            </a:r>
          </a:p>
        </p:txBody>
      </p:sp>
      <p:sp>
        <p:nvSpPr>
          <p:cNvPr id="19" name="TextBox 18">
            <a:extLst>
              <a:ext uri="{FF2B5EF4-FFF2-40B4-BE49-F238E27FC236}">
                <a16:creationId xmlns:a16="http://schemas.microsoft.com/office/drawing/2014/main" id="{FDD2CAA8-568E-CE3B-C544-40D7F91C13BB}"/>
              </a:ext>
            </a:extLst>
          </p:cNvPr>
          <p:cNvSpPr txBox="1"/>
          <p:nvPr/>
        </p:nvSpPr>
        <p:spPr>
          <a:xfrm>
            <a:off x="2980725" y="5559920"/>
            <a:ext cx="11627892" cy="2462213"/>
          </a:xfrm>
          <a:prstGeom prst="rect">
            <a:avLst/>
          </a:prstGeom>
          <a:noFill/>
        </p:spPr>
        <p:txBody>
          <a:bodyPr wrap="square">
            <a:spAutoFit/>
          </a:bodyPr>
          <a:lstStyle/>
          <a:p>
            <a:pPr>
              <a:buNone/>
            </a:pPr>
            <a:r>
              <a:rPr lang="en-GB" sz="2200" b="1" dirty="0"/>
              <a:t>Prompt B</a:t>
            </a:r>
          </a:p>
          <a:p>
            <a:pPr>
              <a:buNone/>
            </a:pPr>
            <a:r>
              <a:rPr lang="en-GB" sz="2200" dirty="0"/>
              <a:t>Conduct a rapid evidence review on civic space in Latin America. Identify:</a:t>
            </a:r>
          </a:p>
          <a:p>
            <a:pPr marL="342900" indent="-342900">
              <a:buFont typeface="Arial" panose="020B0604020202020204" pitchFamily="34" charset="0"/>
              <a:buChar char="•"/>
            </a:pPr>
            <a:r>
              <a:rPr lang="en-GB" sz="2200" dirty="0"/>
              <a:t>The three most common threats to civic space </a:t>
            </a:r>
          </a:p>
          <a:p>
            <a:pPr marL="342900" indent="-342900">
              <a:buFont typeface="Arial" panose="020B0604020202020204" pitchFamily="34" charset="0"/>
              <a:buChar char="•"/>
            </a:pPr>
            <a:r>
              <a:rPr lang="en-GB" sz="2200" dirty="0"/>
              <a:t>Interventions that have demonstrated positive results </a:t>
            </a:r>
          </a:p>
          <a:p>
            <a:pPr marL="342900" indent="-342900">
              <a:buFont typeface="Arial" panose="020B0604020202020204" pitchFamily="34" charset="0"/>
              <a:buChar char="•"/>
            </a:pPr>
            <a:r>
              <a:rPr lang="en-GB" sz="2200" dirty="0"/>
              <a:t>Evidence gaps </a:t>
            </a:r>
          </a:p>
          <a:p>
            <a:pPr marL="342900" indent="-342900">
              <a:buFont typeface="Arial" panose="020B0604020202020204" pitchFamily="34" charset="0"/>
              <a:buChar char="•"/>
            </a:pPr>
            <a:r>
              <a:rPr lang="en-GB" sz="2200" dirty="0"/>
              <a:t>Examples where interventions did not work as intended </a:t>
            </a:r>
          </a:p>
          <a:p>
            <a:pPr marL="342900" indent="-342900">
              <a:buFont typeface="Arial" panose="020B0604020202020204" pitchFamily="34" charset="0"/>
              <a:buChar char="•"/>
            </a:pPr>
            <a:r>
              <a:rPr lang="en-GB" sz="2200" dirty="0"/>
              <a:t>Distinguish between evidence, expert opinion, and advocacy claims</a:t>
            </a:r>
          </a:p>
        </p:txBody>
      </p:sp>
    </p:spTree>
    <p:extLst>
      <p:ext uri="{BB962C8B-B14F-4D97-AF65-F5344CB8AC3E}">
        <p14:creationId xmlns:p14="http://schemas.microsoft.com/office/powerpoint/2010/main" val="28691513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46A0B-5557-3967-9E81-C871DB90780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F7F96D8-7276-DD89-AFD2-4C20FA2C6ACF}"/>
              </a:ext>
            </a:extLst>
          </p:cNvPr>
          <p:cNvSpPr/>
          <p:nvPr/>
        </p:nvSpPr>
        <p:spPr>
          <a:xfrm>
            <a:off x="0" y="20187"/>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3"/>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724A6A27-F83E-E10B-1AF9-E815E0800EB9}"/>
              </a:ext>
            </a:extLst>
          </p:cNvPr>
          <p:cNvSpPr/>
          <p:nvPr/>
        </p:nvSpPr>
        <p:spPr>
          <a:xfrm>
            <a:off x="4397348" y="400496"/>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48347D7C-EFC6-B356-B9EB-836EAE86CD3D}"/>
              </a:ext>
            </a:extLst>
          </p:cNvPr>
          <p:cNvSpPr/>
          <p:nvPr/>
        </p:nvSpPr>
        <p:spPr>
          <a:xfrm>
            <a:off x="-3276600" y="2925284"/>
            <a:ext cx="5929336" cy="4819650"/>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5"/>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EBBCB3F5-593A-809C-628F-4764F7ECA576}"/>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6"/>
            <a:stretch>
              <a:fillRect/>
            </a:stretch>
          </a:blipFill>
        </p:spPr>
        <p:txBody>
          <a:bodyPr/>
          <a:lstStyle/>
          <a:p>
            <a:endParaRPr lang="es-MX"/>
          </a:p>
        </p:txBody>
      </p:sp>
      <p:sp>
        <p:nvSpPr>
          <p:cNvPr id="7" name="Freeform 7">
            <a:extLst>
              <a:ext uri="{FF2B5EF4-FFF2-40B4-BE49-F238E27FC236}">
                <a16:creationId xmlns:a16="http://schemas.microsoft.com/office/drawing/2014/main" id="{FC9AB716-38CF-DD72-97CB-5A8FBFA500B3}"/>
              </a:ext>
            </a:extLst>
          </p:cNvPr>
          <p:cNvSpPr/>
          <p:nvPr/>
        </p:nvSpPr>
        <p:spPr>
          <a:xfrm>
            <a:off x="14436287" y="425233"/>
            <a:ext cx="688310" cy="64700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7"/>
            <a:stretch>
              <a:fillRect/>
            </a:stretch>
          </a:blipFill>
        </p:spPr>
        <p:txBody>
          <a:bodyPr/>
          <a:lstStyle/>
          <a:p>
            <a:endParaRPr lang="es-MX"/>
          </a:p>
        </p:txBody>
      </p:sp>
      <p:sp>
        <p:nvSpPr>
          <p:cNvPr id="8" name="TextBox 8">
            <a:extLst>
              <a:ext uri="{FF2B5EF4-FFF2-40B4-BE49-F238E27FC236}">
                <a16:creationId xmlns:a16="http://schemas.microsoft.com/office/drawing/2014/main" id="{8E438EF4-6C94-1BCC-8A61-D9E840EF5E5F}"/>
              </a:ext>
            </a:extLst>
          </p:cNvPr>
          <p:cNvSpPr txBox="1"/>
          <p:nvPr/>
        </p:nvSpPr>
        <p:spPr>
          <a:xfrm>
            <a:off x="275778" y="1441499"/>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7790A581-A69F-31D0-21AB-6C267F41C894}"/>
              </a:ext>
            </a:extLst>
          </p:cNvPr>
          <p:cNvGrpSpPr/>
          <p:nvPr/>
        </p:nvGrpSpPr>
        <p:grpSpPr>
          <a:xfrm>
            <a:off x="275778" y="20187"/>
            <a:ext cx="3052175" cy="1400765"/>
            <a:chOff x="0" y="0"/>
            <a:chExt cx="4069566" cy="1867686"/>
          </a:xfrm>
        </p:grpSpPr>
        <p:sp>
          <p:nvSpPr>
            <p:cNvPr id="10" name="TextBox 10">
              <a:extLst>
                <a:ext uri="{FF2B5EF4-FFF2-40B4-BE49-F238E27FC236}">
                  <a16:creationId xmlns:a16="http://schemas.microsoft.com/office/drawing/2014/main" id="{5C52F384-E3FF-FDCE-6595-48A38ED84711}"/>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dirty="0" err="1">
                  <a:solidFill>
                    <a:srgbClr val="000000"/>
                  </a:solidFill>
                  <a:latin typeface="BR Omny"/>
                  <a:ea typeface="BR Omny"/>
                  <a:cs typeface="BR Omny"/>
                  <a:sym typeface="BR Omny"/>
                </a:rPr>
                <a:t>semana</a:t>
              </a:r>
              <a:r>
                <a:rPr lang="en-US" sz="3731" dirty="0">
                  <a:solidFill>
                    <a:srgbClr val="000000"/>
                  </a:solidFill>
                  <a:latin typeface="BR Omny"/>
                  <a:ea typeface="BR Omny"/>
                  <a:cs typeface="BR Omny"/>
                  <a:sym typeface="BR Omny"/>
                </a:rPr>
                <a:t> de la</a:t>
              </a:r>
            </a:p>
          </p:txBody>
        </p:sp>
        <p:sp>
          <p:nvSpPr>
            <p:cNvPr id="11" name="TextBox 11">
              <a:extLst>
                <a:ext uri="{FF2B5EF4-FFF2-40B4-BE49-F238E27FC236}">
                  <a16:creationId xmlns:a16="http://schemas.microsoft.com/office/drawing/2014/main" id="{090FDAA4-9D7F-3128-32EA-E0894E6364E0}"/>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dirty="0" err="1">
                  <a:solidFill>
                    <a:srgbClr val="000000"/>
                  </a:solidFill>
                  <a:latin typeface="BR Omny Bold"/>
                  <a:ea typeface="BR Omny Bold"/>
                  <a:cs typeface="BR Omny Bold"/>
                  <a:sym typeface="BR Omny Bold"/>
                </a:rPr>
                <a:t>evaluación</a:t>
              </a:r>
              <a:endParaRPr lang="en-US" sz="3731" b="1" dirty="0">
                <a:solidFill>
                  <a:srgbClr val="000000"/>
                </a:solidFill>
                <a:latin typeface="BR Omny Bold"/>
                <a:ea typeface="BR Omny Bold"/>
                <a:cs typeface="BR Omny Bold"/>
                <a:sym typeface="BR Omny Bold"/>
              </a:endParaRPr>
            </a:p>
          </p:txBody>
        </p:sp>
        <p:sp>
          <p:nvSpPr>
            <p:cNvPr id="12" name="TextBox 12">
              <a:extLst>
                <a:ext uri="{FF2B5EF4-FFF2-40B4-BE49-F238E27FC236}">
                  <a16:creationId xmlns:a16="http://schemas.microsoft.com/office/drawing/2014/main" id="{DEE968D3-9B46-5BE5-B1C8-E60BDED99A68}"/>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4" name="TextBox 13">
            <a:extLst>
              <a:ext uri="{FF2B5EF4-FFF2-40B4-BE49-F238E27FC236}">
                <a16:creationId xmlns:a16="http://schemas.microsoft.com/office/drawing/2014/main" id="{22A31CA8-197D-897C-974E-9432246F2FDE}"/>
              </a:ext>
            </a:extLst>
          </p:cNvPr>
          <p:cNvSpPr txBox="1"/>
          <p:nvPr/>
        </p:nvSpPr>
        <p:spPr>
          <a:xfrm>
            <a:off x="5338187" y="486126"/>
            <a:ext cx="9554547" cy="523220"/>
          </a:xfrm>
          <a:prstGeom prst="rect">
            <a:avLst/>
          </a:prstGeom>
          <a:noFill/>
        </p:spPr>
        <p:txBody>
          <a:bodyPr wrap="square" rtlCol="0">
            <a:spAutoFit/>
          </a:bodyPr>
          <a:lstStyle>
            <a:defPPr>
              <a:defRPr lang="en-US"/>
            </a:defPPr>
            <a:lvl1pPr>
              <a:defRPr sz="2800" b="1"/>
            </a:lvl1pPr>
          </a:lstStyle>
          <a:p>
            <a:r>
              <a:rPr lang="en-GB" dirty="0"/>
              <a:t>Lets PLAY </a:t>
            </a:r>
            <a:endParaRPr lang="en-US" dirty="0"/>
          </a:p>
        </p:txBody>
      </p:sp>
      <p:sp>
        <p:nvSpPr>
          <p:cNvPr id="15" name="TextBox 14">
            <a:extLst>
              <a:ext uri="{FF2B5EF4-FFF2-40B4-BE49-F238E27FC236}">
                <a16:creationId xmlns:a16="http://schemas.microsoft.com/office/drawing/2014/main" id="{8AD325BD-680C-93F9-E6E0-10B7CF161874}"/>
              </a:ext>
            </a:extLst>
          </p:cNvPr>
          <p:cNvSpPr txBox="1"/>
          <p:nvPr/>
        </p:nvSpPr>
        <p:spPr>
          <a:xfrm>
            <a:off x="2921690" y="1441499"/>
            <a:ext cx="12134600" cy="1569660"/>
          </a:xfrm>
          <a:prstGeom prst="rect">
            <a:avLst/>
          </a:prstGeom>
          <a:noFill/>
        </p:spPr>
        <p:txBody>
          <a:bodyPr wrap="square">
            <a:spAutoFit/>
          </a:bodyPr>
          <a:lstStyle/>
          <a:p>
            <a:pPr>
              <a:buNone/>
            </a:pPr>
            <a:r>
              <a:rPr lang="en-GB" sz="2400" b="1" dirty="0"/>
              <a:t>Objective</a:t>
            </a:r>
          </a:p>
          <a:p>
            <a:pPr>
              <a:buNone/>
            </a:pPr>
            <a:r>
              <a:rPr lang="en-GB" sz="2400" dirty="0"/>
              <a:t>Compare two prompts that appear equally professional. Notice how small changes in wording, structure, and instructions dramatically affect the quality of desk research outputs.</a:t>
            </a:r>
          </a:p>
          <a:p>
            <a:pPr>
              <a:buNone/>
            </a:pPr>
            <a:r>
              <a:rPr lang="en-GB" sz="2400" b="1" dirty="0"/>
              <a:t>Time:</a:t>
            </a:r>
            <a:r>
              <a:rPr lang="en-GB" sz="2400" dirty="0"/>
              <a:t> 10 minutes</a:t>
            </a:r>
          </a:p>
        </p:txBody>
      </p:sp>
      <p:sp>
        <p:nvSpPr>
          <p:cNvPr id="17" name="TextBox 16">
            <a:extLst>
              <a:ext uri="{FF2B5EF4-FFF2-40B4-BE49-F238E27FC236}">
                <a16:creationId xmlns:a16="http://schemas.microsoft.com/office/drawing/2014/main" id="{465A9F8E-75B5-5D4C-5F74-88BE4F0705A1}"/>
              </a:ext>
            </a:extLst>
          </p:cNvPr>
          <p:cNvSpPr txBox="1"/>
          <p:nvPr/>
        </p:nvSpPr>
        <p:spPr>
          <a:xfrm>
            <a:off x="2286000" y="3044994"/>
            <a:ext cx="12606734" cy="5478423"/>
          </a:xfrm>
          <a:prstGeom prst="rect">
            <a:avLst/>
          </a:prstGeom>
          <a:noFill/>
        </p:spPr>
        <p:txBody>
          <a:bodyPr wrap="square">
            <a:spAutoFit/>
          </a:bodyPr>
          <a:lstStyle/>
          <a:p>
            <a:r>
              <a:rPr lang="en-GB" sz="2200" b="1" dirty="0"/>
              <a:t>Pair 2: </a:t>
            </a:r>
            <a:r>
              <a:rPr lang="en-GB" sz="2400" b="1" dirty="0"/>
              <a:t>AI for Monitoring, Evaluation and Learning</a:t>
            </a:r>
            <a:endParaRPr lang="en-GB" sz="2200" b="1" dirty="0"/>
          </a:p>
          <a:p>
            <a:endParaRPr lang="es-MX" dirty="0"/>
          </a:p>
          <a:p>
            <a:r>
              <a:rPr lang="es-MX" sz="2200" b="1" dirty="0" err="1"/>
              <a:t>Prompt</a:t>
            </a:r>
            <a:r>
              <a:rPr lang="es-MX" sz="2200" b="1" dirty="0"/>
              <a:t> A</a:t>
            </a:r>
          </a:p>
          <a:p>
            <a:r>
              <a:rPr lang="es-MX" sz="2200" dirty="0"/>
              <a:t>Artificial </a:t>
            </a:r>
            <a:r>
              <a:rPr lang="es-MX" sz="2200" dirty="0" err="1"/>
              <a:t>Intelligence</a:t>
            </a:r>
            <a:r>
              <a:rPr lang="es-MX" sz="2200" dirty="0"/>
              <a:t> </a:t>
            </a:r>
            <a:r>
              <a:rPr lang="es-MX" sz="2200" dirty="0" err="1"/>
              <a:t>is</a:t>
            </a:r>
            <a:r>
              <a:rPr lang="es-MX" sz="2200" dirty="0"/>
              <a:t> </a:t>
            </a:r>
            <a:r>
              <a:rPr lang="es-MX" sz="2200" dirty="0" err="1"/>
              <a:t>transforming</a:t>
            </a:r>
            <a:r>
              <a:rPr lang="es-MX" sz="2200" dirty="0"/>
              <a:t> </a:t>
            </a:r>
            <a:r>
              <a:rPr lang="es-MX" sz="2200" dirty="0" err="1"/>
              <a:t>many</a:t>
            </a:r>
            <a:r>
              <a:rPr lang="es-MX" sz="2200" dirty="0"/>
              <a:t> </a:t>
            </a:r>
            <a:r>
              <a:rPr lang="es-MX" sz="2200" dirty="0" err="1"/>
              <a:t>sectors</a:t>
            </a:r>
            <a:r>
              <a:rPr lang="es-MX" sz="2200" dirty="0"/>
              <a:t> and </a:t>
            </a:r>
            <a:r>
              <a:rPr lang="es-MX" sz="2200" dirty="0" err="1"/>
              <a:t>organisations</a:t>
            </a:r>
            <a:r>
              <a:rPr lang="es-MX" sz="2200" dirty="0"/>
              <a:t> are </a:t>
            </a:r>
            <a:r>
              <a:rPr lang="es-MX" sz="2200" dirty="0" err="1"/>
              <a:t>increasingly</a:t>
            </a:r>
            <a:r>
              <a:rPr lang="es-MX" sz="2200" dirty="0"/>
              <a:t> </a:t>
            </a:r>
            <a:r>
              <a:rPr lang="es-MX" sz="2200" dirty="0" err="1"/>
              <a:t>interested</a:t>
            </a:r>
            <a:r>
              <a:rPr lang="es-MX" sz="2200" dirty="0"/>
              <a:t> in </a:t>
            </a:r>
            <a:r>
              <a:rPr lang="es-MX" sz="2200" dirty="0" err="1"/>
              <a:t>understanding</a:t>
            </a:r>
            <a:r>
              <a:rPr lang="es-MX" sz="2200" dirty="0"/>
              <a:t> </a:t>
            </a:r>
            <a:r>
              <a:rPr lang="es-MX" sz="2200" dirty="0" err="1"/>
              <a:t>how</a:t>
            </a:r>
            <a:r>
              <a:rPr lang="es-MX" sz="2200" dirty="0"/>
              <a:t> </a:t>
            </a:r>
            <a:r>
              <a:rPr lang="es-MX" sz="2200" dirty="0" err="1"/>
              <a:t>it</a:t>
            </a:r>
            <a:r>
              <a:rPr lang="es-MX" sz="2200" dirty="0"/>
              <a:t> can be </a:t>
            </a:r>
            <a:r>
              <a:rPr lang="es-MX" sz="2200" dirty="0" err="1"/>
              <a:t>applied</a:t>
            </a:r>
            <a:r>
              <a:rPr lang="es-MX" sz="2200" dirty="0"/>
              <a:t> in </a:t>
            </a:r>
            <a:r>
              <a:rPr lang="es-MX" sz="2200" dirty="0" err="1"/>
              <a:t>monitoring</a:t>
            </a:r>
            <a:r>
              <a:rPr lang="es-MX" sz="2200" dirty="0"/>
              <a:t>, </a:t>
            </a:r>
            <a:r>
              <a:rPr lang="es-MX" sz="2200" dirty="0" err="1"/>
              <a:t>evaluation</a:t>
            </a:r>
            <a:r>
              <a:rPr lang="es-MX" sz="2200" dirty="0"/>
              <a:t>, </a:t>
            </a:r>
            <a:r>
              <a:rPr lang="es-MX" sz="2200" dirty="0" err="1"/>
              <a:t>accountability</a:t>
            </a:r>
            <a:r>
              <a:rPr lang="es-MX" sz="2200" dirty="0"/>
              <a:t> and </a:t>
            </a:r>
            <a:r>
              <a:rPr lang="es-MX" sz="2200" dirty="0" err="1"/>
              <a:t>learning</a:t>
            </a:r>
            <a:r>
              <a:rPr lang="es-MX" sz="2200" dirty="0"/>
              <a:t>. </a:t>
            </a:r>
            <a:r>
              <a:rPr lang="es-MX" sz="2200" dirty="0" err="1"/>
              <a:t>There</a:t>
            </a:r>
            <a:r>
              <a:rPr lang="es-MX" sz="2200" dirty="0"/>
              <a:t> are </a:t>
            </a:r>
            <a:r>
              <a:rPr lang="es-MX" sz="2200" dirty="0" err="1"/>
              <a:t>many</a:t>
            </a:r>
            <a:r>
              <a:rPr lang="es-MX" sz="2200" dirty="0"/>
              <a:t> </a:t>
            </a:r>
            <a:r>
              <a:rPr lang="es-MX" sz="2200" dirty="0" err="1"/>
              <a:t>opportunities</a:t>
            </a:r>
            <a:r>
              <a:rPr lang="es-MX" sz="2200" dirty="0"/>
              <a:t> and </a:t>
            </a:r>
            <a:r>
              <a:rPr lang="es-MX" sz="2200" dirty="0" err="1"/>
              <a:t>challenges</a:t>
            </a:r>
            <a:r>
              <a:rPr lang="es-MX" sz="2200" dirty="0"/>
              <a:t> </a:t>
            </a:r>
            <a:r>
              <a:rPr lang="es-MX" sz="2200" dirty="0" err="1"/>
              <a:t>that</a:t>
            </a:r>
            <a:r>
              <a:rPr lang="es-MX" sz="2200" dirty="0"/>
              <a:t> </a:t>
            </a:r>
            <a:r>
              <a:rPr lang="es-MX" sz="2200" dirty="0" err="1"/>
              <a:t>need</a:t>
            </a:r>
            <a:r>
              <a:rPr lang="es-MX" sz="2200" dirty="0"/>
              <a:t> </a:t>
            </a:r>
            <a:r>
              <a:rPr lang="es-MX" sz="2200" dirty="0" err="1"/>
              <a:t>to</a:t>
            </a:r>
            <a:r>
              <a:rPr lang="es-MX" sz="2200" dirty="0"/>
              <a:t> be </a:t>
            </a:r>
            <a:r>
              <a:rPr lang="es-MX" sz="2200" dirty="0" err="1"/>
              <a:t>considered</a:t>
            </a:r>
            <a:r>
              <a:rPr lang="es-MX" sz="2200" dirty="0"/>
              <a:t>. </a:t>
            </a:r>
            <a:r>
              <a:rPr lang="es-MX" sz="2200" dirty="0" err="1"/>
              <a:t>Please</a:t>
            </a:r>
            <a:r>
              <a:rPr lang="es-MX" sz="2200" dirty="0"/>
              <a:t> </a:t>
            </a:r>
            <a:r>
              <a:rPr lang="es-MX" sz="2200" dirty="0" err="1"/>
              <a:t>provide</a:t>
            </a:r>
            <a:r>
              <a:rPr lang="es-MX" sz="2200" dirty="0"/>
              <a:t> a comprehensive </a:t>
            </a:r>
            <a:r>
              <a:rPr lang="es-MX" sz="2200" dirty="0" err="1"/>
              <a:t>overview</a:t>
            </a:r>
            <a:r>
              <a:rPr lang="es-MX" sz="2200" dirty="0"/>
              <a:t>. </a:t>
            </a:r>
            <a:r>
              <a:rPr lang="es-MX" sz="2200" dirty="0" err="1"/>
              <a:t>Answer</a:t>
            </a:r>
            <a:r>
              <a:rPr lang="es-MX" sz="2200" dirty="0"/>
              <a:t> in </a:t>
            </a:r>
            <a:r>
              <a:rPr lang="es-MX" sz="2200" dirty="0" err="1"/>
              <a:t>spanish</a:t>
            </a:r>
            <a:endParaRPr lang="en-GB" sz="2200" b="1" dirty="0"/>
          </a:p>
          <a:p>
            <a:r>
              <a:rPr lang="en-GB" sz="2200" b="1" dirty="0"/>
              <a:t>Prompt B</a:t>
            </a:r>
          </a:p>
          <a:p>
            <a:r>
              <a:rPr lang="en-GB" sz="2200" dirty="0"/>
              <a:t>Act as a research analyst supporting an NGO in Latin America. Conduct a rapid review on AI in Monitoring, Evaluation, Accountability and Learning (MEAL).Present findings under:</a:t>
            </a:r>
          </a:p>
          <a:p>
            <a:pPr marL="342900" indent="-342900">
              <a:buFont typeface="Arial" panose="020B0604020202020204" pitchFamily="34" charset="0"/>
              <a:buChar char="•"/>
            </a:pPr>
            <a:r>
              <a:rPr lang="en-GB" sz="2200" dirty="0"/>
              <a:t>Current applications</a:t>
            </a:r>
          </a:p>
          <a:p>
            <a:pPr marL="342900" indent="-342900">
              <a:buFont typeface="Arial" panose="020B0604020202020204" pitchFamily="34" charset="0"/>
              <a:buChar char="•"/>
            </a:pPr>
            <a:r>
              <a:rPr lang="en-GB" sz="2200" dirty="0"/>
              <a:t>Emerging opportunities</a:t>
            </a:r>
          </a:p>
          <a:p>
            <a:pPr marL="342900" indent="-342900">
              <a:buFont typeface="Arial" panose="020B0604020202020204" pitchFamily="34" charset="0"/>
              <a:buChar char="•"/>
            </a:pPr>
            <a:r>
              <a:rPr lang="en-GB" sz="2200" dirty="0"/>
              <a:t>Challenges</a:t>
            </a:r>
          </a:p>
          <a:p>
            <a:pPr marL="342900" indent="-342900">
              <a:buFont typeface="Arial" panose="020B0604020202020204" pitchFamily="34" charset="0"/>
              <a:buChar char="•"/>
            </a:pPr>
            <a:r>
              <a:rPr lang="en-GB" sz="2200" dirty="0"/>
              <a:t>Ethical considerations</a:t>
            </a:r>
          </a:p>
          <a:p>
            <a:pPr marL="342900" indent="-342900">
              <a:buFont typeface="Arial" panose="020B0604020202020204" pitchFamily="34" charset="0"/>
              <a:buChar char="•"/>
            </a:pPr>
            <a:r>
              <a:rPr lang="en-GB" sz="2200" dirty="0"/>
              <a:t>Future directions</a:t>
            </a:r>
          </a:p>
          <a:p>
            <a:r>
              <a:rPr lang="en-GB" sz="2200" dirty="0"/>
              <a:t>Conclude with five recommendations for NGOs.</a:t>
            </a:r>
          </a:p>
        </p:txBody>
      </p:sp>
    </p:spTree>
    <p:extLst>
      <p:ext uri="{BB962C8B-B14F-4D97-AF65-F5344CB8AC3E}">
        <p14:creationId xmlns:p14="http://schemas.microsoft.com/office/powerpoint/2010/main" val="560158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DF193-FD87-2CD3-D179-56E42C97F1E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D2D0BCB-5797-B6DC-22B6-8E2424588EDB}"/>
              </a:ext>
            </a:extLst>
          </p:cNvPr>
          <p:cNvSpPr/>
          <p:nvPr/>
        </p:nvSpPr>
        <p:spPr>
          <a:xfrm>
            <a:off x="0" y="20187"/>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3"/>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E8700699-A13A-21A7-A5ED-80DBB424E0B1}"/>
              </a:ext>
            </a:extLst>
          </p:cNvPr>
          <p:cNvSpPr/>
          <p:nvPr/>
        </p:nvSpPr>
        <p:spPr>
          <a:xfrm>
            <a:off x="4397348" y="400496"/>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8E314579-2ACA-757E-F56A-5FA836F8E475}"/>
              </a:ext>
            </a:extLst>
          </p:cNvPr>
          <p:cNvSpPr/>
          <p:nvPr/>
        </p:nvSpPr>
        <p:spPr>
          <a:xfrm>
            <a:off x="-3276600" y="2925284"/>
            <a:ext cx="5929336" cy="4819650"/>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5"/>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0F93DDDA-FACD-4E57-C993-D26E274F7C6F}"/>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6"/>
            <a:stretch>
              <a:fillRect/>
            </a:stretch>
          </a:blipFill>
        </p:spPr>
        <p:txBody>
          <a:bodyPr/>
          <a:lstStyle/>
          <a:p>
            <a:endParaRPr lang="es-MX"/>
          </a:p>
        </p:txBody>
      </p:sp>
      <p:sp>
        <p:nvSpPr>
          <p:cNvPr id="7" name="Freeform 7">
            <a:extLst>
              <a:ext uri="{FF2B5EF4-FFF2-40B4-BE49-F238E27FC236}">
                <a16:creationId xmlns:a16="http://schemas.microsoft.com/office/drawing/2014/main" id="{AE2F6D7D-FC4A-1AD7-9D30-9793BB31269B}"/>
              </a:ext>
            </a:extLst>
          </p:cNvPr>
          <p:cNvSpPr/>
          <p:nvPr/>
        </p:nvSpPr>
        <p:spPr>
          <a:xfrm>
            <a:off x="14436287" y="425233"/>
            <a:ext cx="688310" cy="64700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7"/>
            <a:stretch>
              <a:fillRect/>
            </a:stretch>
          </a:blipFill>
        </p:spPr>
        <p:txBody>
          <a:bodyPr/>
          <a:lstStyle/>
          <a:p>
            <a:endParaRPr lang="es-MX"/>
          </a:p>
        </p:txBody>
      </p:sp>
      <p:sp>
        <p:nvSpPr>
          <p:cNvPr id="8" name="TextBox 8">
            <a:extLst>
              <a:ext uri="{FF2B5EF4-FFF2-40B4-BE49-F238E27FC236}">
                <a16:creationId xmlns:a16="http://schemas.microsoft.com/office/drawing/2014/main" id="{AAC61F62-1183-DEBC-782A-A1610BB2122B}"/>
              </a:ext>
            </a:extLst>
          </p:cNvPr>
          <p:cNvSpPr txBox="1"/>
          <p:nvPr/>
        </p:nvSpPr>
        <p:spPr>
          <a:xfrm>
            <a:off x="275778" y="1441499"/>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D702DC1A-9EC3-514D-9B69-836BAF59DCA9}"/>
              </a:ext>
            </a:extLst>
          </p:cNvPr>
          <p:cNvGrpSpPr/>
          <p:nvPr/>
        </p:nvGrpSpPr>
        <p:grpSpPr>
          <a:xfrm>
            <a:off x="275778" y="20187"/>
            <a:ext cx="3052175" cy="1400765"/>
            <a:chOff x="0" y="0"/>
            <a:chExt cx="4069566" cy="1867686"/>
          </a:xfrm>
        </p:grpSpPr>
        <p:sp>
          <p:nvSpPr>
            <p:cNvPr id="10" name="TextBox 10">
              <a:extLst>
                <a:ext uri="{FF2B5EF4-FFF2-40B4-BE49-F238E27FC236}">
                  <a16:creationId xmlns:a16="http://schemas.microsoft.com/office/drawing/2014/main" id="{C5A3186E-8298-6295-BDBF-56A1C870943D}"/>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dirty="0" err="1">
                  <a:solidFill>
                    <a:srgbClr val="000000"/>
                  </a:solidFill>
                  <a:latin typeface="BR Omny"/>
                  <a:ea typeface="BR Omny"/>
                  <a:cs typeface="BR Omny"/>
                  <a:sym typeface="BR Omny"/>
                </a:rPr>
                <a:t>semana</a:t>
              </a:r>
              <a:r>
                <a:rPr lang="en-US" sz="3731" dirty="0">
                  <a:solidFill>
                    <a:srgbClr val="000000"/>
                  </a:solidFill>
                  <a:latin typeface="BR Omny"/>
                  <a:ea typeface="BR Omny"/>
                  <a:cs typeface="BR Omny"/>
                  <a:sym typeface="BR Omny"/>
                </a:rPr>
                <a:t> de la</a:t>
              </a:r>
            </a:p>
          </p:txBody>
        </p:sp>
        <p:sp>
          <p:nvSpPr>
            <p:cNvPr id="11" name="TextBox 11">
              <a:extLst>
                <a:ext uri="{FF2B5EF4-FFF2-40B4-BE49-F238E27FC236}">
                  <a16:creationId xmlns:a16="http://schemas.microsoft.com/office/drawing/2014/main" id="{B59A9404-B699-A770-6405-3071993E312F}"/>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dirty="0" err="1">
                  <a:solidFill>
                    <a:srgbClr val="000000"/>
                  </a:solidFill>
                  <a:latin typeface="BR Omny Bold"/>
                  <a:ea typeface="BR Omny Bold"/>
                  <a:cs typeface="BR Omny Bold"/>
                  <a:sym typeface="BR Omny Bold"/>
                </a:rPr>
                <a:t>evaluación</a:t>
              </a:r>
              <a:endParaRPr lang="en-US" sz="3731" b="1" dirty="0">
                <a:solidFill>
                  <a:srgbClr val="000000"/>
                </a:solidFill>
                <a:latin typeface="BR Omny Bold"/>
                <a:ea typeface="BR Omny Bold"/>
                <a:cs typeface="BR Omny Bold"/>
                <a:sym typeface="BR Omny Bold"/>
              </a:endParaRPr>
            </a:p>
          </p:txBody>
        </p:sp>
        <p:sp>
          <p:nvSpPr>
            <p:cNvPr id="12" name="TextBox 12">
              <a:extLst>
                <a:ext uri="{FF2B5EF4-FFF2-40B4-BE49-F238E27FC236}">
                  <a16:creationId xmlns:a16="http://schemas.microsoft.com/office/drawing/2014/main" id="{DA53614D-7DEB-C14B-678D-0274A917D01F}"/>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4" name="TextBox 13">
            <a:extLst>
              <a:ext uri="{FF2B5EF4-FFF2-40B4-BE49-F238E27FC236}">
                <a16:creationId xmlns:a16="http://schemas.microsoft.com/office/drawing/2014/main" id="{5ED72358-2E3C-7784-1CD6-85413E9A80FD}"/>
              </a:ext>
            </a:extLst>
          </p:cNvPr>
          <p:cNvSpPr txBox="1"/>
          <p:nvPr/>
        </p:nvSpPr>
        <p:spPr>
          <a:xfrm>
            <a:off x="5338187" y="486126"/>
            <a:ext cx="9554547" cy="523220"/>
          </a:xfrm>
          <a:prstGeom prst="rect">
            <a:avLst/>
          </a:prstGeom>
          <a:noFill/>
        </p:spPr>
        <p:txBody>
          <a:bodyPr wrap="square" rtlCol="0">
            <a:spAutoFit/>
          </a:bodyPr>
          <a:lstStyle>
            <a:defPPr>
              <a:defRPr lang="en-US"/>
            </a:defPPr>
            <a:lvl1pPr>
              <a:defRPr sz="2800" b="1"/>
            </a:lvl1pPr>
          </a:lstStyle>
          <a:p>
            <a:r>
              <a:rPr lang="en-GB" dirty="0"/>
              <a:t>Lets PLAY </a:t>
            </a:r>
            <a:endParaRPr lang="en-US" dirty="0"/>
          </a:p>
        </p:txBody>
      </p:sp>
      <p:sp>
        <p:nvSpPr>
          <p:cNvPr id="15" name="TextBox 14">
            <a:extLst>
              <a:ext uri="{FF2B5EF4-FFF2-40B4-BE49-F238E27FC236}">
                <a16:creationId xmlns:a16="http://schemas.microsoft.com/office/drawing/2014/main" id="{4C9816ED-9F5C-4C8D-7B41-F6D07F4427E5}"/>
              </a:ext>
            </a:extLst>
          </p:cNvPr>
          <p:cNvSpPr txBox="1"/>
          <p:nvPr/>
        </p:nvSpPr>
        <p:spPr>
          <a:xfrm>
            <a:off x="2921690" y="1441499"/>
            <a:ext cx="12134600" cy="1569660"/>
          </a:xfrm>
          <a:prstGeom prst="rect">
            <a:avLst/>
          </a:prstGeom>
          <a:noFill/>
        </p:spPr>
        <p:txBody>
          <a:bodyPr wrap="square">
            <a:spAutoFit/>
          </a:bodyPr>
          <a:lstStyle/>
          <a:p>
            <a:pPr>
              <a:buNone/>
            </a:pPr>
            <a:r>
              <a:rPr lang="en-GB" sz="2400" b="1" dirty="0"/>
              <a:t>Objective</a:t>
            </a:r>
          </a:p>
          <a:p>
            <a:pPr>
              <a:buNone/>
            </a:pPr>
            <a:r>
              <a:rPr lang="en-GB" sz="2400" dirty="0"/>
              <a:t>Compare two prompts that appear equally professional. Notice how small changes in wording, structure, and instructions dramatically affect the quality of desk research outputs.</a:t>
            </a:r>
          </a:p>
          <a:p>
            <a:pPr>
              <a:buNone/>
            </a:pPr>
            <a:r>
              <a:rPr lang="en-GB" sz="2400" b="1" dirty="0"/>
              <a:t>Time:</a:t>
            </a:r>
            <a:r>
              <a:rPr lang="en-GB" sz="2400" dirty="0"/>
              <a:t> 10 minutes</a:t>
            </a:r>
          </a:p>
        </p:txBody>
      </p:sp>
      <p:sp>
        <p:nvSpPr>
          <p:cNvPr id="17" name="TextBox 16">
            <a:extLst>
              <a:ext uri="{FF2B5EF4-FFF2-40B4-BE49-F238E27FC236}">
                <a16:creationId xmlns:a16="http://schemas.microsoft.com/office/drawing/2014/main" id="{AA01F7BB-BB8B-BB9C-4E49-E4A7FE069B8B}"/>
              </a:ext>
            </a:extLst>
          </p:cNvPr>
          <p:cNvSpPr txBox="1"/>
          <p:nvPr/>
        </p:nvSpPr>
        <p:spPr>
          <a:xfrm>
            <a:off x="2921826" y="3162790"/>
            <a:ext cx="11627893" cy="4862870"/>
          </a:xfrm>
          <a:prstGeom prst="rect">
            <a:avLst/>
          </a:prstGeom>
          <a:noFill/>
        </p:spPr>
        <p:txBody>
          <a:bodyPr wrap="square" lIns="91440" tIns="45720" rIns="91440" bIns="45720" anchor="t">
            <a:spAutoFit/>
          </a:bodyPr>
          <a:lstStyle/>
          <a:p>
            <a:r>
              <a:rPr lang="en-GB" sz="2400" b="1" dirty="0"/>
              <a:t>Pair 3: </a:t>
            </a:r>
            <a:r>
              <a:rPr lang="en-GB" sz="2400" b="1" dirty="0">
                <a:ea typeface="+mn-lt"/>
                <a:cs typeface="+mn-lt"/>
              </a:rPr>
              <a:t>Indigenous Peoples and Climate Adaptation in Latin America</a:t>
            </a:r>
            <a:endParaRPr lang="en-GB" sz="2400" b="1" dirty="0"/>
          </a:p>
          <a:p>
            <a:r>
              <a:rPr lang="en-GB" sz="2400" b="1" dirty="0"/>
              <a:t>Prompt A</a:t>
            </a:r>
            <a:endParaRPr lang="en-GB" sz="2400" b="1" dirty="0">
              <a:ea typeface="Calibri"/>
              <a:cs typeface="Calibri"/>
            </a:endParaRPr>
          </a:p>
          <a:p>
            <a:pPr algn="just"/>
            <a:endParaRPr lang="en-GB" sz="2400" dirty="0">
              <a:ea typeface="Calibri"/>
              <a:cs typeface="Calibri"/>
            </a:endParaRPr>
          </a:p>
          <a:p>
            <a:pPr algn="just"/>
            <a:r>
              <a:rPr lang="en-GB" sz="2400" dirty="0">
                <a:ea typeface="+mn-lt"/>
                <a:cs typeface="+mn-lt"/>
              </a:rPr>
              <a:t>Act as a research analyst supporting an international NGO.</a:t>
            </a:r>
            <a:endParaRPr lang="en-GB" sz="2400" dirty="0">
              <a:ea typeface="Calibri"/>
              <a:cs typeface="Calibri"/>
            </a:endParaRPr>
          </a:p>
          <a:p>
            <a:pPr algn="just"/>
            <a:r>
              <a:rPr lang="en-GB" sz="2400" dirty="0">
                <a:ea typeface="+mn-lt"/>
                <a:cs typeface="+mn-lt"/>
              </a:rPr>
              <a:t>Conduct a review of climate adaptation among Indigenous Peoples in Latin America. Examine current approaches, key challenges, successful interventions, enabling factors, and opportunities for scaling effective practices.</a:t>
            </a:r>
            <a:endParaRPr lang="en-GB" sz="2400" dirty="0">
              <a:ea typeface="Calibri"/>
              <a:cs typeface="Calibri"/>
            </a:endParaRPr>
          </a:p>
          <a:p>
            <a:pPr algn="just"/>
            <a:r>
              <a:rPr lang="en-GB" sz="2400" dirty="0">
                <a:ea typeface="+mn-lt"/>
                <a:cs typeface="+mn-lt"/>
              </a:rPr>
              <a:t>Include examples from different countries and summarise lessons learned for policymakers, donors, and development organisations.</a:t>
            </a:r>
            <a:endParaRPr lang="en-GB" sz="2400" dirty="0">
              <a:ea typeface="Calibri"/>
              <a:cs typeface="Calibri"/>
            </a:endParaRPr>
          </a:p>
          <a:p>
            <a:pPr algn="just"/>
            <a:r>
              <a:rPr lang="en-GB" sz="2400" dirty="0">
                <a:ea typeface="+mn-lt"/>
                <a:cs typeface="+mn-lt"/>
              </a:rPr>
              <a:t>Conclude with recommendations for strengthening Indigenous climate adaptation efforts.</a:t>
            </a:r>
            <a:endParaRPr lang="en-GB" sz="2400" dirty="0">
              <a:ea typeface="Calibri"/>
              <a:cs typeface="Calibri"/>
            </a:endParaRPr>
          </a:p>
          <a:p>
            <a:endParaRPr lang="en-GB" sz="2400" b="1" dirty="0">
              <a:ea typeface="Calibri"/>
              <a:cs typeface="Calibri"/>
            </a:endParaRPr>
          </a:p>
          <a:p>
            <a:endParaRPr lang="en-GB" sz="2400" dirty="0">
              <a:ea typeface="Calibri"/>
              <a:cs typeface="Calibri"/>
            </a:endParaRPr>
          </a:p>
          <a:p>
            <a:endParaRPr lang="en-GB" sz="2200" b="1" dirty="0">
              <a:ea typeface="Calibri"/>
              <a:cs typeface="Calibri"/>
            </a:endParaRPr>
          </a:p>
        </p:txBody>
      </p:sp>
    </p:spTree>
    <p:extLst>
      <p:ext uri="{BB962C8B-B14F-4D97-AF65-F5344CB8AC3E}">
        <p14:creationId xmlns:p14="http://schemas.microsoft.com/office/powerpoint/2010/main" val="476987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6273A-524A-8CD7-2FDB-02D39641450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3433BC5-FB98-3BDC-18D1-AED645FA2780}"/>
              </a:ext>
            </a:extLst>
          </p:cNvPr>
          <p:cNvSpPr/>
          <p:nvPr/>
        </p:nvSpPr>
        <p:spPr>
          <a:xfrm>
            <a:off x="0" y="20187"/>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3"/>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F8032D50-D065-9C3E-8CEB-E05C87ABD938}"/>
              </a:ext>
            </a:extLst>
          </p:cNvPr>
          <p:cNvSpPr/>
          <p:nvPr/>
        </p:nvSpPr>
        <p:spPr>
          <a:xfrm>
            <a:off x="4397348" y="400496"/>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148B8744-08DE-E0D8-B4D7-4F618406884B}"/>
              </a:ext>
            </a:extLst>
          </p:cNvPr>
          <p:cNvSpPr/>
          <p:nvPr/>
        </p:nvSpPr>
        <p:spPr>
          <a:xfrm>
            <a:off x="-3276600" y="2925284"/>
            <a:ext cx="5929336" cy="4819650"/>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5"/>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DAAB03DA-5B1A-0E4B-47A8-AC8FFA08921D}"/>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6"/>
            <a:stretch>
              <a:fillRect/>
            </a:stretch>
          </a:blipFill>
        </p:spPr>
        <p:txBody>
          <a:bodyPr/>
          <a:lstStyle/>
          <a:p>
            <a:endParaRPr lang="es-MX"/>
          </a:p>
        </p:txBody>
      </p:sp>
      <p:sp>
        <p:nvSpPr>
          <p:cNvPr id="7" name="Freeform 7">
            <a:extLst>
              <a:ext uri="{FF2B5EF4-FFF2-40B4-BE49-F238E27FC236}">
                <a16:creationId xmlns:a16="http://schemas.microsoft.com/office/drawing/2014/main" id="{00CFEB4A-66EB-3400-554D-149A016AC5BA}"/>
              </a:ext>
            </a:extLst>
          </p:cNvPr>
          <p:cNvSpPr/>
          <p:nvPr/>
        </p:nvSpPr>
        <p:spPr>
          <a:xfrm>
            <a:off x="14436287" y="425233"/>
            <a:ext cx="688310" cy="64700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7"/>
            <a:stretch>
              <a:fillRect/>
            </a:stretch>
          </a:blipFill>
        </p:spPr>
        <p:txBody>
          <a:bodyPr/>
          <a:lstStyle/>
          <a:p>
            <a:endParaRPr lang="es-MX"/>
          </a:p>
        </p:txBody>
      </p:sp>
      <p:sp>
        <p:nvSpPr>
          <p:cNvPr id="8" name="TextBox 8">
            <a:extLst>
              <a:ext uri="{FF2B5EF4-FFF2-40B4-BE49-F238E27FC236}">
                <a16:creationId xmlns:a16="http://schemas.microsoft.com/office/drawing/2014/main" id="{D1E4A9C6-0A05-5E9C-F822-204694D46354}"/>
              </a:ext>
            </a:extLst>
          </p:cNvPr>
          <p:cNvSpPr txBox="1"/>
          <p:nvPr/>
        </p:nvSpPr>
        <p:spPr>
          <a:xfrm>
            <a:off x="275778" y="1441499"/>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D39A4B52-7B83-8E64-079D-5AE9E0A89B13}"/>
              </a:ext>
            </a:extLst>
          </p:cNvPr>
          <p:cNvGrpSpPr/>
          <p:nvPr/>
        </p:nvGrpSpPr>
        <p:grpSpPr>
          <a:xfrm>
            <a:off x="275778" y="20187"/>
            <a:ext cx="3052175" cy="1400765"/>
            <a:chOff x="0" y="0"/>
            <a:chExt cx="4069566" cy="1867686"/>
          </a:xfrm>
        </p:grpSpPr>
        <p:sp>
          <p:nvSpPr>
            <p:cNvPr id="10" name="TextBox 10">
              <a:extLst>
                <a:ext uri="{FF2B5EF4-FFF2-40B4-BE49-F238E27FC236}">
                  <a16:creationId xmlns:a16="http://schemas.microsoft.com/office/drawing/2014/main" id="{B1177245-6ECB-4F03-312A-602A5D745A47}"/>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dirty="0" err="1">
                  <a:solidFill>
                    <a:srgbClr val="000000"/>
                  </a:solidFill>
                  <a:latin typeface="BR Omny"/>
                  <a:ea typeface="BR Omny"/>
                  <a:cs typeface="BR Omny"/>
                  <a:sym typeface="BR Omny"/>
                </a:rPr>
                <a:t>semana</a:t>
              </a:r>
              <a:r>
                <a:rPr lang="en-US" sz="3731" dirty="0">
                  <a:solidFill>
                    <a:srgbClr val="000000"/>
                  </a:solidFill>
                  <a:latin typeface="BR Omny"/>
                  <a:ea typeface="BR Omny"/>
                  <a:cs typeface="BR Omny"/>
                  <a:sym typeface="BR Omny"/>
                </a:rPr>
                <a:t> de la</a:t>
              </a:r>
            </a:p>
          </p:txBody>
        </p:sp>
        <p:sp>
          <p:nvSpPr>
            <p:cNvPr id="11" name="TextBox 11">
              <a:extLst>
                <a:ext uri="{FF2B5EF4-FFF2-40B4-BE49-F238E27FC236}">
                  <a16:creationId xmlns:a16="http://schemas.microsoft.com/office/drawing/2014/main" id="{C889FB0D-8717-E887-92ED-BF0AD4ECA500}"/>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dirty="0" err="1">
                  <a:solidFill>
                    <a:srgbClr val="000000"/>
                  </a:solidFill>
                  <a:latin typeface="BR Omny Bold"/>
                  <a:ea typeface="BR Omny Bold"/>
                  <a:cs typeface="BR Omny Bold"/>
                  <a:sym typeface="BR Omny Bold"/>
                </a:rPr>
                <a:t>evaluación</a:t>
              </a:r>
              <a:endParaRPr lang="en-US" sz="3731" b="1" dirty="0">
                <a:solidFill>
                  <a:srgbClr val="000000"/>
                </a:solidFill>
                <a:latin typeface="BR Omny Bold"/>
                <a:ea typeface="BR Omny Bold"/>
                <a:cs typeface="BR Omny Bold"/>
                <a:sym typeface="BR Omny Bold"/>
              </a:endParaRPr>
            </a:p>
          </p:txBody>
        </p:sp>
        <p:sp>
          <p:nvSpPr>
            <p:cNvPr id="12" name="TextBox 12">
              <a:extLst>
                <a:ext uri="{FF2B5EF4-FFF2-40B4-BE49-F238E27FC236}">
                  <a16:creationId xmlns:a16="http://schemas.microsoft.com/office/drawing/2014/main" id="{44BF7650-B5F7-976C-45A5-0DA27705CDFA}"/>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4" name="TextBox 13">
            <a:extLst>
              <a:ext uri="{FF2B5EF4-FFF2-40B4-BE49-F238E27FC236}">
                <a16:creationId xmlns:a16="http://schemas.microsoft.com/office/drawing/2014/main" id="{6C637B09-56FB-373C-F3F4-36700C9DE01B}"/>
              </a:ext>
            </a:extLst>
          </p:cNvPr>
          <p:cNvSpPr txBox="1"/>
          <p:nvPr/>
        </p:nvSpPr>
        <p:spPr>
          <a:xfrm>
            <a:off x="5338187" y="486126"/>
            <a:ext cx="9554547" cy="523220"/>
          </a:xfrm>
          <a:prstGeom prst="rect">
            <a:avLst/>
          </a:prstGeom>
          <a:noFill/>
        </p:spPr>
        <p:txBody>
          <a:bodyPr wrap="square" rtlCol="0">
            <a:spAutoFit/>
          </a:bodyPr>
          <a:lstStyle>
            <a:defPPr>
              <a:defRPr lang="en-US"/>
            </a:defPPr>
            <a:lvl1pPr>
              <a:defRPr sz="2800" b="1"/>
            </a:lvl1pPr>
          </a:lstStyle>
          <a:p>
            <a:r>
              <a:rPr lang="en-GB" dirty="0"/>
              <a:t>Lets PLAY </a:t>
            </a:r>
            <a:endParaRPr lang="en-US" dirty="0"/>
          </a:p>
        </p:txBody>
      </p:sp>
      <p:sp>
        <p:nvSpPr>
          <p:cNvPr id="17" name="TextBox 16">
            <a:extLst>
              <a:ext uri="{FF2B5EF4-FFF2-40B4-BE49-F238E27FC236}">
                <a16:creationId xmlns:a16="http://schemas.microsoft.com/office/drawing/2014/main" id="{17B43812-863F-ABF5-7AC4-8854B22E719F}"/>
              </a:ext>
            </a:extLst>
          </p:cNvPr>
          <p:cNvSpPr txBox="1"/>
          <p:nvPr/>
        </p:nvSpPr>
        <p:spPr>
          <a:xfrm>
            <a:off x="1961980" y="1464757"/>
            <a:ext cx="12616111" cy="8186857"/>
          </a:xfrm>
          <a:prstGeom prst="rect">
            <a:avLst/>
          </a:prstGeom>
          <a:noFill/>
        </p:spPr>
        <p:txBody>
          <a:bodyPr wrap="square" lIns="91440" tIns="45720" rIns="91440" bIns="45720" anchor="t">
            <a:spAutoFit/>
          </a:bodyPr>
          <a:lstStyle/>
          <a:p>
            <a:r>
              <a:rPr lang="en-GB" sz="2400" b="1" dirty="0"/>
              <a:t>Pair 3: </a:t>
            </a:r>
            <a:r>
              <a:rPr lang="en-GB" sz="2400" b="1" dirty="0">
                <a:ea typeface="+mn-lt"/>
                <a:cs typeface="+mn-lt"/>
              </a:rPr>
              <a:t>Indigenous Peoples and Climate Adaptation in Latin America</a:t>
            </a:r>
            <a:endParaRPr lang="en-GB" sz="2400" b="1" dirty="0"/>
          </a:p>
          <a:p>
            <a:r>
              <a:rPr lang="en-GB" sz="2400" b="1" dirty="0"/>
              <a:t>Prompt B</a:t>
            </a:r>
            <a:endParaRPr lang="en-GB" sz="2400" b="1" dirty="0">
              <a:ea typeface="Calibri"/>
              <a:cs typeface="Calibri"/>
            </a:endParaRPr>
          </a:p>
          <a:p>
            <a:pPr algn="just"/>
            <a:r>
              <a:rPr lang="en-GB" sz="2400" dirty="0">
                <a:ea typeface="+mn-lt"/>
                <a:cs typeface="+mn-lt"/>
              </a:rPr>
              <a:t>Imagine you are listening to Indigenous leaders, elders, women, youth, and land defenders speaking about how climate change is affecting their territories.</a:t>
            </a:r>
            <a:endParaRPr lang="en-GB" dirty="0"/>
          </a:p>
          <a:p>
            <a:pPr algn="just"/>
            <a:r>
              <a:rPr lang="en-GB" sz="2400" dirty="0">
                <a:ea typeface="+mn-lt"/>
                <a:cs typeface="+mn-lt"/>
              </a:rPr>
              <a:t>Help me understand what climate adaptation means from their perspective.</a:t>
            </a:r>
            <a:endParaRPr lang="en-GB" dirty="0"/>
          </a:p>
          <a:p>
            <a:pPr algn="just"/>
            <a:r>
              <a:rPr lang="en-GB" sz="2400" dirty="0">
                <a:ea typeface="+mn-lt"/>
                <a:cs typeface="+mn-lt"/>
              </a:rPr>
              <a:t>What changes are communities already making to protect their lands, waters, forests, livelihoods, languages, and ways of life?</a:t>
            </a:r>
            <a:endParaRPr lang="en-GB" dirty="0"/>
          </a:p>
          <a:p>
            <a:pPr algn="just"/>
            <a:r>
              <a:rPr lang="en-GB" sz="2400" dirty="0">
                <a:ea typeface="+mn-lt"/>
                <a:cs typeface="+mn-lt"/>
              </a:rPr>
              <a:t>What knowledge, relationships, cultural practices, and responsibilities are helping communities respond?</a:t>
            </a:r>
            <a:endParaRPr lang="en-GB" dirty="0"/>
          </a:p>
          <a:p>
            <a:pPr algn="just"/>
            <a:r>
              <a:rPr lang="en-GB" sz="2400" dirty="0">
                <a:ea typeface="+mn-lt"/>
                <a:cs typeface="+mn-lt"/>
              </a:rPr>
              <a:t>Where do communities describe tensions between externally promoted adaptation solutions and their own priorities?</a:t>
            </a:r>
            <a:endParaRPr lang="en-GB" dirty="0"/>
          </a:p>
          <a:p>
            <a:pPr algn="just"/>
            <a:r>
              <a:rPr lang="en-GB" sz="2400" dirty="0">
                <a:ea typeface="+mn-lt"/>
                <a:cs typeface="+mn-lt"/>
              </a:rPr>
              <a:t>Pay attention to whose voices are most often represented and whose voices are less visible.</a:t>
            </a:r>
            <a:endParaRPr lang="en-GB" dirty="0"/>
          </a:p>
          <a:p>
            <a:pPr algn="just"/>
            <a:r>
              <a:rPr lang="en-GB" sz="2400" dirty="0">
                <a:ea typeface="+mn-lt"/>
                <a:cs typeface="+mn-lt"/>
              </a:rPr>
              <a:t>Rather than focusing only on programmes and projects, explore what communities themselves identify as important for living well with changing environmental conditions.</a:t>
            </a:r>
            <a:endParaRPr lang="en-GB" dirty="0"/>
          </a:p>
          <a:p>
            <a:pPr algn="just"/>
            <a:r>
              <a:rPr lang="en-GB" sz="2400" dirty="0">
                <a:ea typeface="+mn-lt"/>
                <a:cs typeface="+mn-lt"/>
              </a:rPr>
              <a:t>Use examples from Latin America where possible.</a:t>
            </a:r>
            <a:endParaRPr lang="en-GB" dirty="0">
              <a:ea typeface="Calibri"/>
              <a:cs typeface="Calibri"/>
            </a:endParaRPr>
          </a:p>
          <a:p>
            <a:pPr algn="just"/>
            <a:endParaRPr lang="en-GB" sz="2400" dirty="0">
              <a:solidFill>
                <a:srgbClr val="FF0000"/>
              </a:solidFill>
              <a:ea typeface="Calibri"/>
              <a:cs typeface="Calibri"/>
            </a:endParaRPr>
          </a:p>
          <a:p>
            <a:pPr algn="just"/>
            <a:r>
              <a:rPr lang="en-GB" sz="2400" dirty="0">
                <a:solidFill>
                  <a:srgbClr val="FF0000"/>
                </a:solidFill>
                <a:ea typeface="Calibri"/>
                <a:cs typeface="Calibri"/>
              </a:rPr>
              <a:t>Observe how not only the tone changes but also how the examples differ. Again be cautious, AI may sound very convincing but may be making up significant part of the answer.</a:t>
            </a:r>
          </a:p>
          <a:p>
            <a:pPr algn="just"/>
            <a:endParaRPr lang="en-GB" sz="2400" dirty="0">
              <a:ea typeface="Calibri"/>
              <a:cs typeface="Calibri"/>
            </a:endParaRPr>
          </a:p>
          <a:p>
            <a:endParaRPr lang="en-GB" sz="2400" b="1" dirty="0">
              <a:ea typeface="Calibri"/>
              <a:cs typeface="Calibri"/>
            </a:endParaRPr>
          </a:p>
          <a:p>
            <a:endParaRPr lang="en-GB" sz="2400" dirty="0">
              <a:ea typeface="Calibri"/>
              <a:cs typeface="Calibri"/>
            </a:endParaRPr>
          </a:p>
          <a:p>
            <a:endParaRPr lang="en-GB" sz="2200" b="1" dirty="0">
              <a:ea typeface="Calibri"/>
              <a:cs typeface="Calibri"/>
            </a:endParaRPr>
          </a:p>
        </p:txBody>
      </p:sp>
    </p:spTree>
    <p:extLst>
      <p:ext uri="{BB962C8B-B14F-4D97-AF65-F5344CB8AC3E}">
        <p14:creationId xmlns:p14="http://schemas.microsoft.com/office/powerpoint/2010/main" val="4190087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0251B-AB30-B0AB-EBEF-18AD58A0F22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CCAE6D3-359E-BF60-9705-FDB720212849}"/>
              </a:ext>
            </a:extLst>
          </p:cNvPr>
          <p:cNvSpPr/>
          <p:nvPr/>
        </p:nvSpPr>
        <p:spPr>
          <a:xfrm>
            <a:off x="0" y="20187"/>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3"/>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8FC72FE3-C7B3-9B38-0E17-44E424A726D3}"/>
              </a:ext>
            </a:extLst>
          </p:cNvPr>
          <p:cNvSpPr/>
          <p:nvPr/>
        </p:nvSpPr>
        <p:spPr>
          <a:xfrm>
            <a:off x="4397348" y="400496"/>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B772361A-367B-3466-7D52-AEB293B680B9}"/>
              </a:ext>
            </a:extLst>
          </p:cNvPr>
          <p:cNvSpPr/>
          <p:nvPr/>
        </p:nvSpPr>
        <p:spPr>
          <a:xfrm>
            <a:off x="-3276600" y="2925284"/>
            <a:ext cx="5929336" cy="4819650"/>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5"/>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5CD5B598-DDDE-E255-79F9-6F425F8ED0A6}"/>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6"/>
            <a:stretch>
              <a:fillRect/>
            </a:stretch>
          </a:blipFill>
        </p:spPr>
        <p:txBody>
          <a:bodyPr/>
          <a:lstStyle/>
          <a:p>
            <a:endParaRPr lang="es-MX"/>
          </a:p>
        </p:txBody>
      </p:sp>
      <p:sp>
        <p:nvSpPr>
          <p:cNvPr id="7" name="Freeform 7">
            <a:extLst>
              <a:ext uri="{FF2B5EF4-FFF2-40B4-BE49-F238E27FC236}">
                <a16:creationId xmlns:a16="http://schemas.microsoft.com/office/drawing/2014/main" id="{CEE14EB7-A332-1609-85A6-BB85BB37D284}"/>
              </a:ext>
            </a:extLst>
          </p:cNvPr>
          <p:cNvSpPr/>
          <p:nvPr/>
        </p:nvSpPr>
        <p:spPr>
          <a:xfrm>
            <a:off x="14436287" y="425233"/>
            <a:ext cx="688310" cy="64700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7"/>
            <a:stretch>
              <a:fillRect/>
            </a:stretch>
          </a:blipFill>
        </p:spPr>
        <p:txBody>
          <a:bodyPr/>
          <a:lstStyle/>
          <a:p>
            <a:endParaRPr lang="es-MX"/>
          </a:p>
        </p:txBody>
      </p:sp>
      <p:sp>
        <p:nvSpPr>
          <p:cNvPr id="8" name="TextBox 8">
            <a:extLst>
              <a:ext uri="{FF2B5EF4-FFF2-40B4-BE49-F238E27FC236}">
                <a16:creationId xmlns:a16="http://schemas.microsoft.com/office/drawing/2014/main" id="{3AC3BC7E-AD03-4BC3-40FD-3F2F246C027B}"/>
              </a:ext>
            </a:extLst>
          </p:cNvPr>
          <p:cNvSpPr txBox="1"/>
          <p:nvPr/>
        </p:nvSpPr>
        <p:spPr>
          <a:xfrm>
            <a:off x="275778" y="1441499"/>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44337294-A086-AA0C-DF33-E795E32D5209}"/>
              </a:ext>
            </a:extLst>
          </p:cNvPr>
          <p:cNvGrpSpPr/>
          <p:nvPr/>
        </p:nvGrpSpPr>
        <p:grpSpPr>
          <a:xfrm>
            <a:off x="275778" y="20187"/>
            <a:ext cx="3052175" cy="1400765"/>
            <a:chOff x="0" y="0"/>
            <a:chExt cx="4069566" cy="1867686"/>
          </a:xfrm>
        </p:grpSpPr>
        <p:sp>
          <p:nvSpPr>
            <p:cNvPr id="10" name="TextBox 10">
              <a:extLst>
                <a:ext uri="{FF2B5EF4-FFF2-40B4-BE49-F238E27FC236}">
                  <a16:creationId xmlns:a16="http://schemas.microsoft.com/office/drawing/2014/main" id="{9B084841-8CD7-E6EC-E726-800A4506386F}"/>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0A1091C0-807B-E17F-25B4-BC72A13E7536}"/>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dirty="0" err="1">
                  <a:solidFill>
                    <a:srgbClr val="000000"/>
                  </a:solidFill>
                  <a:latin typeface="BR Omny Bold"/>
                  <a:ea typeface="BR Omny Bold"/>
                  <a:cs typeface="BR Omny Bold"/>
                  <a:sym typeface="BR Omny Bold"/>
                </a:rPr>
                <a:t>evaluación</a:t>
              </a:r>
              <a:endParaRPr lang="en-US" sz="3731" b="1" dirty="0">
                <a:solidFill>
                  <a:srgbClr val="000000"/>
                </a:solidFill>
                <a:latin typeface="BR Omny Bold"/>
                <a:ea typeface="BR Omny Bold"/>
                <a:cs typeface="BR Omny Bold"/>
                <a:sym typeface="BR Omny Bold"/>
              </a:endParaRPr>
            </a:p>
          </p:txBody>
        </p:sp>
        <p:sp>
          <p:nvSpPr>
            <p:cNvPr id="12" name="TextBox 12">
              <a:extLst>
                <a:ext uri="{FF2B5EF4-FFF2-40B4-BE49-F238E27FC236}">
                  <a16:creationId xmlns:a16="http://schemas.microsoft.com/office/drawing/2014/main" id="{83D903A8-AFA0-0F32-69D8-EC0F742C32A7}"/>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4" name="TextBox 13">
            <a:extLst>
              <a:ext uri="{FF2B5EF4-FFF2-40B4-BE49-F238E27FC236}">
                <a16:creationId xmlns:a16="http://schemas.microsoft.com/office/drawing/2014/main" id="{951988A3-7DA1-90BA-83F8-BAE50BB3AD7E}"/>
              </a:ext>
            </a:extLst>
          </p:cNvPr>
          <p:cNvSpPr txBox="1"/>
          <p:nvPr/>
        </p:nvSpPr>
        <p:spPr>
          <a:xfrm>
            <a:off x="5338187" y="486126"/>
            <a:ext cx="9554547" cy="523220"/>
          </a:xfrm>
          <a:prstGeom prst="rect">
            <a:avLst/>
          </a:prstGeom>
          <a:noFill/>
        </p:spPr>
        <p:txBody>
          <a:bodyPr wrap="square" rtlCol="0">
            <a:spAutoFit/>
          </a:bodyPr>
          <a:lstStyle>
            <a:defPPr>
              <a:defRPr lang="en-US"/>
            </a:defPPr>
            <a:lvl1pPr>
              <a:defRPr sz="2800" b="1"/>
            </a:lvl1pPr>
          </a:lstStyle>
          <a:p>
            <a:r>
              <a:rPr lang="en-GB" dirty="0"/>
              <a:t>Common Myths About AI (and What Really Happens)</a:t>
            </a:r>
            <a:endParaRPr lang="en-US" dirty="0"/>
          </a:p>
        </p:txBody>
      </p:sp>
      <p:graphicFrame>
        <p:nvGraphicFramePr>
          <p:cNvPr id="13" name="Table 12">
            <a:extLst>
              <a:ext uri="{FF2B5EF4-FFF2-40B4-BE49-F238E27FC236}">
                <a16:creationId xmlns:a16="http://schemas.microsoft.com/office/drawing/2014/main" id="{C43AE78F-71C1-6F74-BEC3-9AE88766FA71}"/>
              </a:ext>
            </a:extLst>
          </p:cNvPr>
          <p:cNvGraphicFramePr>
            <a:graphicFrameLocks noGrp="1"/>
          </p:cNvGraphicFramePr>
          <p:nvPr/>
        </p:nvGraphicFramePr>
        <p:xfrm>
          <a:off x="2233060" y="1368056"/>
          <a:ext cx="12533082" cy="6651994"/>
        </p:xfrm>
        <a:graphic>
          <a:graphicData uri="http://schemas.openxmlformats.org/drawingml/2006/table">
            <a:tbl>
              <a:tblPr/>
              <a:tblGrid>
                <a:gridCol w="4015340">
                  <a:extLst>
                    <a:ext uri="{9D8B030D-6E8A-4147-A177-3AD203B41FA5}">
                      <a16:colId xmlns:a16="http://schemas.microsoft.com/office/drawing/2014/main" val="1583791094"/>
                    </a:ext>
                  </a:extLst>
                </a:gridCol>
                <a:gridCol w="8517742">
                  <a:extLst>
                    <a:ext uri="{9D8B030D-6E8A-4147-A177-3AD203B41FA5}">
                      <a16:colId xmlns:a16="http://schemas.microsoft.com/office/drawing/2014/main" val="3472713753"/>
                    </a:ext>
                  </a:extLst>
                </a:gridCol>
              </a:tblGrid>
              <a:tr h="335684">
                <a:tc>
                  <a:txBody>
                    <a:bodyPr/>
                    <a:lstStyle/>
                    <a:p>
                      <a:pPr>
                        <a:buNone/>
                      </a:pPr>
                      <a:r>
                        <a:rPr lang="en-GB" sz="2000" b="1" dirty="0"/>
                        <a:t>Myth</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GB" sz="2000" b="1" dirty="0"/>
                        <a:t>Reality</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3663988147"/>
                  </a:ext>
                </a:extLst>
              </a:tr>
              <a:tr h="959771">
                <a:tc>
                  <a:txBody>
                    <a:bodyPr/>
                    <a:lstStyle/>
                    <a:p>
                      <a:pPr>
                        <a:buNone/>
                      </a:pPr>
                      <a:r>
                        <a:rPr lang="en-GB" sz="2000" b="1"/>
                        <a:t>"Longer prompts always produce better answers."</a:t>
                      </a:r>
                      <a:endParaRPr lang="en-GB" sz="2000"/>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Quality matters more than quantity. Clear objectives, criteria, and constraints usually outperform long but vague instructions.</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9098619"/>
                  </a:ext>
                </a:extLst>
              </a:tr>
              <a:tr h="784539">
                <a:tc>
                  <a:txBody>
                    <a:bodyPr/>
                    <a:lstStyle/>
                    <a:p>
                      <a:pPr>
                        <a:buNone/>
                      </a:pPr>
                      <a:r>
                        <a:rPr lang="en-GB" sz="2000" b="1"/>
                        <a:t>"AI is neutral and objective."</a:t>
                      </a:r>
                      <a:endParaRPr lang="en-GB" sz="2000"/>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AI reflects biases in training data, model design, prompts, and user assumptions. Neutrality should never be assumed.</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9942125"/>
                  </a:ext>
                </a:extLst>
              </a:tr>
              <a:tr h="990600">
                <a:tc>
                  <a:txBody>
                    <a:bodyPr/>
                    <a:lstStyle/>
                    <a:p>
                      <a:pPr>
                        <a:buNone/>
                      </a:pPr>
                      <a:r>
                        <a:rPr lang="en-GB" sz="2000" b="1"/>
                        <a:t>"AI can uncover insights humans would never find."</a:t>
                      </a:r>
                      <a:endParaRPr lang="en-GB" sz="2000"/>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AI is excellent at pattern recognition and synthesis, but human expertise is still needed to judge relevance, causality, context, power dynamics, and meaning.</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9471536"/>
                  </a:ext>
                </a:extLst>
              </a:tr>
              <a:tr h="838200">
                <a:tc>
                  <a:txBody>
                    <a:bodyPr/>
                    <a:lstStyle/>
                    <a:p>
                      <a:pPr>
                        <a:buNone/>
                      </a:pPr>
                      <a:r>
                        <a:rPr lang="en-GB" sz="2000" b="1"/>
                        <a:t>"If I ask AI to provide sources, hallucinations disappear."</a:t>
                      </a:r>
                      <a:endParaRPr lang="en-GB" sz="2000"/>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AI can invent sources, misattribute findings, or cite real sources inaccurately. Sources should always be checked and verified.</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7531558"/>
                  </a:ext>
                </a:extLst>
              </a:tr>
              <a:tr h="1021429">
                <a:tc>
                  <a:txBody>
                    <a:bodyPr/>
                    <a:lstStyle/>
                    <a:p>
                      <a:pPr>
                        <a:buNone/>
                      </a:pPr>
                      <a:r>
                        <a:rPr lang="en-GB" sz="2000" b="1"/>
                        <a:t>"AI has access to all information on the internet."</a:t>
                      </a:r>
                      <a:endParaRPr lang="en-GB" sz="2000"/>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a:t>Most models only have access to what they were trained on unless connected to search tools. Even then, much information is behind paywalls, unpublished, or inaccessible.</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425830"/>
                  </a:ext>
                </a:extLst>
              </a:tr>
              <a:tr h="883571">
                <a:tc>
                  <a:txBody>
                    <a:bodyPr/>
                    <a:lstStyle/>
                    <a:p>
                      <a:pPr>
                        <a:buNone/>
                      </a:pPr>
                      <a:r>
                        <a:rPr lang="en-GB" sz="2000" b="1" dirty="0"/>
                        <a:t>"All AI-generated writing sounds the same."</a:t>
                      </a:r>
                      <a:endParaRPr lang="en-GB" sz="2000" dirty="0"/>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Similar writing often results from generic prompting. Tone, structure, vocabulary, and style can vary significantly when prompted well.</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8447972"/>
                  </a:ext>
                </a:extLst>
              </a:tr>
              <a:tr h="838200">
                <a:tc>
                  <a:txBody>
                    <a:bodyPr/>
                    <a:lstStyle/>
                    <a:p>
                      <a:pPr>
                        <a:buNone/>
                      </a:pPr>
                      <a:r>
                        <a:rPr lang="en-GB" sz="2000" b="1" dirty="0"/>
                        <a:t>"AI can replace critical thinking."</a:t>
                      </a:r>
                      <a:endParaRPr lang="en-GB" sz="2000" dirty="0"/>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AI can accelerate research and analysis, but humans remain responsible for judgement, interpretation, ethics, and decision-making.</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598401"/>
                  </a:ext>
                </a:extLst>
              </a:tr>
            </a:tbl>
          </a:graphicData>
        </a:graphic>
      </p:graphicFrame>
    </p:spTree>
    <p:extLst>
      <p:ext uri="{BB962C8B-B14F-4D97-AF65-F5344CB8AC3E}">
        <p14:creationId xmlns:p14="http://schemas.microsoft.com/office/powerpoint/2010/main" val="42363463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94D83-4341-70C9-49A5-700F93802AC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87435F3-1249-559E-5517-3A1446048617}"/>
              </a:ext>
            </a:extLst>
          </p:cNvPr>
          <p:cNvSpPr/>
          <p:nvPr/>
        </p:nvSpPr>
        <p:spPr>
          <a:xfrm>
            <a:off x="0" y="20187"/>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3"/>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A8F8EAB8-134D-EC21-03B9-26F0CAEAA4BA}"/>
              </a:ext>
            </a:extLst>
          </p:cNvPr>
          <p:cNvSpPr/>
          <p:nvPr/>
        </p:nvSpPr>
        <p:spPr>
          <a:xfrm>
            <a:off x="4397348" y="400496"/>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6ECED36C-C53C-9718-D811-C383E513E1C7}"/>
              </a:ext>
            </a:extLst>
          </p:cNvPr>
          <p:cNvSpPr/>
          <p:nvPr/>
        </p:nvSpPr>
        <p:spPr>
          <a:xfrm>
            <a:off x="-3276600" y="2925284"/>
            <a:ext cx="5929336" cy="4819650"/>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5"/>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8D6957A1-335A-1E62-0C27-B9257B038EC7}"/>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6"/>
            <a:stretch>
              <a:fillRect/>
            </a:stretch>
          </a:blipFill>
        </p:spPr>
        <p:txBody>
          <a:bodyPr/>
          <a:lstStyle/>
          <a:p>
            <a:endParaRPr lang="es-MX"/>
          </a:p>
        </p:txBody>
      </p:sp>
      <p:sp>
        <p:nvSpPr>
          <p:cNvPr id="7" name="Freeform 7">
            <a:extLst>
              <a:ext uri="{FF2B5EF4-FFF2-40B4-BE49-F238E27FC236}">
                <a16:creationId xmlns:a16="http://schemas.microsoft.com/office/drawing/2014/main" id="{0D105D03-5307-0BBC-909B-7E74133CF6E2}"/>
              </a:ext>
            </a:extLst>
          </p:cNvPr>
          <p:cNvSpPr/>
          <p:nvPr/>
        </p:nvSpPr>
        <p:spPr>
          <a:xfrm>
            <a:off x="14436287" y="425233"/>
            <a:ext cx="688310" cy="64700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7"/>
            <a:stretch>
              <a:fillRect/>
            </a:stretch>
          </a:blipFill>
        </p:spPr>
        <p:txBody>
          <a:bodyPr/>
          <a:lstStyle/>
          <a:p>
            <a:endParaRPr lang="es-MX"/>
          </a:p>
        </p:txBody>
      </p:sp>
      <p:sp>
        <p:nvSpPr>
          <p:cNvPr id="8" name="TextBox 8">
            <a:extLst>
              <a:ext uri="{FF2B5EF4-FFF2-40B4-BE49-F238E27FC236}">
                <a16:creationId xmlns:a16="http://schemas.microsoft.com/office/drawing/2014/main" id="{5D784E3A-C46C-37E2-3FAE-04FED50501DD}"/>
              </a:ext>
            </a:extLst>
          </p:cNvPr>
          <p:cNvSpPr txBox="1"/>
          <p:nvPr/>
        </p:nvSpPr>
        <p:spPr>
          <a:xfrm>
            <a:off x="275778" y="1441499"/>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378C2F9B-196F-840F-A7B7-D0E2D9FA4DBC}"/>
              </a:ext>
            </a:extLst>
          </p:cNvPr>
          <p:cNvGrpSpPr/>
          <p:nvPr/>
        </p:nvGrpSpPr>
        <p:grpSpPr>
          <a:xfrm>
            <a:off x="275778" y="20187"/>
            <a:ext cx="3052175" cy="1400765"/>
            <a:chOff x="0" y="0"/>
            <a:chExt cx="4069566" cy="1867686"/>
          </a:xfrm>
        </p:grpSpPr>
        <p:sp>
          <p:nvSpPr>
            <p:cNvPr id="10" name="TextBox 10">
              <a:extLst>
                <a:ext uri="{FF2B5EF4-FFF2-40B4-BE49-F238E27FC236}">
                  <a16:creationId xmlns:a16="http://schemas.microsoft.com/office/drawing/2014/main" id="{3169C9FC-D33C-B9CD-4A4D-90053C82F56A}"/>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97D36716-6B93-21C5-1759-4A6211BDB540}"/>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dirty="0" err="1">
                  <a:solidFill>
                    <a:srgbClr val="000000"/>
                  </a:solidFill>
                  <a:latin typeface="BR Omny Bold"/>
                  <a:ea typeface="BR Omny Bold"/>
                  <a:cs typeface="BR Omny Bold"/>
                  <a:sym typeface="BR Omny Bold"/>
                </a:rPr>
                <a:t>evaluación</a:t>
              </a:r>
              <a:endParaRPr lang="en-US" sz="3731" b="1" dirty="0">
                <a:solidFill>
                  <a:srgbClr val="000000"/>
                </a:solidFill>
                <a:latin typeface="BR Omny Bold"/>
                <a:ea typeface="BR Omny Bold"/>
                <a:cs typeface="BR Omny Bold"/>
                <a:sym typeface="BR Omny Bold"/>
              </a:endParaRPr>
            </a:p>
          </p:txBody>
        </p:sp>
        <p:sp>
          <p:nvSpPr>
            <p:cNvPr id="12" name="TextBox 12">
              <a:extLst>
                <a:ext uri="{FF2B5EF4-FFF2-40B4-BE49-F238E27FC236}">
                  <a16:creationId xmlns:a16="http://schemas.microsoft.com/office/drawing/2014/main" id="{16DDDA8E-9186-4903-3407-AB868F1E3A05}"/>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4" name="TextBox 13">
            <a:extLst>
              <a:ext uri="{FF2B5EF4-FFF2-40B4-BE49-F238E27FC236}">
                <a16:creationId xmlns:a16="http://schemas.microsoft.com/office/drawing/2014/main" id="{44B88E41-46AA-E983-5D97-744FE5FA6E46}"/>
              </a:ext>
            </a:extLst>
          </p:cNvPr>
          <p:cNvSpPr txBox="1"/>
          <p:nvPr/>
        </p:nvSpPr>
        <p:spPr>
          <a:xfrm>
            <a:off x="5338187" y="486126"/>
            <a:ext cx="9554547" cy="523220"/>
          </a:xfrm>
          <a:prstGeom prst="rect">
            <a:avLst/>
          </a:prstGeom>
          <a:noFill/>
        </p:spPr>
        <p:txBody>
          <a:bodyPr wrap="square" rtlCol="0">
            <a:spAutoFit/>
          </a:bodyPr>
          <a:lstStyle>
            <a:defPPr>
              <a:defRPr lang="en-US"/>
            </a:defPPr>
            <a:lvl1pPr>
              <a:defRPr sz="2800" b="1"/>
            </a:lvl1pPr>
          </a:lstStyle>
          <a:p>
            <a:r>
              <a:rPr lang="en-GB" dirty="0"/>
              <a:t>Common Myths About AI (and What Really Happens)</a:t>
            </a:r>
            <a:endParaRPr lang="en-US" dirty="0"/>
          </a:p>
        </p:txBody>
      </p:sp>
      <p:graphicFrame>
        <p:nvGraphicFramePr>
          <p:cNvPr id="13" name="Table 12">
            <a:extLst>
              <a:ext uri="{FF2B5EF4-FFF2-40B4-BE49-F238E27FC236}">
                <a16:creationId xmlns:a16="http://schemas.microsoft.com/office/drawing/2014/main" id="{95F61EC5-1347-6C15-937F-77C4C9E21289}"/>
              </a:ext>
            </a:extLst>
          </p:cNvPr>
          <p:cNvGraphicFramePr>
            <a:graphicFrameLocks noGrp="1"/>
          </p:cNvGraphicFramePr>
          <p:nvPr/>
        </p:nvGraphicFramePr>
        <p:xfrm>
          <a:off x="2233060" y="1368056"/>
          <a:ext cx="12533082" cy="7032994"/>
        </p:xfrm>
        <a:graphic>
          <a:graphicData uri="http://schemas.openxmlformats.org/drawingml/2006/table">
            <a:tbl>
              <a:tblPr/>
              <a:tblGrid>
                <a:gridCol w="4091540">
                  <a:extLst>
                    <a:ext uri="{9D8B030D-6E8A-4147-A177-3AD203B41FA5}">
                      <a16:colId xmlns:a16="http://schemas.microsoft.com/office/drawing/2014/main" val="1583791094"/>
                    </a:ext>
                  </a:extLst>
                </a:gridCol>
                <a:gridCol w="8441542">
                  <a:extLst>
                    <a:ext uri="{9D8B030D-6E8A-4147-A177-3AD203B41FA5}">
                      <a16:colId xmlns:a16="http://schemas.microsoft.com/office/drawing/2014/main" val="3472713753"/>
                    </a:ext>
                  </a:extLst>
                </a:gridCol>
              </a:tblGrid>
              <a:tr h="335684">
                <a:tc>
                  <a:txBody>
                    <a:bodyPr/>
                    <a:lstStyle/>
                    <a:p>
                      <a:pPr>
                        <a:buNone/>
                      </a:pPr>
                      <a:r>
                        <a:rPr lang="en-GB" sz="2000" b="1" dirty="0"/>
                        <a:t>Myth</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GB" sz="2000" b="1" dirty="0"/>
                        <a:t>Reality</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3663988147"/>
                  </a:ext>
                </a:extLst>
              </a:tr>
              <a:tr h="829910">
                <a:tc>
                  <a:txBody>
                    <a:bodyPr/>
                    <a:lstStyle/>
                    <a:p>
                      <a:pPr>
                        <a:buNone/>
                      </a:pPr>
                      <a:r>
                        <a:rPr lang="en-GB" sz="2000" b="1" dirty="0"/>
                        <a:t>"More prompts mean better outputs."</a:t>
                      </a:r>
                      <a:endParaRPr lang="en-GB" sz="2000" dirty="0"/>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Iteration helps, but repeatedly prompting without improving instructions often produces more confident versions of the same answer.</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53090760"/>
                  </a:ext>
                </a:extLst>
              </a:tr>
              <a:tr h="838200">
                <a:tc>
                  <a:txBody>
                    <a:bodyPr/>
                    <a:lstStyle/>
                    <a:p>
                      <a:pPr>
                        <a:buNone/>
                      </a:pPr>
                      <a:r>
                        <a:rPr lang="en-GB" sz="2000" b="1" dirty="0"/>
                        <a:t>"AI knows when it doesn't know."</a:t>
                      </a:r>
                      <a:endParaRPr lang="en-GB" sz="2000" dirty="0"/>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AI predicts likely text. It does not inherently know what is true, uncertain, or unknown unless prompted to express confidence and limitations.</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24013893"/>
                  </a:ext>
                </a:extLst>
              </a:tr>
              <a:tr h="1066800">
                <a:tc>
                  <a:txBody>
                    <a:bodyPr/>
                    <a:lstStyle/>
                    <a:p>
                      <a:pPr>
                        <a:buNone/>
                      </a:pPr>
                      <a:r>
                        <a:rPr lang="en-GB" sz="2000" b="1" dirty="0"/>
                        <a:t>"AI outputs are free from organisational or other assumptions."</a:t>
                      </a:r>
                      <a:endParaRPr lang="en-GB" sz="2000" dirty="0"/>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Models are predominantly trained on content from particular languages, regions, and institutions, which can influence perspectives and create blind spots.</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77490049"/>
                  </a:ext>
                </a:extLst>
              </a:tr>
              <a:tr h="762000">
                <a:tc>
                  <a:txBody>
                    <a:bodyPr/>
                    <a:lstStyle/>
                    <a:p>
                      <a:pPr>
                        <a:buNone/>
                      </a:pPr>
                      <a:r>
                        <a:rPr lang="en-GB" sz="2000" b="1" dirty="0"/>
                        <a:t>"Using AI makes research automatically faster."</a:t>
                      </a:r>
                      <a:endParaRPr lang="en-GB" sz="2000" dirty="0"/>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Time may shift from writing to checking, validating, refining prompts, and verifying outputs. Poor prompting can actually create more work.</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2549385"/>
                  </a:ext>
                </a:extLst>
              </a:tr>
              <a:tr h="838200">
                <a:tc>
                  <a:txBody>
                    <a:bodyPr/>
                    <a:lstStyle/>
                    <a:p>
                      <a:pPr>
                        <a:buNone/>
                      </a:pPr>
                      <a:r>
                        <a:rPr lang="en-GB" sz="2000" b="1"/>
                        <a:t>"AI-generated text can be used as-is."</a:t>
                      </a:r>
                      <a:endParaRPr lang="en-GB" sz="2000"/>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Effective users treat AI outputs as drafts, inputs, or hypotheses, not final products. Human review remains essential.</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6840738"/>
                  </a:ext>
                </a:extLst>
              </a:tr>
              <a:tr h="685800">
                <a:tc>
                  <a:txBody>
                    <a:bodyPr/>
                    <a:lstStyle/>
                    <a:p>
                      <a:pPr>
                        <a:buNone/>
                      </a:pPr>
                      <a:r>
                        <a:rPr lang="en-GB" sz="2000" b="1"/>
                        <a:t>"If writing sounds polished, it is accurate."</a:t>
                      </a:r>
                      <a:endParaRPr lang="en-GB" sz="2000"/>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Fluency is not evidence. AI can produce highly convincing but inaccurate or unsupported content.</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8116683"/>
                  </a:ext>
                </a:extLst>
              </a:tr>
              <a:tr h="914400">
                <a:tc>
                  <a:txBody>
                    <a:bodyPr/>
                    <a:lstStyle/>
                    <a:p>
                      <a:pPr>
                        <a:buNone/>
                      </a:pPr>
                      <a:r>
                        <a:rPr lang="en-GB" sz="2000" b="1"/>
                        <a:t>"AI understands context the way humans do."</a:t>
                      </a:r>
                      <a:endParaRPr lang="en-GB" sz="2000"/>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AI recognises patterns in language but lacks lived experience, organisational memory, relationships, and contextual understanding.</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4131517"/>
                  </a:ext>
                </a:extLst>
              </a:tr>
              <a:tr h="762000">
                <a:tc>
                  <a:txBody>
                    <a:bodyPr/>
                    <a:lstStyle/>
                    <a:p>
                      <a:pPr>
                        <a:buNone/>
                      </a:pPr>
                      <a:r>
                        <a:rPr lang="en-GB" sz="2000" b="1"/>
                        <a:t>"AI writing means authenticity is lost."</a:t>
                      </a:r>
                      <a:endParaRPr lang="en-GB" sz="2000"/>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2000" dirty="0"/>
                        <a:t>Authenticity depends on how AI is used. When humans provide the ideas, judgement, examples, stories, and final edits, their voice can remain intact.</a:t>
                      </a:r>
                    </a:p>
                  </a:txBody>
                  <a:tcPr marL="23092" marR="23092" marT="11546" marB="115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0939954"/>
                  </a:ext>
                </a:extLst>
              </a:tr>
            </a:tbl>
          </a:graphicData>
        </a:graphic>
      </p:graphicFrame>
    </p:spTree>
    <p:extLst>
      <p:ext uri="{BB962C8B-B14F-4D97-AF65-F5344CB8AC3E}">
        <p14:creationId xmlns:p14="http://schemas.microsoft.com/office/powerpoint/2010/main" val="3175446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998DA-0628-CB0E-CB92-06396118D1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A6B79DC-57D8-E756-1C6A-DD44887AF332}"/>
              </a:ext>
            </a:extLst>
          </p:cNvPr>
          <p:cNvSpPr/>
          <p:nvPr/>
        </p:nvSpPr>
        <p:spPr>
          <a:xfrm>
            <a:off x="0" y="0"/>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2"/>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9C6BAD49-7E01-BC9B-9C35-8474C4507787}"/>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F57A5ED7-4081-EC51-2745-12891E8F688C}"/>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4"/>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338C9947-3E38-61F0-ADD5-D0B4D0D3D7A6}"/>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5"/>
            <a:stretch>
              <a:fillRect/>
            </a:stretch>
          </a:blipFill>
        </p:spPr>
        <p:txBody>
          <a:bodyPr/>
          <a:lstStyle/>
          <a:p>
            <a:endParaRPr lang="es-MX"/>
          </a:p>
        </p:txBody>
      </p:sp>
      <p:sp>
        <p:nvSpPr>
          <p:cNvPr id="7" name="Freeform 7">
            <a:extLst>
              <a:ext uri="{FF2B5EF4-FFF2-40B4-BE49-F238E27FC236}">
                <a16:creationId xmlns:a16="http://schemas.microsoft.com/office/drawing/2014/main" id="{F3366288-BCB5-D3D5-4C5E-7B9427F3BCAD}"/>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6"/>
            <a:stretch>
              <a:fillRect/>
            </a:stretch>
          </a:blipFill>
        </p:spPr>
        <p:txBody>
          <a:bodyPr/>
          <a:lstStyle/>
          <a:p>
            <a:endParaRPr lang="es-MX"/>
          </a:p>
        </p:txBody>
      </p:sp>
      <p:sp>
        <p:nvSpPr>
          <p:cNvPr id="8" name="TextBox 8">
            <a:extLst>
              <a:ext uri="{FF2B5EF4-FFF2-40B4-BE49-F238E27FC236}">
                <a16:creationId xmlns:a16="http://schemas.microsoft.com/office/drawing/2014/main" id="{E67BA2EB-B1AA-721A-E257-E429C2040F0D}"/>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753C2000-8E40-7F0E-281C-8566578D0314}"/>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24702BCB-EC82-325F-B535-E6A2D8557EBA}"/>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385F32C6-DFCF-40F0-E11F-53D775920A6C}"/>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21402CFF-49CF-6408-DAED-D7D9C522FF3D}"/>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3" name="TextBox 12">
            <a:extLst>
              <a:ext uri="{FF2B5EF4-FFF2-40B4-BE49-F238E27FC236}">
                <a16:creationId xmlns:a16="http://schemas.microsoft.com/office/drawing/2014/main" id="{EDF35FC0-DD38-9383-2B33-805BC271FA60}"/>
              </a:ext>
            </a:extLst>
          </p:cNvPr>
          <p:cNvSpPr txBox="1"/>
          <p:nvPr/>
        </p:nvSpPr>
        <p:spPr>
          <a:xfrm>
            <a:off x="5338187" y="840458"/>
            <a:ext cx="9554547" cy="523220"/>
          </a:xfrm>
          <a:prstGeom prst="rect">
            <a:avLst/>
          </a:prstGeom>
          <a:noFill/>
        </p:spPr>
        <p:txBody>
          <a:bodyPr wrap="square" rtlCol="0">
            <a:spAutoFit/>
          </a:bodyPr>
          <a:lstStyle/>
          <a:p>
            <a:r>
              <a:rPr lang="es-ES" sz="2800" b="1" dirty="0"/>
              <a:t>Más allá de la eficiencia: los costos políticos de la IA</a:t>
            </a:r>
            <a:endParaRPr lang="en-US" sz="2800" b="1" dirty="0"/>
          </a:p>
        </p:txBody>
      </p:sp>
      <p:sp>
        <p:nvSpPr>
          <p:cNvPr id="14" name="TextBox 13">
            <a:extLst>
              <a:ext uri="{FF2B5EF4-FFF2-40B4-BE49-F238E27FC236}">
                <a16:creationId xmlns:a16="http://schemas.microsoft.com/office/drawing/2014/main" id="{600B99E6-5C08-5B96-D5CB-287E3EB6137D}"/>
              </a:ext>
            </a:extLst>
          </p:cNvPr>
          <p:cNvSpPr txBox="1"/>
          <p:nvPr/>
        </p:nvSpPr>
        <p:spPr>
          <a:xfrm>
            <a:off x="3354663" y="3555985"/>
            <a:ext cx="10695941" cy="2554545"/>
          </a:xfrm>
          <a:prstGeom prst="rect">
            <a:avLst/>
          </a:prstGeom>
          <a:noFill/>
        </p:spPr>
        <p:txBody>
          <a:bodyPr wrap="square" lIns="91440" tIns="45720" rIns="91440" bIns="45720" rtlCol="0" anchor="t">
            <a:spAutoFit/>
          </a:bodyPr>
          <a:lstStyle/>
          <a:p>
            <a:pPr marL="457200" indent="-457200" algn="just">
              <a:buFont typeface="Arial" panose="020B0604020202020204" pitchFamily="34" charset="0"/>
              <a:buChar char="•"/>
            </a:pPr>
            <a:r>
              <a:rPr lang="es-ES" sz="4000" dirty="0"/>
              <a:t>La pregunta que siempre debemos hacernos:</a:t>
            </a:r>
          </a:p>
          <a:p>
            <a:pPr algn="just"/>
            <a:r>
              <a:rPr lang="es-ES" sz="4000" b="1" dirty="0">
                <a:ea typeface="+mn-lt"/>
                <a:cs typeface="+mn-lt"/>
              </a:rPr>
              <a:t>¿El beneficio operativo de usar IA en este proceso justifica sus costos ambientales, sociales y políticos?</a:t>
            </a:r>
            <a:endParaRPr lang="es-ES" b="1" dirty="0"/>
          </a:p>
        </p:txBody>
      </p:sp>
    </p:spTree>
    <p:extLst>
      <p:ext uri="{BB962C8B-B14F-4D97-AF65-F5344CB8AC3E}">
        <p14:creationId xmlns:p14="http://schemas.microsoft.com/office/powerpoint/2010/main" val="39277316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a:off x="762000" y="994045"/>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MX"/>
          </a:p>
        </p:txBody>
      </p:sp>
      <p:sp>
        <p:nvSpPr>
          <p:cNvPr id="3" name="TextBox 3"/>
          <p:cNvSpPr txBox="1"/>
          <p:nvPr/>
        </p:nvSpPr>
        <p:spPr>
          <a:xfrm>
            <a:off x="762000" y="2191340"/>
            <a:ext cx="8309775" cy="4980915"/>
          </a:xfrm>
          <a:prstGeom prst="rect">
            <a:avLst/>
          </a:prstGeom>
        </p:spPr>
        <p:txBody>
          <a:bodyPr lIns="0" tIns="0" rIns="0" bIns="0" rtlCol="0" anchor="t">
            <a:spAutoFit/>
          </a:bodyPr>
          <a:lstStyle/>
          <a:p>
            <a:pPr algn="l">
              <a:lnSpc>
                <a:spcPts val="4899"/>
              </a:lnSpc>
              <a:spcBef>
                <a:spcPct val="0"/>
              </a:spcBef>
            </a:pPr>
            <a:r>
              <a:rPr lang="en-US" sz="3499" b="1" dirty="0">
                <a:solidFill>
                  <a:srgbClr val="FFFFFF"/>
                </a:solidFill>
                <a:latin typeface="BR Omny Bold"/>
                <a:ea typeface="BR Omny Bold"/>
                <a:cs typeface="BR Omny Bold"/>
                <a:sym typeface="BR Omny Bold"/>
              </a:rPr>
              <a:t>Martha Hernández - </a:t>
            </a:r>
            <a:r>
              <a:rPr lang="en-US" sz="3499" dirty="0">
                <a:solidFill>
                  <a:srgbClr val="FFFFFF"/>
                </a:solidFill>
                <a:latin typeface="BR Omny"/>
                <a:ea typeface="BR Omny"/>
                <a:cs typeface="BR Omny"/>
                <a:sym typeface="BR Omny"/>
              </a:rPr>
              <a:t>martha.hernandez@oxfam.org</a:t>
            </a:r>
          </a:p>
          <a:p>
            <a:pPr algn="l">
              <a:lnSpc>
                <a:spcPts val="4899"/>
              </a:lnSpc>
              <a:spcBef>
                <a:spcPct val="0"/>
              </a:spcBef>
            </a:pPr>
            <a:endParaRPr lang="en-US" sz="3499" dirty="0">
              <a:solidFill>
                <a:srgbClr val="FFFFFF"/>
              </a:solidFill>
              <a:latin typeface="BR Omny"/>
              <a:ea typeface="BR Omny"/>
              <a:cs typeface="BR Omny"/>
              <a:sym typeface="BR Omny"/>
            </a:endParaRPr>
          </a:p>
          <a:p>
            <a:pPr algn="l">
              <a:lnSpc>
                <a:spcPts val="4899"/>
              </a:lnSpc>
              <a:spcBef>
                <a:spcPct val="0"/>
              </a:spcBef>
            </a:pPr>
            <a:r>
              <a:rPr lang="en-US" sz="3499" b="1" dirty="0">
                <a:solidFill>
                  <a:srgbClr val="FFFFFF"/>
                </a:solidFill>
                <a:latin typeface="BR Omny Bold"/>
                <a:ea typeface="BR Omny Bold"/>
                <a:cs typeface="BR Omny Bold"/>
                <a:sym typeface="BR Omny Bold"/>
              </a:rPr>
              <a:t>Juan Orellana - </a:t>
            </a:r>
            <a:r>
              <a:rPr lang="en-US" sz="3499" b="1" dirty="0">
                <a:solidFill>
                  <a:srgbClr val="FFFFFF"/>
                </a:solidFill>
                <a:latin typeface="BR Omny"/>
                <a:ea typeface="BR Omny Bold"/>
                <a:cs typeface="BR Omny Bold"/>
                <a:sym typeface="BR Omny"/>
              </a:rPr>
              <a:t>juan</a:t>
            </a:r>
            <a:r>
              <a:rPr lang="en-US" sz="3499" dirty="0">
                <a:solidFill>
                  <a:srgbClr val="FFFFFF"/>
                </a:solidFill>
                <a:latin typeface="BR Omny"/>
                <a:ea typeface="BR Omny"/>
                <a:cs typeface="BR Omny"/>
                <a:sym typeface="BR Omny"/>
              </a:rPr>
              <a:t>.orellana@oxfam.org</a:t>
            </a:r>
          </a:p>
          <a:p>
            <a:pPr algn="l">
              <a:lnSpc>
                <a:spcPts val="4899"/>
              </a:lnSpc>
              <a:spcBef>
                <a:spcPct val="0"/>
              </a:spcBef>
            </a:pPr>
            <a:endParaRPr lang="en-US" sz="3499" dirty="0">
              <a:solidFill>
                <a:srgbClr val="FFFFFF"/>
              </a:solidFill>
              <a:latin typeface="BR Omny"/>
              <a:ea typeface="BR Omny"/>
              <a:cs typeface="BR Omny"/>
              <a:sym typeface="BR Omny"/>
            </a:endParaRPr>
          </a:p>
          <a:p>
            <a:pPr algn="l">
              <a:lnSpc>
                <a:spcPts val="4899"/>
              </a:lnSpc>
              <a:spcBef>
                <a:spcPct val="0"/>
              </a:spcBef>
            </a:pPr>
            <a:r>
              <a:rPr lang="en-US" sz="3499" b="1" dirty="0">
                <a:solidFill>
                  <a:srgbClr val="FFFFFF"/>
                </a:solidFill>
                <a:latin typeface="BR Omny Bold"/>
                <a:ea typeface="BR Omny Bold"/>
                <a:cs typeface="BR Omny Bold"/>
                <a:sym typeface="BR Omny Bold"/>
              </a:rPr>
              <a:t>Srividya Harish- </a:t>
            </a:r>
          </a:p>
          <a:p>
            <a:pPr>
              <a:lnSpc>
                <a:spcPts val="4899"/>
              </a:lnSpc>
              <a:spcBef>
                <a:spcPct val="0"/>
              </a:spcBef>
            </a:pPr>
            <a:r>
              <a:rPr lang="en-US" sz="3499" dirty="0">
                <a:solidFill>
                  <a:srgbClr val="FFFFFF"/>
                </a:solidFill>
                <a:latin typeface="BR Omny"/>
                <a:ea typeface="BR Omny"/>
                <a:cs typeface="BR Omny"/>
                <a:sym typeface="BR Omny"/>
              </a:rPr>
              <a:t>Srividya.Harish@Oxfam.org</a:t>
            </a:r>
          </a:p>
        </p:txBody>
      </p:sp>
      <p:sp>
        <p:nvSpPr>
          <p:cNvPr id="4" name="Freeform 4"/>
          <p:cNvSpPr/>
          <p:nvPr/>
        </p:nvSpPr>
        <p:spPr>
          <a:xfrm>
            <a:off x="8721154" y="3418312"/>
            <a:ext cx="9742608" cy="7615108"/>
          </a:xfrm>
          <a:custGeom>
            <a:avLst/>
            <a:gdLst/>
            <a:ahLst/>
            <a:cxnLst/>
            <a:rect l="l" t="t" r="r" b="b"/>
            <a:pathLst>
              <a:path w="9742608" h="7615108">
                <a:moveTo>
                  <a:pt x="0" y="0"/>
                </a:moveTo>
                <a:lnTo>
                  <a:pt x="9742608" y="0"/>
                </a:lnTo>
                <a:lnTo>
                  <a:pt x="9742608" y="7615108"/>
                </a:lnTo>
                <a:lnTo>
                  <a:pt x="0" y="7615108"/>
                </a:lnTo>
                <a:lnTo>
                  <a:pt x="0" y="0"/>
                </a:lnTo>
                <a:close/>
              </a:path>
            </a:pathLst>
          </a:custGeom>
          <a:blipFill>
            <a:blip r:embed="rId3"/>
            <a:stretch>
              <a:fillRect t="-3244" b="-15370"/>
            </a:stretch>
          </a:blipFill>
        </p:spPr>
        <p:txBody>
          <a:bodyPr/>
          <a:lstStyle/>
          <a:p>
            <a:endParaRPr lang="es-MX"/>
          </a:p>
        </p:txBody>
      </p:sp>
      <p:grpSp>
        <p:nvGrpSpPr>
          <p:cNvPr id="5" name="Group 5"/>
          <p:cNvGrpSpPr/>
          <p:nvPr/>
        </p:nvGrpSpPr>
        <p:grpSpPr>
          <a:xfrm>
            <a:off x="10507162" y="857250"/>
            <a:ext cx="4252586" cy="2561062"/>
            <a:chOff x="0" y="0"/>
            <a:chExt cx="5670115" cy="3414750"/>
          </a:xfrm>
        </p:grpSpPr>
        <p:sp>
          <p:nvSpPr>
            <p:cNvPr id="6" name="TextBox 6"/>
            <p:cNvSpPr txBox="1"/>
            <p:nvPr/>
          </p:nvSpPr>
          <p:spPr>
            <a:xfrm>
              <a:off x="0" y="-104775"/>
              <a:ext cx="5670115" cy="1153711"/>
            </a:xfrm>
            <a:prstGeom prst="rect">
              <a:avLst/>
            </a:prstGeom>
          </p:spPr>
          <p:txBody>
            <a:bodyPr lIns="0" tIns="0" rIns="0" bIns="0" rtlCol="0" anchor="t">
              <a:spAutoFit/>
            </a:bodyPr>
            <a:lstStyle/>
            <a:p>
              <a:pPr algn="l">
                <a:lnSpc>
                  <a:spcPts val="7279"/>
                </a:lnSpc>
              </a:pPr>
              <a:r>
                <a:rPr lang="en-US" sz="5199">
                  <a:solidFill>
                    <a:srgbClr val="FFFFFF"/>
                  </a:solidFill>
                  <a:latin typeface="BR Omny"/>
                  <a:ea typeface="BR Omny"/>
                  <a:cs typeface="BR Omny"/>
                  <a:sym typeface="BR Omny"/>
                </a:rPr>
                <a:t>semana de la</a:t>
              </a:r>
            </a:p>
          </p:txBody>
        </p:sp>
        <p:sp>
          <p:nvSpPr>
            <p:cNvPr id="7" name="TextBox 7"/>
            <p:cNvSpPr txBox="1"/>
            <p:nvPr/>
          </p:nvSpPr>
          <p:spPr>
            <a:xfrm>
              <a:off x="0" y="674997"/>
              <a:ext cx="5391569" cy="1153796"/>
            </a:xfrm>
            <a:prstGeom prst="rect">
              <a:avLst/>
            </a:prstGeom>
          </p:spPr>
          <p:txBody>
            <a:bodyPr lIns="0" tIns="0" rIns="0" bIns="0" rtlCol="0" anchor="t">
              <a:spAutoFit/>
            </a:bodyPr>
            <a:lstStyle/>
            <a:p>
              <a:pPr algn="l">
                <a:lnSpc>
                  <a:spcPts val="7279"/>
                </a:lnSpc>
              </a:pPr>
              <a:r>
                <a:rPr lang="en-US" sz="5199" b="1">
                  <a:solidFill>
                    <a:srgbClr val="FFFFFF"/>
                  </a:solidFill>
                  <a:latin typeface="BR Omny Bold"/>
                  <a:ea typeface="BR Omny Bold"/>
                  <a:cs typeface="BR Omny Bold"/>
                  <a:sym typeface="BR Omny Bold"/>
                </a:rPr>
                <a:t>evaluación</a:t>
              </a:r>
            </a:p>
          </p:txBody>
        </p:sp>
        <p:sp>
          <p:nvSpPr>
            <p:cNvPr id="8" name="TextBox 8"/>
            <p:cNvSpPr txBox="1"/>
            <p:nvPr/>
          </p:nvSpPr>
          <p:spPr>
            <a:xfrm>
              <a:off x="0" y="1448531"/>
              <a:ext cx="4745423" cy="1153711"/>
            </a:xfrm>
            <a:prstGeom prst="rect">
              <a:avLst/>
            </a:prstGeom>
          </p:spPr>
          <p:txBody>
            <a:bodyPr lIns="0" tIns="0" rIns="0" bIns="0" rtlCol="0" anchor="t">
              <a:spAutoFit/>
            </a:bodyPr>
            <a:lstStyle/>
            <a:p>
              <a:pPr algn="l">
                <a:lnSpc>
                  <a:spcPts val="7279"/>
                </a:lnSpc>
              </a:pPr>
              <a:r>
                <a:rPr lang="en-US" sz="5199">
                  <a:solidFill>
                    <a:srgbClr val="FFFFFF"/>
                  </a:solidFill>
                  <a:latin typeface="BR Omny"/>
                  <a:ea typeface="BR Omny"/>
                  <a:cs typeface="BR Omny"/>
                  <a:sym typeface="BR Omny"/>
                </a:rPr>
                <a:t>glocal</a:t>
              </a:r>
            </a:p>
          </p:txBody>
        </p:sp>
        <p:sp>
          <p:nvSpPr>
            <p:cNvPr id="9" name="TextBox 9"/>
            <p:cNvSpPr txBox="1"/>
            <p:nvPr/>
          </p:nvSpPr>
          <p:spPr>
            <a:xfrm>
              <a:off x="0" y="2707141"/>
              <a:ext cx="2518976" cy="707609"/>
            </a:xfrm>
            <a:prstGeom prst="rect">
              <a:avLst/>
            </a:prstGeom>
          </p:spPr>
          <p:txBody>
            <a:bodyPr lIns="0" tIns="0" rIns="0" bIns="0" rtlCol="0" anchor="t">
              <a:spAutoFit/>
            </a:bodyPr>
            <a:lstStyle/>
            <a:p>
              <a:pPr algn="l">
                <a:lnSpc>
                  <a:spcPts val="4479"/>
                </a:lnSpc>
              </a:pPr>
              <a:r>
                <a:rPr lang="en-US" sz="3199" dirty="0">
                  <a:solidFill>
                    <a:srgbClr val="FFFFFF"/>
                  </a:solidFill>
                  <a:latin typeface="BR Omny"/>
                  <a:ea typeface="BR Omny"/>
                  <a:cs typeface="BR Omny"/>
                  <a:sym typeface="BR Omny"/>
                </a:rPr>
                <a:t>2026</a:t>
              </a:r>
            </a:p>
          </p:txBody>
        </p:sp>
      </p:grpSp>
      <p:sp>
        <p:nvSpPr>
          <p:cNvPr id="10" name="TextBox 10"/>
          <p:cNvSpPr txBox="1"/>
          <p:nvPr/>
        </p:nvSpPr>
        <p:spPr>
          <a:xfrm>
            <a:off x="2084488" y="898795"/>
            <a:ext cx="4625777" cy="764540"/>
          </a:xfrm>
          <a:prstGeom prst="rect">
            <a:avLst/>
          </a:prstGeom>
        </p:spPr>
        <p:txBody>
          <a:bodyPr lIns="0" tIns="0" rIns="0" bIns="0" rtlCol="0" anchor="t">
            <a:spAutoFit/>
          </a:bodyPr>
          <a:lstStyle/>
          <a:p>
            <a:pPr algn="ctr">
              <a:lnSpc>
                <a:spcPts val="6160"/>
              </a:lnSpc>
              <a:spcBef>
                <a:spcPct val="0"/>
              </a:spcBef>
            </a:pPr>
            <a:r>
              <a:rPr lang="en-US" sz="4400" b="1">
                <a:solidFill>
                  <a:srgbClr val="FFFFFF"/>
                </a:solidFill>
                <a:latin typeface="BR Omny Bold"/>
                <a:ea typeface="BR Omny Bold"/>
                <a:cs typeface="BR Omny Bold"/>
                <a:sym typeface="BR Omny Bold"/>
              </a:rPr>
              <a:t>¡Muchas gracias!</a:t>
            </a:r>
          </a:p>
        </p:txBody>
      </p:sp>
      <p:sp>
        <p:nvSpPr>
          <p:cNvPr id="11" name="Freeform 11"/>
          <p:cNvSpPr/>
          <p:nvPr/>
        </p:nvSpPr>
        <p:spPr>
          <a:xfrm>
            <a:off x="111360" y="7301875"/>
            <a:ext cx="1019967" cy="1141614"/>
          </a:xfrm>
          <a:custGeom>
            <a:avLst/>
            <a:gdLst/>
            <a:ahLst/>
            <a:cxnLst/>
            <a:rect l="l" t="t" r="r" b="b"/>
            <a:pathLst>
              <a:path w="1019967" h="1141614">
                <a:moveTo>
                  <a:pt x="0" y="0"/>
                </a:moveTo>
                <a:lnTo>
                  <a:pt x="1019967" y="0"/>
                </a:lnTo>
                <a:lnTo>
                  <a:pt x="1019967" y="1141614"/>
                </a:lnTo>
                <a:lnTo>
                  <a:pt x="0" y="1141614"/>
                </a:lnTo>
                <a:lnTo>
                  <a:pt x="0" y="0"/>
                </a:lnTo>
                <a:close/>
              </a:path>
            </a:pathLst>
          </a:custGeom>
          <a:blipFill>
            <a:blip r:embed="rId4"/>
            <a:stretch>
              <a:fillRect/>
            </a:stretch>
          </a:blipFill>
        </p:spPr>
        <p:txBody>
          <a:bodyPr/>
          <a:lstStyle/>
          <a:p>
            <a:endParaRPr lang="es-MX"/>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1362850">
            <a:off x="-7890593" y="-799552"/>
            <a:ext cx="16927453" cy="7078753"/>
          </a:xfrm>
          <a:custGeom>
            <a:avLst/>
            <a:gdLst/>
            <a:ahLst/>
            <a:cxnLst/>
            <a:rect l="l" t="t" r="r" b="b"/>
            <a:pathLst>
              <a:path w="16927453" h="7078753">
                <a:moveTo>
                  <a:pt x="0" y="0"/>
                </a:moveTo>
                <a:lnTo>
                  <a:pt x="16927453" y="0"/>
                </a:lnTo>
                <a:lnTo>
                  <a:pt x="16927453" y="7078754"/>
                </a:lnTo>
                <a:lnTo>
                  <a:pt x="0" y="70787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MX"/>
          </a:p>
        </p:txBody>
      </p:sp>
      <p:sp>
        <p:nvSpPr>
          <p:cNvPr id="3" name="Freeform 3"/>
          <p:cNvSpPr/>
          <p:nvPr/>
        </p:nvSpPr>
        <p:spPr>
          <a:xfrm rot="2537775">
            <a:off x="5243236" y="-8484827"/>
            <a:ext cx="18441039" cy="13524665"/>
          </a:xfrm>
          <a:custGeom>
            <a:avLst/>
            <a:gdLst/>
            <a:ahLst/>
            <a:cxnLst/>
            <a:rect l="l" t="t" r="r" b="b"/>
            <a:pathLst>
              <a:path w="18441039" h="13524665">
                <a:moveTo>
                  <a:pt x="0" y="0"/>
                </a:moveTo>
                <a:lnTo>
                  <a:pt x="18441039" y="0"/>
                </a:lnTo>
                <a:lnTo>
                  <a:pt x="18441039" y="13524666"/>
                </a:lnTo>
                <a:lnTo>
                  <a:pt x="0" y="135246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MX"/>
          </a:p>
        </p:txBody>
      </p:sp>
      <p:sp>
        <p:nvSpPr>
          <p:cNvPr id="4" name="Freeform 4"/>
          <p:cNvSpPr/>
          <p:nvPr/>
        </p:nvSpPr>
        <p:spPr>
          <a:xfrm>
            <a:off x="857250" y="2338914"/>
            <a:ext cx="1301280" cy="1456479"/>
          </a:xfrm>
          <a:custGeom>
            <a:avLst/>
            <a:gdLst/>
            <a:ahLst/>
            <a:cxnLst/>
            <a:rect l="l" t="t" r="r" b="b"/>
            <a:pathLst>
              <a:path w="1301280" h="1456479">
                <a:moveTo>
                  <a:pt x="0" y="0"/>
                </a:moveTo>
                <a:lnTo>
                  <a:pt x="1301280" y="0"/>
                </a:lnTo>
                <a:lnTo>
                  <a:pt x="1301280" y="1456479"/>
                </a:lnTo>
                <a:lnTo>
                  <a:pt x="0" y="1456479"/>
                </a:lnTo>
                <a:lnTo>
                  <a:pt x="0" y="0"/>
                </a:lnTo>
                <a:close/>
              </a:path>
            </a:pathLst>
          </a:custGeom>
          <a:blipFill>
            <a:blip r:embed="rId4"/>
            <a:stretch>
              <a:fillRect/>
            </a:stretch>
          </a:blipFill>
        </p:spPr>
        <p:txBody>
          <a:bodyPr/>
          <a:lstStyle/>
          <a:p>
            <a:endParaRPr lang="es-MX"/>
          </a:p>
        </p:txBody>
      </p:sp>
      <p:sp>
        <p:nvSpPr>
          <p:cNvPr id="5" name="Freeform 5">
            <a:hlinkClick r:id="rId5" tooltip="https://www.tiktok.com/@oxfam_lac"/>
          </p:cNvPr>
          <p:cNvSpPr/>
          <p:nvPr/>
        </p:nvSpPr>
        <p:spPr>
          <a:xfrm>
            <a:off x="11574843" y="6288730"/>
            <a:ext cx="524622" cy="603013"/>
          </a:xfrm>
          <a:custGeom>
            <a:avLst/>
            <a:gdLst/>
            <a:ahLst/>
            <a:cxnLst/>
            <a:rect l="l" t="t" r="r" b="b"/>
            <a:pathLst>
              <a:path w="524622" h="603013">
                <a:moveTo>
                  <a:pt x="0" y="0"/>
                </a:moveTo>
                <a:lnTo>
                  <a:pt x="524622" y="0"/>
                </a:lnTo>
                <a:lnTo>
                  <a:pt x="524622" y="603013"/>
                </a:lnTo>
                <a:lnTo>
                  <a:pt x="0" y="60301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s-MX"/>
          </a:p>
        </p:txBody>
      </p:sp>
      <p:sp>
        <p:nvSpPr>
          <p:cNvPr id="6" name="TextBox 6"/>
          <p:cNvSpPr txBox="1"/>
          <p:nvPr/>
        </p:nvSpPr>
        <p:spPr>
          <a:xfrm>
            <a:off x="11111331" y="7058968"/>
            <a:ext cx="1451644" cy="374333"/>
          </a:xfrm>
          <a:prstGeom prst="rect">
            <a:avLst/>
          </a:prstGeom>
        </p:spPr>
        <p:txBody>
          <a:bodyPr lIns="0" tIns="0" rIns="0" bIns="0" rtlCol="0" anchor="t">
            <a:spAutoFit/>
          </a:bodyPr>
          <a:lstStyle/>
          <a:p>
            <a:pPr algn="ctr">
              <a:lnSpc>
                <a:spcPts val="3210"/>
              </a:lnSpc>
            </a:pPr>
            <a:r>
              <a:rPr lang="en-US" sz="2292" u="sng">
                <a:solidFill>
                  <a:schemeClr val="bg1"/>
                </a:solidFill>
                <a:latin typeface="Oxfam TSTAR PRO"/>
                <a:ea typeface="Oxfam TSTAR PRO"/>
                <a:cs typeface="Oxfam TSTAR PRO"/>
                <a:sym typeface="Oxfam TSTAR PRO"/>
                <a:hlinkClick r:id="rId5" tooltip="https://www.tiktok.com/@oxfam_lac">
                  <a:extLst>
                    <a:ext uri="{A12FA001-AC4F-418D-AE19-62706E023703}">
                      <ahyp:hlinkClr xmlns:ahyp="http://schemas.microsoft.com/office/drawing/2018/hyperlinkcolor" val="tx"/>
                    </a:ext>
                  </a:extLst>
                </a:hlinkClick>
              </a:rPr>
              <a:t>oxfam_lac</a:t>
            </a:r>
          </a:p>
        </p:txBody>
      </p:sp>
      <p:sp>
        <p:nvSpPr>
          <p:cNvPr id="7" name="TextBox 7"/>
          <p:cNvSpPr txBox="1"/>
          <p:nvPr/>
        </p:nvSpPr>
        <p:spPr>
          <a:xfrm>
            <a:off x="7037947" y="7058968"/>
            <a:ext cx="1366710" cy="374333"/>
          </a:xfrm>
          <a:prstGeom prst="rect">
            <a:avLst/>
          </a:prstGeom>
        </p:spPr>
        <p:txBody>
          <a:bodyPr lIns="0" tIns="0" rIns="0" bIns="0" rtlCol="0" anchor="t">
            <a:spAutoFit/>
          </a:bodyPr>
          <a:lstStyle/>
          <a:p>
            <a:pPr algn="ctr">
              <a:lnSpc>
                <a:spcPts val="3210"/>
              </a:lnSpc>
            </a:pPr>
            <a:r>
              <a:rPr lang="en-US" sz="2292" u="sng">
                <a:solidFill>
                  <a:schemeClr val="bg1"/>
                </a:solidFill>
                <a:latin typeface="Oxfam TSTAR PRO"/>
                <a:ea typeface="Oxfam TSTAR PRO"/>
                <a:cs typeface="Oxfam TSTAR PRO"/>
                <a:sym typeface="Oxfam TSTAR PRO"/>
                <a:hlinkClick r:id="rId7" tooltip="https://x.com/oxfam_es">
                  <a:extLst>
                    <a:ext uri="{A12FA001-AC4F-418D-AE19-62706E023703}">
                      <ahyp:hlinkClr xmlns:ahyp="http://schemas.microsoft.com/office/drawing/2018/hyperlinkcolor" val="tx"/>
                    </a:ext>
                  </a:extLst>
                </a:hlinkClick>
              </a:rPr>
              <a:t>oxfam_es</a:t>
            </a:r>
          </a:p>
        </p:txBody>
      </p:sp>
      <p:sp>
        <p:nvSpPr>
          <p:cNvPr id="8" name="Freeform 8">
            <a:hlinkClick r:id="rId7" tooltip="https://x.com/oxfam_es"/>
          </p:cNvPr>
          <p:cNvSpPr/>
          <p:nvPr/>
        </p:nvSpPr>
        <p:spPr>
          <a:xfrm>
            <a:off x="7506822" y="6424848"/>
            <a:ext cx="428960" cy="466895"/>
          </a:xfrm>
          <a:custGeom>
            <a:avLst/>
            <a:gdLst/>
            <a:ahLst/>
            <a:cxnLst/>
            <a:rect l="l" t="t" r="r" b="b"/>
            <a:pathLst>
              <a:path w="428960" h="466895">
                <a:moveTo>
                  <a:pt x="0" y="0"/>
                </a:moveTo>
                <a:lnTo>
                  <a:pt x="428960" y="0"/>
                </a:lnTo>
                <a:lnTo>
                  <a:pt x="428960" y="466895"/>
                </a:lnTo>
                <a:lnTo>
                  <a:pt x="0" y="46689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s-MX"/>
          </a:p>
        </p:txBody>
      </p:sp>
      <p:sp>
        <p:nvSpPr>
          <p:cNvPr id="9" name="Freeform 9">
            <a:hlinkClick r:id="rId9" tooltip="https://www.instagram.com/oxfam_lac/"/>
          </p:cNvPr>
          <p:cNvSpPr/>
          <p:nvPr/>
        </p:nvSpPr>
        <p:spPr>
          <a:xfrm>
            <a:off x="3610629" y="6424848"/>
            <a:ext cx="466895" cy="466895"/>
          </a:xfrm>
          <a:custGeom>
            <a:avLst/>
            <a:gdLst/>
            <a:ahLst/>
            <a:cxnLst/>
            <a:rect l="l" t="t" r="r" b="b"/>
            <a:pathLst>
              <a:path w="466895" h="466895">
                <a:moveTo>
                  <a:pt x="0" y="0"/>
                </a:moveTo>
                <a:lnTo>
                  <a:pt x="466895" y="0"/>
                </a:lnTo>
                <a:lnTo>
                  <a:pt x="466895" y="466895"/>
                </a:lnTo>
                <a:lnTo>
                  <a:pt x="0" y="46689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s-MX"/>
          </a:p>
        </p:txBody>
      </p:sp>
      <p:sp>
        <p:nvSpPr>
          <p:cNvPr id="10" name="TextBox 10"/>
          <p:cNvSpPr txBox="1"/>
          <p:nvPr/>
        </p:nvSpPr>
        <p:spPr>
          <a:xfrm>
            <a:off x="3118254" y="7058968"/>
            <a:ext cx="1451644" cy="374333"/>
          </a:xfrm>
          <a:prstGeom prst="rect">
            <a:avLst/>
          </a:prstGeom>
        </p:spPr>
        <p:txBody>
          <a:bodyPr lIns="0" tIns="0" rIns="0" bIns="0" rtlCol="0" anchor="t">
            <a:spAutoFit/>
          </a:bodyPr>
          <a:lstStyle/>
          <a:p>
            <a:pPr algn="ctr">
              <a:lnSpc>
                <a:spcPts val="3210"/>
              </a:lnSpc>
            </a:pPr>
            <a:r>
              <a:rPr lang="en-US" sz="2292" u="sng">
                <a:solidFill>
                  <a:schemeClr val="bg1"/>
                </a:solidFill>
                <a:latin typeface="Oxfam TSTAR PRO"/>
                <a:ea typeface="Oxfam TSTAR PRO"/>
                <a:cs typeface="Oxfam TSTAR PRO"/>
                <a:sym typeface="Oxfam TSTAR PRO"/>
                <a:hlinkClick r:id="rId9" tooltip="https://www.instagram.com/oxfam_lac/">
                  <a:extLst>
                    <a:ext uri="{A12FA001-AC4F-418D-AE19-62706E023703}">
                      <ahyp:hlinkClr xmlns:ahyp="http://schemas.microsoft.com/office/drawing/2018/hyperlinkcolor" val="tx"/>
                    </a:ext>
                  </a:extLst>
                </a:hlinkClick>
              </a:rPr>
              <a:t>oxfam_lac</a:t>
            </a:r>
          </a:p>
        </p:txBody>
      </p:sp>
      <p:sp>
        <p:nvSpPr>
          <p:cNvPr id="11" name="Freeform 11">
            <a:hlinkClick r:id="rId11" tooltip="https://lac.oxfam.org"/>
          </p:cNvPr>
          <p:cNvSpPr/>
          <p:nvPr/>
        </p:nvSpPr>
        <p:spPr>
          <a:xfrm>
            <a:off x="1290029" y="6414165"/>
            <a:ext cx="477578" cy="477578"/>
          </a:xfrm>
          <a:custGeom>
            <a:avLst/>
            <a:gdLst/>
            <a:ahLst/>
            <a:cxnLst/>
            <a:rect l="l" t="t" r="r" b="b"/>
            <a:pathLst>
              <a:path w="477578" h="477578">
                <a:moveTo>
                  <a:pt x="0" y="0"/>
                </a:moveTo>
                <a:lnTo>
                  <a:pt x="477578" y="0"/>
                </a:lnTo>
                <a:lnTo>
                  <a:pt x="477578" y="477578"/>
                </a:lnTo>
                <a:lnTo>
                  <a:pt x="0" y="477578"/>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s-MX"/>
          </a:p>
        </p:txBody>
      </p:sp>
      <p:sp>
        <p:nvSpPr>
          <p:cNvPr id="12" name="TextBox 12"/>
          <p:cNvSpPr txBox="1"/>
          <p:nvPr/>
        </p:nvSpPr>
        <p:spPr>
          <a:xfrm>
            <a:off x="579452" y="7058968"/>
            <a:ext cx="1898732" cy="374333"/>
          </a:xfrm>
          <a:prstGeom prst="rect">
            <a:avLst/>
          </a:prstGeom>
        </p:spPr>
        <p:txBody>
          <a:bodyPr lIns="0" tIns="0" rIns="0" bIns="0" rtlCol="0" anchor="t">
            <a:spAutoFit/>
          </a:bodyPr>
          <a:lstStyle/>
          <a:p>
            <a:pPr algn="ctr">
              <a:lnSpc>
                <a:spcPts val="3210"/>
              </a:lnSpc>
            </a:pPr>
            <a:r>
              <a:rPr lang="en-US" sz="2292" u="sng">
                <a:solidFill>
                  <a:schemeClr val="bg1"/>
                </a:solidFill>
                <a:latin typeface="Oxfam TSTAR PRO"/>
                <a:ea typeface="Oxfam TSTAR PRO"/>
                <a:cs typeface="Oxfam TSTAR PRO"/>
                <a:sym typeface="Oxfam TSTAR PRO"/>
                <a:hlinkClick r:id="rId11" tooltip="https://lac.oxfam.org">
                  <a:extLst>
                    <a:ext uri="{A12FA001-AC4F-418D-AE19-62706E023703}">
                      <ahyp:hlinkClr xmlns:ahyp="http://schemas.microsoft.com/office/drawing/2018/hyperlinkcolor" val="tx"/>
                    </a:ext>
                  </a:extLst>
                </a:hlinkClick>
              </a:rPr>
              <a:t>lac.oxfam.org</a:t>
            </a:r>
          </a:p>
        </p:txBody>
      </p:sp>
      <p:sp>
        <p:nvSpPr>
          <p:cNvPr id="13" name="Freeform 13"/>
          <p:cNvSpPr/>
          <p:nvPr/>
        </p:nvSpPr>
        <p:spPr>
          <a:xfrm>
            <a:off x="5419812" y="6251940"/>
            <a:ext cx="768222" cy="768222"/>
          </a:xfrm>
          <a:custGeom>
            <a:avLst/>
            <a:gdLst/>
            <a:ahLst/>
            <a:cxnLst/>
            <a:rect l="l" t="t" r="r" b="b"/>
            <a:pathLst>
              <a:path w="768222" h="768222">
                <a:moveTo>
                  <a:pt x="0" y="0"/>
                </a:moveTo>
                <a:lnTo>
                  <a:pt x="768222" y="0"/>
                </a:lnTo>
                <a:lnTo>
                  <a:pt x="768222" y="768222"/>
                </a:lnTo>
                <a:lnTo>
                  <a:pt x="0" y="768222"/>
                </a:lnTo>
                <a:lnTo>
                  <a:pt x="0" y="0"/>
                </a:lnTo>
                <a:close/>
              </a:path>
            </a:pathLst>
          </a:custGeom>
          <a:blipFill>
            <a:blip r:embed="rId13"/>
            <a:stretch>
              <a:fillRect/>
            </a:stretch>
          </a:blipFill>
        </p:spPr>
        <p:txBody>
          <a:bodyPr/>
          <a:lstStyle/>
          <a:p>
            <a:endParaRPr lang="es-MX"/>
          </a:p>
        </p:txBody>
      </p:sp>
      <p:sp>
        <p:nvSpPr>
          <p:cNvPr id="14" name="Freeform 14">
            <a:hlinkClick r:id="rId14" tooltip="https://www.facebook.com/OxfamEs/"/>
          </p:cNvPr>
          <p:cNvSpPr/>
          <p:nvPr/>
        </p:nvSpPr>
        <p:spPr>
          <a:xfrm>
            <a:off x="5428700" y="6251940"/>
            <a:ext cx="759334" cy="759334"/>
          </a:xfrm>
          <a:custGeom>
            <a:avLst/>
            <a:gdLst/>
            <a:ahLst/>
            <a:cxnLst/>
            <a:rect l="l" t="t" r="r" b="b"/>
            <a:pathLst>
              <a:path w="759334" h="759334">
                <a:moveTo>
                  <a:pt x="0" y="0"/>
                </a:moveTo>
                <a:lnTo>
                  <a:pt x="759334" y="0"/>
                </a:lnTo>
                <a:lnTo>
                  <a:pt x="759334" y="759334"/>
                </a:lnTo>
                <a:lnTo>
                  <a:pt x="0" y="759334"/>
                </a:lnTo>
                <a:lnTo>
                  <a:pt x="0" y="0"/>
                </a:lnTo>
                <a:close/>
              </a:path>
            </a:pathLst>
          </a:custGeom>
          <a:blipFill>
            <a:blip r:embed="rId15"/>
            <a:stretch>
              <a:fillRect/>
            </a:stretch>
          </a:blipFill>
        </p:spPr>
        <p:txBody>
          <a:bodyPr/>
          <a:lstStyle/>
          <a:p>
            <a:endParaRPr lang="es-MX"/>
          </a:p>
        </p:txBody>
      </p:sp>
      <p:sp>
        <p:nvSpPr>
          <p:cNvPr id="15" name="Freeform 15">
            <a:hlinkClick r:id="rId16" tooltip="https://www.linkedin.com/company/oxfam-lac/posts/?feedView=all"/>
          </p:cNvPr>
          <p:cNvSpPr/>
          <p:nvPr/>
        </p:nvSpPr>
        <p:spPr>
          <a:xfrm>
            <a:off x="9361072" y="6251940"/>
            <a:ext cx="857255" cy="857255"/>
          </a:xfrm>
          <a:custGeom>
            <a:avLst/>
            <a:gdLst/>
            <a:ahLst/>
            <a:cxnLst/>
            <a:rect l="l" t="t" r="r" b="b"/>
            <a:pathLst>
              <a:path w="857255" h="857255">
                <a:moveTo>
                  <a:pt x="0" y="0"/>
                </a:moveTo>
                <a:lnTo>
                  <a:pt x="857256" y="0"/>
                </a:lnTo>
                <a:lnTo>
                  <a:pt x="857256" y="857255"/>
                </a:lnTo>
                <a:lnTo>
                  <a:pt x="0" y="857255"/>
                </a:lnTo>
                <a:lnTo>
                  <a:pt x="0" y="0"/>
                </a:lnTo>
                <a:close/>
              </a:path>
            </a:pathLst>
          </a:custGeom>
          <a:blipFill>
            <a:blip r:embed="rId17"/>
            <a:stretch>
              <a:fillRect/>
            </a:stretch>
          </a:blipFill>
        </p:spPr>
        <p:txBody>
          <a:bodyPr/>
          <a:lstStyle/>
          <a:p>
            <a:endParaRPr lang="es-MX"/>
          </a:p>
        </p:txBody>
      </p:sp>
      <p:sp>
        <p:nvSpPr>
          <p:cNvPr id="16" name="TextBox 16"/>
          <p:cNvSpPr txBox="1"/>
          <p:nvPr/>
        </p:nvSpPr>
        <p:spPr>
          <a:xfrm>
            <a:off x="9044727" y="7058968"/>
            <a:ext cx="1426535" cy="374333"/>
          </a:xfrm>
          <a:prstGeom prst="rect">
            <a:avLst/>
          </a:prstGeom>
        </p:spPr>
        <p:txBody>
          <a:bodyPr lIns="0" tIns="0" rIns="0" bIns="0" rtlCol="0" anchor="t">
            <a:spAutoFit/>
          </a:bodyPr>
          <a:lstStyle/>
          <a:p>
            <a:pPr algn="ctr">
              <a:lnSpc>
                <a:spcPts val="3210"/>
              </a:lnSpc>
            </a:pPr>
            <a:r>
              <a:rPr lang="en-US" sz="2292" u="sng">
                <a:solidFill>
                  <a:schemeClr val="bg1"/>
                </a:solidFill>
                <a:latin typeface="Oxfam TSTAR PRO"/>
                <a:ea typeface="Oxfam TSTAR PRO"/>
                <a:cs typeface="Oxfam TSTAR PRO"/>
                <a:sym typeface="Oxfam TSTAR PRO"/>
                <a:hlinkClick r:id="rId16" tooltip="https://www.linkedin.com/company/oxfam-lac/posts/?feedView=all">
                  <a:extLst>
                    <a:ext uri="{A12FA001-AC4F-418D-AE19-62706E023703}">
                      <ahyp:hlinkClr xmlns:ahyp="http://schemas.microsoft.com/office/drawing/2018/hyperlinkcolor" val="tx"/>
                    </a:ext>
                  </a:extLst>
                </a:hlinkClick>
              </a:rPr>
              <a:t>oxfam-lac</a:t>
            </a:r>
          </a:p>
        </p:txBody>
      </p:sp>
      <p:sp>
        <p:nvSpPr>
          <p:cNvPr id="17" name="TextBox 17"/>
          <p:cNvSpPr txBox="1"/>
          <p:nvPr/>
        </p:nvSpPr>
        <p:spPr>
          <a:xfrm>
            <a:off x="5209969" y="7058968"/>
            <a:ext cx="1187908" cy="374333"/>
          </a:xfrm>
          <a:prstGeom prst="rect">
            <a:avLst/>
          </a:prstGeom>
        </p:spPr>
        <p:txBody>
          <a:bodyPr lIns="0" tIns="0" rIns="0" bIns="0" rtlCol="0" anchor="t">
            <a:spAutoFit/>
          </a:bodyPr>
          <a:lstStyle/>
          <a:p>
            <a:pPr algn="ctr">
              <a:lnSpc>
                <a:spcPts val="3210"/>
              </a:lnSpc>
            </a:pPr>
            <a:r>
              <a:rPr lang="en-US" sz="2292" u="sng">
                <a:solidFill>
                  <a:schemeClr val="bg1"/>
                </a:solidFill>
                <a:latin typeface="Oxfam TSTAR PRO"/>
                <a:ea typeface="Oxfam TSTAR PRO"/>
                <a:cs typeface="Oxfam TSTAR PRO"/>
                <a:sym typeface="Oxfam TSTAR PRO"/>
                <a:hlinkClick r:id="rId14" tooltip="https://www.facebook.com/OxfamEs/">
                  <a:extLst>
                    <a:ext uri="{A12FA001-AC4F-418D-AE19-62706E023703}">
                      <ahyp:hlinkClr xmlns:ahyp="http://schemas.microsoft.com/office/drawing/2018/hyperlinkcolor" val="tx"/>
                    </a:ext>
                  </a:extLst>
                </a:hlinkClick>
              </a:rPr>
              <a:t>OxfamEs</a:t>
            </a:r>
          </a:p>
        </p:txBody>
      </p:sp>
      <p:grpSp>
        <p:nvGrpSpPr>
          <p:cNvPr id="18" name="Group 18"/>
          <p:cNvGrpSpPr/>
          <p:nvPr/>
        </p:nvGrpSpPr>
        <p:grpSpPr>
          <a:xfrm>
            <a:off x="10436683" y="506091"/>
            <a:ext cx="4252586" cy="2561062"/>
            <a:chOff x="0" y="0"/>
            <a:chExt cx="5670115" cy="3414750"/>
          </a:xfrm>
        </p:grpSpPr>
        <p:sp>
          <p:nvSpPr>
            <p:cNvPr id="19" name="TextBox 19"/>
            <p:cNvSpPr txBox="1"/>
            <p:nvPr/>
          </p:nvSpPr>
          <p:spPr>
            <a:xfrm>
              <a:off x="0" y="-104775"/>
              <a:ext cx="5670115" cy="1153711"/>
            </a:xfrm>
            <a:prstGeom prst="rect">
              <a:avLst/>
            </a:prstGeom>
          </p:spPr>
          <p:txBody>
            <a:bodyPr lIns="0" tIns="0" rIns="0" bIns="0" rtlCol="0" anchor="t">
              <a:spAutoFit/>
            </a:bodyPr>
            <a:lstStyle/>
            <a:p>
              <a:pPr algn="l">
                <a:lnSpc>
                  <a:spcPts val="7279"/>
                </a:lnSpc>
              </a:pPr>
              <a:r>
                <a:rPr lang="en-US" sz="5199">
                  <a:solidFill>
                    <a:srgbClr val="FFFFFF"/>
                  </a:solidFill>
                  <a:latin typeface="BR Omny"/>
                  <a:ea typeface="BR Omny"/>
                  <a:cs typeface="BR Omny"/>
                  <a:sym typeface="BR Omny"/>
                </a:rPr>
                <a:t>semana de la</a:t>
              </a:r>
            </a:p>
          </p:txBody>
        </p:sp>
        <p:sp>
          <p:nvSpPr>
            <p:cNvPr id="20" name="TextBox 20"/>
            <p:cNvSpPr txBox="1"/>
            <p:nvPr/>
          </p:nvSpPr>
          <p:spPr>
            <a:xfrm>
              <a:off x="0" y="674997"/>
              <a:ext cx="5391569" cy="1153796"/>
            </a:xfrm>
            <a:prstGeom prst="rect">
              <a:avLst/>
            </a:prstGeom>
          </p:spPr>
          <p:txBody>
            <a:bodyPr lIns="0" tIns="0" rIns="0" bIns="0" rtlCol="0" anchor="t">
              <a:spAutoFit/>
            </a:bodyPr>
            <a:lstStyle/>
            <a:p>
              <a:pPr algn="l">
                <a:lnSpc>
                  <a:spcPts val="7279"/>
                </a:lnSpc>
              </a:pPr>
              <a:r>
                <a:rPr lang="en-US" sz="5199" b="1">
                  <a:solidFill>
                    <a:srgbClr val="FFFFFF"/>
                  </a:solidFill>
                  <a:latin typeface="BR Omny Bold"/>
                  <a:ea typeface="BR Omny Bold"/>
                  <a:cs typeface="BR Omny Bold"/>
                  <a:sym typeface="BR Omny Bold"/>
                </a:rPr>
                <a:t>evaluación</a:t>
              </a:r>
            </a:p>
          </p:txBody>
        </p:sp>
        <p:sp>
          <p:nvSpPr>
            <p:cNvPr id="21" name="TextBox 21"/>
            <p:cNvSpPr txBox="1"/>
            <p:nvPr/>
          </p:nvSpPr>
          <p:spPr>
            <a:xfrm>
              <a:off x="0" y="1448531"/>
              <a:ext cx="4745423" cy="1153711"/>
            </a:xfrm>
            <a:prstGeom prst="rect">
              <a:avLst/>
            </a:prstGeom>
          </p:spPr>
          <p:txBody>
            <a:bodyPr lIns="0" tIns="0" rIns="0" bIns="0" rtlCol="0" anchor="t">
              <a:spAutoFit/>
            </a:bodyPr>
            <a:lstStyle/>
            <a:p>
              <a:pPr algn="l">
                <a:lnSpc>
                  <a:spcPts val="7279"/>
                </a:lnSpc>
              </a:pPr>
              <a:r>
                <a:rPr lang="en-US" sz="5199">
                  <a:solidFill>
                    <a:srgbClr val="FFFFFF"/>
                  </a:solidFill>
                  <a:latin typeface="BR Omny"/>
                  <a:ea typeface="BR Omny"/>
                  <a:cs typeface="BR Omny"/>
                  <a:sym typeface="BR Omny"/>
                </a:rPr>
                <a:t>glocal</a:t>
              </a:r>
            </a:p>
          </p:txBody>
        </p:sp>
        <p:sp>
          <p:nvSpPr>
            <p:cNvPr id="22" name="TextBox 22"/>
            <p:cNvSpPr txBox="1"/>
            <p:nvPr/>
          </p:nvSpPr>
          <p:spPr>
            <a:xfrm>
              <a:off x="0" y="2707141"/>
              <a:ext cx="2518976" cy="707609"/>
            </a:xfrm>
            <a:prstGeom prst="rect">
              <a:avLst/>
            </a:prstGeom>
          </p:spPr>
          <p:txBody>
            <a:bodyPr lIns="0" tIns="0" rIns="0" bIns="0" rtlCol="0" anchor="t">
              <a:spAutoFit/>
            </a:bodyPr>
            <a:lstStyle/>
            <a:p>
              <a:pPr algn="l">
                <a:lnSpc>
                  <a:spcPts val="4479"/>
                </a:lnSpc>
              </a:pPr>
              <a:r>
                <a:rPr lang="en-US" sz="3199">
                  <a:solidFill>
                    <a:srgbClr val="FFFFFF"/>
                  </a:solidFill>
                  <a:latin typeface="BR Omny"/>
                  <a:ea typeface="BR Omny"/>
                  <a:cs typeface="BR Omny"/>
                  <a:sym typeface="BR Omny"/>
                </a:rPr>
                <a:t>2025</a:t>
              </a:r>
            </a:p>
          </p:txBody>
        </p:sp>
      </p:grpSp>
      <p:sp>
        <p:nvSpPr>
          <p:cNvPr id="23" name="Freeform 23"/>
          <p:cNvSpPr/>
          <p:nvPr/>
        </p:nvSpPr>
        <p:spPr>
          <a:xfrm>
            <a:off x="11745574" y="2034499"/>
            <a:ext cx="2835783" cy="2557182"/>
          </a:xfrm>
          <a:custGeom>
            <a:avLst/>
            <a:gdLst/>
            <a:ahLst/>
            <a:cxnLst/>
            <a:rect l="l" t="t" r="r" b="b"/>
            <a:pathLst>
              <a:path w="2835783" h="2557182">
                <a:moveTo>
                  <a:pt x="0" y="0"/>
                </a:moveTo>
                <a:lnTo>
                  <a:pt x="2835783" y="0"/>
                </a:lnTo>
                <a:lnTo>
                  <a:pt x="2835783" y="2557183"/>
                </a:lnTo>
                <a:lnTo>
                  <a:pt x="0" y="2557183"/>
                </a:lnTo>
                <a:lnTo>
                  <a:pt x="0" y="0"/>
                </a:lnTo>
                <a:close/>
              </a:path>
            </a:pathLst>
          </a:custGeom>
          <a:blipFill>
            <a:blip r:embed="rId18"/>
            <a:stretch>
              <a:fillRect t="-2812" b="-1"/>
            </a:stretch>
          </a:blipFill>
        </p:spPr>
        <p:txBody>
          <a:bodyPr/>
          <a:lstStyle/>
          <a:p>
            <a:endParaRPr lang="es-MX"/>
          </a:p>
        </p:txBody>
      </p:sp>
      <p:sp>
        <p:nvSpPr>
          <p:cNvPr id="24" name="Freeform 24"/>
          <p:cNvSpPr/>
          <p:nvPr/>
        </p:nvSpPr>
        <p:spPr>
          <a:xfrm>
            <a:off x="13543885" y="6329257"/>
            <a:ext cx="677673" cy="682017"/>
          </a:xfrm>
          <a:custGeom>
            <a:avLst/>
            <a:gdLst/>
            <a:ahLst/>
            <a:cxnLst/>
            <a:rect l="l" t="t" r="r" b="b"/>
            <a:pathLst>
              <a:path w="677673" h="682017">
                <a:moveTo>
                  <a:pt x="0" y="0"/>
                </a:moveTo>
                <a:lnTo>
                  <a:pt x="677673" y="0"/>
                </a:lnTo>
                <a:lnTo>
                  <a:pt x="677673" y="682017"/>
                </a:lnTo>
                <a:lnTo>
                  <a:pt x="0" y="682017"/>
                </a:lnTo>
                <a:lnTo>
                  <a:pt x="0" y="0"/>
                </a:lnTo>
                <a:close/>
              </a:path>
            </a:pathLst>
          </a:custGeom>
          <a:blipFill>
            <a:blip r:embed="rId19"/>
            <a:stretch>
              <a:fillRect/>
            </a:stretch>
          </a:blipFill>
        </p:spPr>
        <p:txBody>
          <a:bodyPr/>
          <a:lstStyle/>
          <a:p>
            <a:endParaRPr lang="es-MX"/>
          </a:p>
        </p:txBody>
      </p:sp>
      <p:sp>
        <p:nvSpPr>
          <p:cNvPr id="25" name="TextBox 25"/>
          <p:cNvSpPr txBox="1"/>
          <p:nvPr/>
        </p:nvSpPr>
        <p:spPr>
          <a:xfrm>
            <a:off x="-487748" y="771525"/>
            <a:ext cx="8679079" cy="688975"/>
          </a:xfrm>
          <a:prstGeom prst="rect">
            <a:avLst/>
          </a:prstGeom>
        </p:spPr>
        <p:txBody>
          <a:bodyPr lIns="0" tIns="0" rIns="0" bIns="0" rtlCol="0" anchor="t">
            <a:spAutoFit/>
          </a:bodyPr>
          <a:lstStyle/>
          <a:p>
            <a:pPr algn="ctr">
              <a:lnSpc>
                <a:spcPts val="5600"/>
              </a:lnSpc>
              <a:spcBef>
                <a:spcPct val="0"/>
              </a:spcBef>
            </a:pPr>
            <a:r>
              <a:rPr lang="en-US" sz="4000" b="1">
                <a:solidFill>
                  <a:srgbClr val="FFFFFF"/>
                </a:solidFill>
                <a:latin typeface="BR Omny Bold"/>
                <a:ea typeface="BR Omny Bold"/>
                <a:cs typeface="BR Omny Bold"/>
                <a:sym typeface="BR Omny Bold"/>
              </a:rPr>
              <a:t>Nuestras redes sociales</a:t>
            </a:r>
          </a:p>
        </p:txBody>
      </p:sp>
      <p:sp>
        <p:nvSpPr>
          <p:cNvPr id="26" name="TextBox 26"/>
          <p:cNvSpPr txBox="1"/>
          <p:nvPr/>
        </p:nvSpPr>
        <p:spPr>
          <a:xfrm>
            <a:off x="13201151" y="7059018"/>
            <a:ext cx="1451644" cy="374333"/>
          </a:xfrm>
          <a:prstGeom prst="rect">
            <a:avLst/>
          </a:prstGeom>
        </p:spPr>
        <p:txBody>
          <a:bodyPr lIns="0" tIns="0" rIns="0" bIns="0" rtlCol="0" anchor="t">
            <a:spAutoFit/>
          </a:bodyPr>
          <a:lstStyle/>
          <a:p>
            <a:pPr algn="ctr">
              <a:lnSpc>
                <a:spcPts val="3210"/>
              </a:lnSpc>
            </a:pPr>
            <a:r>
              <a:rPr lang="en-US" sz="2292" u="sng">
                <a:solidFill>
                  <a:schemeClr val="bg1"/>
                </a:solidFill>
                <a:latin typeface="Oxfam TSTAR PRO"/>
                <a:ea typeface="Oxfam TSTAR PRO"/>
                <a:cs typeface="Oxfam TSTAR PRO"/>
                <a:sym typeface="Oxfam TSTAR PRO"/>
                <a:hlinkClick r:id="rId20" tooltip="https://whatsapp.com/channel/0029VazjRkU1yT2741EMKA0a">
                  <a:extLst>
                    <a:ext uri="{A12FA001-AC4F-418D-AE19-62706E023703}">
                      <ahyp:hlinkClr xmlns:ahyp="http://schemas.microsoft.com/office/drawing/2018/hyperlinkcolor" val="tx"/>
                    </a:ext>
                  </a:extLst>
                </a:hlinkClick>
              </a:rPr>
              <a:t>oxfam_lac</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A2700-2BD5-A531-22BC-B8018A691F4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D77342A-7CD6-F3CE-05F4-48F51271FEBE}"/>
              </a:ext>
            </a:extLst>
          </p:cNvPr>
          <p:cNvSpPr/>
          <p:nvPr/>
        </p:nvSpPr>
        <p:spPr>
          <a:xfrm>
            <a:off x="0" y="0"/>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2"/>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D01EE33A-2EB4-8C7E-D9E2-F18CB353E545}"/>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89C51425-F551-100C-63AC-41476E4D4923}"/>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4"/>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0AFA294E-1441-5F24-4A88-D23403108B34}"/>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5"/>
            <a:stretch>
              <a:fillRect/>
            </a:stretch>
          </a:blipFill>
        </p:spPr>
        <p:txBody>
          <a:bodyPr/>
          <a:lstStyle/>
          <a:p>
            <a:endParaRPr lang="es-MX"/>
          </a:p>
        </p:txBody>
      </p:sp>
      <p:sp>
        <p:nvSpPr>
          <p:cNvPr id="7" name="Freeform 7">
            <a:extLst>
              <a:ext uri="{FF2B5EF4-FFF2-40B4-BE49-F238E27FC236}">
                <a16:creationId xmlns:a16="http://schemas.microsoft.com/office/drawing/2014/main" id="{97C88AFD-A830-CA06-9ED7-91C0E0E2B5E6}"/>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6"/>
            <a:stretch>
              <a:fillRect/>
            </a:stretch>
          </a:blipFill>
        </p:spPr>
        <p:txBody>
          <a:bodyPr/>
          <a:lstStyle/>
          <a:p>
            <a:endParaRPr lang="es-MX"/>
          </a:p>
        </p:txBody>
      </p:sp>
      <p:sp>
        <p:nvSpPr>
          <p:cNvPr id="8" name="TextBox 8">
            <a:extLst>
              <a:ext uri="{FF2B5EF4-FFF2-40B4-BE49-F238E27FC236}">
                <a16:creationId xmlns:a16="http://schemas.microsoft.com/office/drawing/2014/main" id="{29523755-1A45-406F-B8AB-5DB73C618554}"/>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E8F411AD-04C0-E578-82B6-0EC626766654}"/>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94C3896E-F110-E4FB-16ED-43DAE5EEE4A8}"/>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D693C334-E025-35A9-92E0-0E48791C26ED}"/>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21C74681-5064-4D25-AD90-38EAA728C890}"/>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3" name="TextBox 12">
            <a:extLst>
              <a:ext uri="{FF2B5EF4-FFF2-40B4-BE49-F238E27FC236}">
                <a16:creationId xmlns:a16="http://schemas.microsoft.com/office/drawing/2014/main" id="{C3A14064-F1B3-435B-2167-F1A1B8E55174}"/>
              </a:ext>
            </a:extLst>
          </p:cNvPr>
          <p:cNvSpPr txBox="1"/>
          <p:nvPr/>
        </p:nvSpPr>
        <p:spPr>
          <a:xfrm>
            <a:off x="5338187" y="840458"/>
            <a:ext cx="9554547" cy="523220"/>
          </a:xfrm>
          <a:prstGeom prst="rect">
            <a:avLst/>
          </a:prstGeom>
          <a:noFill/>
        </p:spPr>
        <p:txBody>
          <a:bodyPr wrap="square" rtlCol="0">
            <a:spAutoFit/>
          </a:bodyPr>
          <a:lstStyle/>
          <a:p>
            <a:r>
              <a:rPr lang="es-ES" sz="2800" b="1" dirty="0"/>
              <a:t>Más allá de la eficiencia: los costos políticos de la IA</a:t>
            </a:r>
            <a:endParaRPr lang="en-US" sz="2800" b="1" dirty="0"/>
          </a:p>
        </p:txBody>
      </p:sp>
      <p:sp>
        <p:nvSpPr>
          <p:cNvPr id="14" name="TextBox 13">
            <a:extLst>
              <a:ext uri="{FF2B5EF4-FFF2-40B4-BE49-F238E27FC236}">
                <a16:creationId xmlns:a16="http://schemas.microsoft.com/office/drawing/2014/main" id="{AA2234B5-EE39-A2FD-4E1D-28085233B07B}"/>
              </a:ext>
            </a:extLst>
          </p:cNvPr>
          <p:cNvSpPr txBox="1"/>
          <p:nvPr/>
        </p:nvSpPr>
        <p:spPr>
          <a:xfrm>
            <a:off x="3171746" y="2330710"/>
            <a:ext cx="10695941" cy="5262979"/>
          </a:xfrm>
          <a:prstGeom prst="rect">
            <a:avLst/>
          </a:prstGeom>
          <a:noFill/>
        </p:spPr>
        <p:txBody>
          <a:bodyPr wrap="square" lIns="91440" tIns="45720" rIns="91440" bIns="45720" rtlCol="0" anchor="t">
            <a:spAutoFit/>
          </a:bodyPr>
          <a:lstStyle/>
          <a:p>
            <a:pPr marL="457200" indent="-457200" algn="just">
              <a:buFont typeface="Arial" panose="020B0604020202020204" pitchFamily="34" charset="0"/>
              <a:buChar char="•"/>
            </a:pPr>
            <a:r>
              <a:rPr lang="es-ES" sz="2800" b="1" dirty="0"/>
              <a:t>Sesgo algorítmico:</a:t>
            </a:r>
          </a:p>
          <a:p>
            <a:pPr marL="457200" indent="-457200" algn="just">
              <a:buFont typeface="Arial" panose="020B0604020202020204" pitchFamily="34" charset="0"/>
              <a:buChar char="•"/>
            </a:pPr>
            <a:r>
              <a:rPr lang="es-ES" sz="2800" dirty="0"/>
              <a:t>Los modelos de lenguaje (LLMs) aprenden de internet, es decir que reflejan los sesgos históricos del mundo.</a:t>
            </a:r>
            <a:endParaRPr lang="es-ES" sz="2800" dirty="0">
              <a:ea typeface="Calibri"/>
              <a:cs typeface="Calibri"/>
            </a:endParaRPr>
          </a:p>
          <a:p>
            <a:pPr marL="457200" indent="-457200" algn="just">
              <a:buFont typeface="Arial" panose="020B0604020202020204" pitchFamily="34" charset="0"/>
              <a:buChar char="•"/>
            </a:pPr>
            <a:r>
              <a:rPr lang="es-ES" sz="2800" dirty="0">
                <a:ea typeface="+mn-lt"/>
                <a:cs typeface="+mn-lt"/>
              </a:rPr>
              <a:t>No solo los reflejan: pueden amplificarlos y volverlos más difíciles de cuestionar, porque vienen envueltos en apariencia de objetividad.</a:t>
            </a:r>
          </a:p>
          <a:p>
            <a:pPr marL="457200" indent="-457200" algn="just">
              <a:buFont typeface="Arial" panose="020B0604020202020204" pitchFamily="34" charset="0"/>
              <a:buChar char="•"/>
            </a:pPr>
            <a:r>
              <a:rPr lang="es-ES" sz="2800" dirty="0"/>
              <a:t>En evaluación: pueden invisibilizar las voces de comunidades marginadas, generando hallazgos que parecen "objetivos" pero están sesgados.</a:t>
            </a:r>
            <a:endParaRPr lang="es-ES" sz="2800" dirty="0">
              <a:ea typeface="Calibri"/>
              <a:cs typeface="Calibri"/>
            </a:endParaRPr>
          </a:p>
          <a:p>
            <a:pPr marL="457200" indent="-457200" algn="just">
              <a:buFont typeface="Arial" panose="020B0604020202020204" pitchFamily="34" charset="0"/>
              <a:buChar char="•"/>
            </a:pPr>
            <a:endParaRPr lang="es-ES" sz="2800" b="1" dirty="0"/>
          </a:p>
          <a:p>
            <a:pPr marL="457200" indent="-457200" algn="just">
              <a:buFont typeface="Arial" panose="020B0604020202020204" pitchFamily="34" charset="0"/>
              <a:buChar char="•"/>
            </a:pPr>
            <a:r>
              <a:rPr lang="es-ES" sz="2800" b="1" dirty="0"/>
              <a:t>El riesgo no es solo técnico, es político: sobrevalorar los productos de IA es ceder juicio humano a un sistema entrenado para el promedio, no para la diversidad.</a:t>
            </a:r>
          </a:p>
        </p:txBody>
      </p:sp>
    </p:spTree>
    <p:extLst>
      <p:ext uri="{BB962C8B-B14F-4D97-AF65-F5344CB8AC3E}">
        <p14:creationId xmlns:p14="http://schemas.microsoft.com/office/powerpoint/2010/main" val="1959622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C85D7-2CAD-4E4F-AF15-1C2618568F2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BA2D874-B03C-FE92-D79A-932C8024A92A}"/>
              </a:ext>
            </a:extLst>
          </p:cNvPr>
          <p:cNvSpPr/>
          <p:nvPr/>
        </p:nvSpPr>
        <p:spPr>
          <a:xfrm>
            <a:off x="0" y="0"/>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2"/>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F496C5C3-9DC0-01E1-6432-23CC7B679776}"/>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064BF5C8-611D-1D12-0343-2A987DC53E54}"/>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4"/>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B12B4BD5-5808-78C7-4909-57782BA46407}"/>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5"/>
            <a:stretch>
              <a:fillRect/>
            </a:stretch>
          </a:blipFill>
        </p:spPr>
        <p:txBody>
          <a:bodyPr/>
          <a:lstStyle/>
          <a:p>
            <a:endParaRPr lang="es-MX"/>
          </a:p>
        </p:txBody>
      </p:sp>
      <p:sp>
        <p:nvSpPr>
          <p:cNvPr id="7" name="Freeform 7">
            <a:extLst>
              <a:ext uri="{FF2B5EF4-FFF2-40B4-BE49-F238E27FC236}">
                <a16:creationId xmlns:a16="http://schemas.microsoft.com/office/drawing/2014/main" id="{A13BF837-049A-5FA0-0CBA-6EE741F2EC0A}"/>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6"/>
            <a:stretch>
              <a:fillRect/>
            </a:stretch>
          </a:blipFill>
        </p:spPr>
        <p:txBody>
          <a:bodyPr/>
          <a:lstStyle/>
          <a:p>
            <a:endParaRPr lang="es-MX"/>
          </a:p>
        </p:txBody>
      </p:sp>
      <p:sp>
        <p:nvSpPr>
          <p:cNvPr id="8" name="TextBox 8">
            <a:extLst>
              <a:ext uri="{FF2B5EF4-FFF2-40B4-BE49-F238E27FC236}">
                <a16:creationId xmlns:a16="http://schemas.microsoft.com/office/drawing/2014/main" id="{41D846A5-42B2-0022-D0FB-8DE8D6FBDA2A}"/>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C6F174F9-F37C-B2D3-0472-5462ED3F2881}"/>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9EC88673-EE35-227E-DF11-A7FC7102D151}"/>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86F91B62-CF8F-B9FE-F3A3-E5A967C48A5F}"/>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AC47F2A9-1559-7FB2-5BBB-CE62C17E01E4}"/>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3" name="TextBox 12">
            <a:extLst>
              <a:ext uri="{FF2B5EF4-FFF2-40B4-BE49-F238E27FC236}">
                <a16:creationId xmlns:a16="http://schemas.microsoft.com/office/drawing/2014/main" id="{05ECCEDE-C86F-B811-483A-5AD0177E2E69}"/>
              </a:ext>
            </a:extLst>
          </p:cNvPr>
          <p:cNvSpPr txBox="1"/>
          <p:nvPr/>
        </p:nvSpPr>
        <p:spPr>
          <a:xfrm>
            <a:off x="5338187" y="840458"/>
            <a:ext cx="9554547" cy="523220"/>
          </a:xfrm>
          <a:prstGeom prst="rect">
            <a:avLst/>
          </a:prstGeom>
          <a:noFill/>
        </p:spPr>
        <p:txBody>
          <a:bodyPr wrap="square" rtlCol="0">
            <a:spAutoFit/>
          </a:bodyPr>
          <a:lstStyle/>
          <a:p>
            <a:r>
              <a:rPr lang="es-ES" sz="2800" b="1" dirty="0"/>
              <a:t>Más allá de la eficiencia: los costos políticos de la IA</a:t>
            </a:r>
            <a:endParaRPr lang="en-US" sz="2800" b="1" dirty="0"/>
          </a:p>
        </p:txBody>
      </p:sp>
      <p:sp>
        <p:nvSpPr>
          <p:cNvPr id="14" name="TextBox 13">
            <a:extLst>
              <a:ext uri="{FF2B5EF4-FFF2-40B4-BE49-F238E27FC236}">
                <a16:creationId xmlns:a16="http://schemas.microsoft.com/office/drawing/2014/main" id="{310A22F8-27F6-66C0-87DC-C2F7848D00AB}"/>
              </a:ext>
            </a:extLst>
          </p:cNvPr>
          <p:cNvSpPr txBox="1"/>
          <p:nvPr/>
        </p:nvSpPr>
        <p:spPr>
          <a:xfrm>
            <a:off x="3171746" y="2330710"/>
            <a:ext cx="10695941" cy="4832092"/>
          </a:xfrm>
          <a:prstGeom prst="rect">
            <a:avLst/>
          </a:prstGeom>
          <a:noFill/>
        </p:spPr>
        <p:txBody>
          <a:bodyPr wrap="square" lIns="91440" tIns="45720" rIns="91440" bIns="45720" rtlCol="0" anchor="t">
            <a:spAutoFit/>
          </a:bodyPr>
          <a:lstStyle/>
          <a:p>
            <a:pPr algn="just"/>
            <a:r>
              <a:rPr lang="es-ES" sz="2800" b="1" dirty="0"/>
              <a:t>Impacto ambiental, los números que no aparecen en los dashboards:</a:t>
            </a:r>
          </a:p>
          <a:p>
            <a:pPr marL="457200" indent="-457200" algn="just">
              <a:buFont typeface="Arial"/>
              <a:buChar char="•"/>
            </a:pPr>
            <a:r>
              <a:rPr lang="es-ES" sz="2800" dirty="0">
                <a:ea typeface="+mn-lt"/>
                <a:cs typeface="+mn-lt"/>
              </a:rPr>
              <a:t>Cada consulta a un modelo de IA consume más energía que una búsqueda web tradicional; a escala de miles de millones de consultas diarias, el costo se dispara.</a:t>
            </a:r>
          </a:p>
          <a:p>
            <a:pPr marL="457200" indent="-457200" algn="just">
              <a:buFont typeface="Arial"/>
              <a:buChar char="•"/>
            </a:pPr>
            <a:r>
              <a:rPr lang="es-ES" sz="2800" dirty="0">
                <a:ea typeface="+mn-lt"/>
                <a:cs typeface="+mn-lt"/>
              </a:rPr>
              <a:t>Entrenar y operar modelos grandes tiene una huella enorme: entrenar un solo modelo grande puede evaporar cientos de miles de litros de agua dulce.</a:t>
            </a:r>
          </a:p>
          <a:p>
            <a:pPr marL="457200" indent="-457200" algn="just">
              <a:buFont typeface="Arial"/>
              <a:buChar char="•"/>
            </a:pPr>
            <a:r>
              <a:rPr lang="es-ES" sz="2800" dirty="0">
                <a:ea typeface="+mn-lt"/>
                <a:cs typeface="+mn-lt"/>
              </a:rPr>
              <a:t>Los</a:t>
            </a:r>
            <a:r>
              <a:rPr lang="es-ES" sz="2800" dirty="0"/>
              <a:t> centros de datos de IA requieren cantidades masivas de agua para enfriarse. En regiones con estrés hídrico, Oxfam tiene compromisos climáticos. Usar IA de forma intensiva sin criterio </a:t>
            </a:r>
            <a:r>
              <a:rPr lang="es-ES" sz="2800" b="1" dirty="0"/>
              <a:t>contradice nuestra misión ambiental.</a:t>
            </a:r>
            <a:endParaRPr lang="es-ES">
              <a:ea typeface="Calibri"/>
              <a:cs typeface="Calibri"/>
            </a:endParaRPr>
          </a:p>
        </p:txBody>
      </p:sp>
    </p:spTree>
    <p:extLst>
      <p:ext uri="{BB962C8B-B14F-4D97-AF65-F5344CB8AC3E}">
        <p14:creationId xmlns:p14="http://schemas.microsoft.com/office/powerpoint/2010/main" val="702053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5CC73-2032-3CF3-1C8E-E9314D4C7AC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A5E1CB1-6388-C59D-5C94-57EBC149F6BE}"/>
              </a:ext>
            </a:extLst>
          </p:cNvPr>
          <p:cNvSpPr/>
          <p:nvPr/>
        </p:nvSpPr>
        <p:spPr>
          <a:xfrm>
            <a:off x="0" y="0"/>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2"/>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34750180-50DD-165C-1BFB-070CFFE4EBF9}"/>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17DF2435-E14D-2050-738B-073D3571BE1F}"/>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4"/>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6F00099D-DBEF-7937-F58F-EAA9DC834041}"/>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5"/>
            <a:stretch>
              <a:fillRect/>
            </a:stretch>
          </a:blipFill>
        </p:spPr>
        <p:txBody>
          <a:bodyPr/>
          <a:lstStyle/>
          <a:p>
            <a:endParaRPr lang="es-MX"/>
          </a:p>
        </p:txBody>
      </p:sp>
      <p:sp>
        <p:nvSpPr>
          <p:cNvPr id="7" name="Freeform 7">
            <a:extLst>
              <a:ext uri="{FF2B5EF4-FFF2-40B4-BE49-F238E27FC236}">
                <a16:creationId xmlns:a16="http://schemas.microsoft.com/office/drawing/2014/main" id="{76EDE3B0-48BC-F19A-18A7-8F7177FB9014}"/>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6"/>
            <a:stretch>
              <a:fillRect/>
            </a:stretch>
          </a:blipFill>
        </p:spPr>
        <p:txBody>
          <a:bodyPr/>
          <a:lstStyle/>
          <a:p>
            <a:endParaRPr lang="es-MX"/>
          </a:p>
        </p:txBody>
      </p:sp>
      <p:sp>
        <p:nvSpPr>
          <p:cNvPr id="8" name="TextBox 8">
            <a:extLst>
              <a:ext uri="{FF2B5EF4-FFF2-40B4-BE49-F238E27FC236}">
                <a16:creationId xmlns:a16="http://schemas.microsoft.com/office/drawing/2014/main" id="{66B4114C-864F-1389-FEE0-011855D19153}"/>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8A4FCB00-B80C-3F12-122D-3000E5D3E634}"/>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5BB0FB87-17FF-9CDA-D8DA-44E28B5ACFA4}"/>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2B108955-6A2A-1E42-DE99-304A95A9313E}"/>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63726356-DE97-7E22-69F9-AFD527D4DEAE}"/>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3" name="TextBox 12">
            <a:extLst>
              <a:ext uri="{FF2B5EF4-FFF2-40B4-BE49-F238E27FC236}">
                <a16:creationId xmlns:a16="http://schemas.microsoft.com/office/drawing/2014/main" id="{14EF4629-1757-6D86-6C3C-3BBBF0AF2696}"/>
              </a:ext>
            </a:extLst>
          </p:cNvPr>
          <p:cNvSpPr txBox="1"/>
          <p:nvPr/>
        </p:nvSpPr>
        <p:spPr>
          <a:xfrm>
            <a:off x="5338187" y="840458"/>
            <a:ext cx="9554547" cy="800219"/>
          </a:xfrm>
          <a:prstGeom prst="rect">
            <a:avLst/>
          </a:prstGeom>
          <a:noFill/>
        </p:spPr>
        <p:txBody>
          <a:bodyPr wrap="square" lIns="91440" tIns="45720" rIns="91440" bIns="45720" rtlCol="0" anchor="t">
            <a:spAutoFit/>
          </a:bodyPr>
          <a:lstStyle/>
          <a:p>
            <a:r>
              <a:rPr lang="es-ES" sz="2800" b="1" dirty="0">
                <a:ea typeface="+mn-lt"/>
                <a:cs typeface="+mn-lt"/>
              </a:rPr>
              <a:t>Concentración de poder: ¿en manos de quién está la IA?</a:t>
            </a:r>
            <a:endParaRPr lang="es-ES" dirty="0"/>
          </a:p>
          <a:p>
            <a:endParaRPr lang="es-ES">
              <a:ea typeface="Calibri"/>
              <a:cs typeface="Calibri"/>
            </a:endParaRPr>
          </a:p>
        </p:txBody>
      </p:sp>
      <p:sp>
        <p:nvSpPr>
          <p:cNvPr id="14" name="TextBox 13">
            <a:extLst>
              <a:ext uri="{FF2B5EF4-FFF2-40B4-BE49-F238E27FC236}">
                <a16:creationId xmlns:a16="http://schemas.microsoft.com/office/drawing/2014/main" id="{E5B82FCB-053A-9E5E-FEEE-C6BFA7904D2D}"/>
              </a:ext>
            </a:extLst>
          </p:cNvPr>
          <p:cNvSpPr txBox="1"/>
          <p:nvPr/>
        </p:nvSpPr>
        <p:spPr>
          <a:xfrm>
            <a:off x="3171746" y="2330710"/>
            <a:ext cx="10695941" cy="3970318"/>
          </a:xfrm>
          <a:prstGeom prst="rect">
            <a:avLst/>
          </a:prstGeom>
          <a:noFill/>
        </p:spPr>
        <p:txBody>
          <a:bodyPr wrap="square" lIns="91440" tIns="45720" rIns="91440" bIns="45720" rtlCol="0" anchor="t">
            <a:spAutoFit/>
          </a:bodyPr>
          <a:lstStyle/>
          <a:p>
            <a:pPr marL="285750" indent="-285750" algn="just">
              <a:buFont typeface="Arial"/>
              <a:buChar char="•"/>
            </a:pPr>
            <a:r>
              <a:rPr lang="es-ES" sz="2800" dirty="0">
                <a:ea typeface="+mn-lt"/>
                <a:cs typeface="+mn-lt"/>
              </a:rPr>
              <a:t>Pocas empresas controlan los modelos, los datos y la infraestructura que los hace funcionar.</a:t>
            </a:r>
            <a:endParaRPr lang="es-ES" dirty="0"/>
          </a:p>
          <a:p>
            <a:pPr marL="285750" indent="-285750" algn="just">
              <a:buFont typeface="Arial"/>
              <a:buChar char="•"/>
            </a:pPr>
            <a:r>
              <a:rPr lang="es-ES" sz="2800" dirty="0">
                <a:ea typeface="+mn-lt"/>
                <a:cs typeface="+mn-lt"/>
              </a:rPr>
              <a:t>Adoptar IA de forma acrítica aumenta nuestra dependencia de actores privados con intereses propios y poca rendición de cuentas.</a:t>
            </a:r>
            <a:endParaRPr lang="es-ES" dirty="0"/>
          </a:p>
          <a:p>
            <a:pPr marL="285750" indent="-285750" algn="just">
              <a:buFont typeface="Arial"/>
              <a:buChar char="•"/>
            </a:pPr>
            <a:r>
              <a:rPr lang="es-ES" sz="2800" dirty="0">
                <a:ea typeface="+mn-lt"/>
                <a:cs typeface="+mn-lt"/>
              </a:rPr>
              <a:t>En el extremo, habilita usos en vigilancia y conflictos armados, con costos en vidas y derechos humanos.</a:t>
            </a:r>
            <a:endParaRPr lang="es-ES" dirty="0"/>
          </a:p>
          <a:p>
            <a:pPr marL="285750" indent="-285750" algn="just">
              <a:buFont typeface="Arial"/>
              <a:buChar char="•"/>
            </a:pPr>
            <a:r>
              <a:rPr lang="es-ES" sz="2800" b="1" dirty="0">
                <a:ea typeface="+mn-lt"/>
                <a:cs typeface="+mn-lt"/>
              </a:rPr>
              <a:t>Para una organización que trabaja contra la desigualdad, ceder juicio a tecnologías que concentran poder es una decisión política, no solo técnica.</a:t>
            </a:r>
            <a:endParaRPr lang="es-ES" dirty="0"/>
          </a:p>
        </p:txBody>
      </p:sp>
    </p:spTree>
    <p:extLst>
      <p:ext uri="{BB962C8B-B14F-4D97-AF65-F5344CB8AC3E}">
        <p14:creationId xmlns:p14="http://schemas.microsoft.com/office/powerpoint/2010/main" val="1126834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BBD20-DFB9-62E1-9D1F-8644D8844EB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1F4FFAA-1A3A-1EE7-82A2-DF765C704F35}"/>
              </a:ext>
            </a:extLst>
          </p:cNvPr>
          <p:cNvSpPr/>
          <p:nvPr/>
        </p:nvSpPr>
        <p:spPr>
          <a:xfrm>
            <a:off x="0" y="0"/>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2"/>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DBB8F592-2854-2CD0-40A2-551BCA6ED1EA}"/>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3A758260-BA29-27FE-676D-68F0C81160A9}"/>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4"/>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3747B441-FBDA-9D39-ED40-C402AF00D4D4}"/>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5"/>
            <a:stretch>
              <a:fillRect/>
            </a:stretch>
          </a:blipFill>
        </p:spPr>
        <p:txBody>
          <a:bodyPr/>
          <a:lstStyle/>
          <a:p>
            <a:endParaRPr lang="es-MX"/>
          </a:p>
        </p:txBody>
      </p:sp>
      <p:sp>
        <p:nvSpPr>
          <p:cNvPr id="7" name="Freeform 7">
            <a:extLst>
              <a:ext uri="{FF2B5EF4-FFF2-40B4-BE49-F238E27FC236}">
                <a16:creationId xmlns:a16="http://schemas.microsoft.com/office/drawing/2014/main" id="{7A04D970-0603-C090-E4A9-6EEAFBE32CCC}"/>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6"/>
            <a:stretch>
              <a:fillRect/>
            </a:stretch>
          </a:blipFill>
        </p:spPr>
        <p:txBody>
          <a:bodyPr/>
          <a:lstStyle/>
          <a:p>
            <a:endParaRPr lang="es-MX"/>
          </a:p>
        </p:txBody>
      </p:sp>
      <p:sp>
        <p:nvSpPr>
          <p:cNvPr id="8" name="TextBox 8">
            <a:extLst>
              <a:ext uri="{FF2B5EF4-FFF2-40B4-BE49-F238E27FC236}">
                <a16:creationId xmlns:a16="http://schemas.microsoft.com/office/drawing/2014/main" id="{67D68F3F-AD79-428B-FC86-E6069F958E75}"/>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F7B30273-00CC-D2A4-79B3-4040DBCF70AD}"/>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196F378D-B8BA-1C63-007C-03E8323F2809}"/>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9D533421-687F-6409-BEAB-61FCE627A6F0}"/>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54EF310D-3E01-90D5-5488-D46C7B65CB6A}"/>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3" name="TextBox 12">
            <a:extLst>
              <a:ext uri="{FF2B5EF4-FFF2-40B4-BE49-F238E27FC236}">
                <a16:creationId xmlns:a16="http://schemas.microsoft.com/office/drawing/2014/main" id="{E5E0C3A3-58BD-364A-DDD6-F71E4E96D8EA}"/>
              </a:ext>
            </a:extLst>
          </p:cNvPr>
          <p:cNvSpPr txBox="1"/>
          <p:nvPr/>
        </p:nvSpPr>
        <p:spPr>
          <a:xfrm>
            <a:off x="5338187" y="840458"/>
            <a:ext cx="9486831" cy="646331"/>
          </a:xfrm>
          <a:prstGeom prst="rect">
            <a:avLst/>
          </a:prstGeom>
          <a:noFill/>
        </p:spPr>
        <p:txBody>
          <a:bodyPr wrap="square" rtlCol="0">
            <a:spAutoFit/>
          </a:bodyPr>
          <a:lstStyle/>
          <a:p>
            <a:r>
              <a:rPr lang="es-ES" sz="3600" b="1" dirty="0"/>
              <a:t>La IA ya está en nuestro trabajo. ¿Estamos listos?</a:t>
            </a:r>
            <a:endParaRPr lang="en-US" sz="3600" b="1" dirty="0"/>
          </a:p>
        </p:txBody>
      </p:sp>
      <p:sp>
        <p:nvSpPr>
          <p:cNvPr id="14" name="TextBox 13">
            <a:extLst>
              <a:ext uri="{FF2B5EF4-FFF2-40B4-BE49-F238E27FC236}">
                <a16:creationId xmlns:a16="http://schemas.microsoft.com/office/drawing/2014/main" id="{B0563364-E124-C3D8-5430-4DD5237759EB}"/>
              </a:ext>
            </a:extLst>
          </p:cNvPr>
          <p:cNvSpPr txBox="1"/>
          <p:nvPr/>
        </p:nvSpPr>
        <p:spPr>
          <a:xfrm>
            <a:off x="3171746" y="2330710"/>
            <a:ext cx="10695941" cy="5262979"/>
          </a:xfrm>
          <a:prstGeom prst="rect">
            <a:avLst/>
          </a:prstGeom>
          <a:noFill/>
        </p:spPr>
        <p:txBody>
          <a:bodyPr wrap="square" rtlCol="0">
            <a:spAutoFit/>
          </a:bodyPr>
          <a:lstStyle/>
          <a:p>
            <a:pPr marL="457200" indent="-457200" algn="just">
              <a:buFont typeface="Arial" panose="020B0604020202020204" pitchFamily="34" charset="0"/>
              <a:buChar char="•"/>
            </a:pPr>
            <a:r>
              <a:rPr lang="es-ES" sz="2800" dirty="0"/>
              <a:t>La IA no es una tecnología del futuro: ya está integrada en las herramientas que usamos a diario (</a:t>
            </a:r>
            <a:r>
              <a:rPr lang="es-ES" sz="2800" dirty="0" err="1"/>
              <a:t>Copilot</a:t>
            </a:r>
            <a:r>
              <a:rPr lang="es-ES" sz="2800" dirty="0"/>
              <a:t>, Outlook, Excel, traductores).</a:t>
            </a:r>
          </a:p>
          <a:p>
            <a:pPr marL="457200" indent="-457200" algn="just">
              <a:buFont typeface="Arial" panose="020B0604020202020204" pitchFamily="34" charset="0"/>
              <a:buChar char="•"/>
            </a:pPr>
            <a:r>
              <a:rPr lang="es-ES" sz="2800" dirty="0"/>
              <a:t>Oxfam maneja datos sensibles de participantes de programas, comunidades vulnerables y contextos de conflicto, lo que nos exige a integrar soluciones digitales con cuidado.</a:t>
            </a:r>
          </a:p>
          <a:p>
            <a:pPr marL="457200" indent="-457200" algn="just">
              <a:buFont typeface="Arial" panose="020B0604020202020204" pitchFamily="34" charset="0"/>
              <a:buChar char="•"/>
            </a:pPr>
            <a:r>
              <a:rPr lang="es-ES" sz="2800" dirty="0"/>
              <a:t>Las políticas de IA de Oxfam nacen de una tensión real: eficiencia y competencia por recursos versus valores organizacionales.</a:t>
            </a:r>
          </a:p>
          <a:p>
            <a:pPr marL="457200" indent="-457200" algn="just">
              <a:buFont typeface="Arial" panose="020B0604020202020204" pitchFamily="34" charset="0"/>
              <a:buChar char="•"/>
            </a:pPr>
            <a:r>
              <a:rPr lang="es-ES" sz="2800" dirty="0"/>
              <a:t>La IA es entrenada mayoritariamente con datos de internet, que reflejan sesgos históricos que en mayor medida reproducen discriminación contra mujeres, comunidades racializadas y personales del Sur Global.</a:t>
            </a:r>
          </a:p>
        </p:txBody>
      </p:sp>
    </p:spTree>
    <p:extLst>
      <p:ext uri="{BB962C8B-B14F-4D97-AF65-F5344CB8AC3E}">
        <p14:creationId xmlns:p14="http://schemas.microsoft.com/office/powerpoint/2010/main" val="1776505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2"/>
            <a:stretch>
              <a:fillRect t="-49813" b="-27964"/>
            </a:stretch>
          </a:blipFill>
        </p:spPr>
        <p:txBody>
          <a:bodyPr/>
          <a:lstStyle/>
          <a:p>
            <a:endParaRPr lang="es-MX" dirty="0"/>
          </a:p>
        </p:txBody>
      </p:sp>
      <p:sp>
        <p:nvSpPr>
          <p:cNvPr id="3" name="Freeform 3"/>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MX"/>
          </a:p>
        </p:txBody>
      </p:sp>
      <p:sp>
        <p:nvSpPr>
          <p:cNvPr id="4" name="Freeform 4"/>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4"/>
            <a:stretch>
              <a:fillRect l="-146" t="-2812" r="-146"/>
            </a:stretch>
          </a:blipFill>
        </p:spPr>
        <p:txBody>
          <a:bodyPr/>
          <a:lstStyle/>
          <a:p>
            <a:endParaRPr lang="es-MX"/>
          </a:p>
        </p:txBody>
      </p:sp>
      <p:sp>
        <p:nvSpPr>
          <p:cNvPr id="6" name="Freeform 6"/>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5"/>
            <a:stretch>
              <a:fillRect/>
            </a:stretch>
          </a:blipFill>
        </p:spPr>
        <p:txBody>
          <a:bodyPr/>
          <a:lstStyle/>
          <a:p>
            <a:endParaRPr lang="es-MX"/>
          </a:p>
        </p:txBody>
      </p:sp>
      <p:sp>
        <p:nvSpPr>
          <p:cNvPr id="7" name="Freeform 7"/>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6"/>
            <a:stretch>
              <a:fillRect/>
            </a:stretch>
          </a:blipFill>
        </p:spPr>
        <p:txBody>
          <a:bodyPr/>
          <a:lstStyle/>
          <a:p>
            <a:endParaRPr lang="es-MX"/>
          </a:p>
        </p:txBody>
      </p:sp>
      <p:sp>
        <p:nvSpPr>
          <p:cNvPr id="8" name="TextBox 8"/>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p:cNvGrpSpPr/>
          <p:nvPr/>
        </p:nvGrpSpPr>
        <p:grpSpPr>
          <a:xfrm>
            <a:off x="857250" y="748922"/>
            <a:ext cx="3052175" cy="1400765"/>
            <a:chOff x="0" y="0"/>
            <a:chExt cx="4069566" cy="1867686"/>
          </a:xfrm>
        </p:grpSpPr>
        <p:sp>
          <p:nvSpPr>
            <p:cNvPr id="10" name="TextBox 10"/>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3" name="TextBox 12">
            <a:extLst>
              <a:ext uri="{FF2B5EF4-FFF2-40B4-BE49-F238E27FC236}">
                <a16:creationId xmlns:a16="http://schemas.microsoft.com/office/drawing/2014/main" id="{1C4B95DE-FB13-54FD-6C2A-7BA245824191}"/>
              </a:ext>
            </a:extLst>
          </p:cNvPr>
          <p:cNvSpPr txBox="1"/>
          <p:nvPr/>
        </p:nvSpPr>
        <p:spPr>
          <a:xfrm>
            <a:off x="5338187" y="840458"/>
            <a:ext cx="9486831" cy="646331"/>
          </a:xfrm>
          <a:prstGeom prst="rect">
            <a:avLst/>
          </a:prstGeom>
          <a:noFill/>
        </p:spPr>
        <p:txBody>
          <a:bodyPr wrap="square" rtlCol="0">
            <a:spAutoFit/>
          </a:bodyPr>
          <a:lstStyle/>
          <a:p>
            <a:r>
              <a:rPr lang="es-ES" sz="3600" b="1" dirty="0"/>
              <a:t>La IA ya está en nuestro trabajo. ¿Estamos listos?</a:t>
            </a:r>
            <a:endParaRPr lang="en-US" sz="3600" b="1" dirty="0"/>
          </a:p>
        </p:txBody>
      </p:sp>
      <p:sp>
        <p:nvSpPr>
          <p:cNvPr id="14" name="TextBox 13">
            <a:extLst>
              <a:ext uri="{FF2B5EF4-FFF2-40B4-BE49-F238E27FC236}">
                <a16:creationId xmlns:a16="http://schemas.microsoft.com/office/drawing/2014/main" id="{BA7C230B-F992-110F-65DF-44AF01C01693}"/>
              </a:ext>
            </a:extLst>
          </p:cNvPr>
          <p:cNvSpPr txBox="1"/>
          <p:nvPr/>
        </p:nvSpPr>
        <p:spPr>
          <a:xfrm>
            <a:off x="3171746" y="2330710"/>
            <a:ext cx="10695941" cy="2677656"/>
          </a:xfrm>
          <a:prstGeom prst="rect">
            <a:avLst/>
          </a:prstGeom>
          <a:noFill/>
        </p:spPr>
        <p:txBody>
          <a:bodyPr wrap="square" rtlCol="0">
            <a:spAutoFit/>
          </a:bodyPr>
          <a:lstStyle/>
          <a:p>
            <a:pPr marL="457200" indent="-457200" algn="just">
              <a:buFont typeface="Arial" panose="020B0604020202020204" pitchFamily="34" charset="0"/>
              <a:buChar char="•"/>
            </a:pPr>
            <a:r>
              <a:rPr lang="es-ES" sz="2800" dirty="0"/>
              <a:t>Oxfam tiene dos marcos de referencia complementarios:</a:t>
            </a:r>
          </a:p>
          <a:p>
            <a:pPr marL="457200" indent="-457200" algn="just">
              <a:buFont typeface="Arial" panose="020B0604020202020204" pitchFamily="34" charset="0"/>
              <a:buChar char="•"/>
            </a:pPr>
            <a:endParaRPr lang="es-ES" sz="2800" dirty="0"/>
          </a:p>
          <a:p>
            <a:pPr marL="457200" indent="-457200" algn="just">
              <a:buFont typeface="Arial" panose="020B0604020202020204" pitchFamily="34" charset="0"/>
              <a:buChar char="•"/>
            </a:pPr>
            <a:r>
              <a:rPr lang="es-ES" sz="2800" b="1" dirty="0"/>
              <a:t>Política global de la Confederación </a:t>
            </a:r>
            <a:r>
              <a:rPr lang="es-ES" sz="2800" dirty="0"/>
              <a:t>con principios FAST, alineada con el EU AI </a:t>
            </a:r>
            <a:r>
              <a:rPr lang="es-ES" sz="2800" dirty="0" err="1"/>
              <a:t>Act</a:t>
            </a:r>
            <a:r>
              <a:rPr lang="es-ES" sz="2800" dirty="0"/>
              <a:t>.</a:t>
            </a:r>
          </a:p>
          <a:p>
            <a:pPr marL="457200" indent="-457200" algn="just">
              <a:buFont typeface="Arial" panose="020B0604020202020204" pitchFamily="34" charset="0"/>
              <a:buChar char="•"/>
            </a:pPr>
            <a:r>
              <a:rPr lang="es-ES" sz="2800" b="1" dirty="0"/>
              <a:t>Política de Oxfam Intermón</a:t>
            </a:r>
            <a:r>
              <a:rPr lang="es-ES" sz="2800" dirty="0"/>
              <a:t> (nov. 2024, actualizada sep. 2025): más concreta y con catálogo de herramientas autorizadas</a:t>
            </a:r>
            <a:endParaRPr 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B5CF7-1A5A-BB57-3FEC-07566D5FCCA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3419A9D-37F3-E2C1-DF17-2A89C7FAD9A4}"/>
              </a:ext>
            </a:extLst>
          </p:cNvPr>
          <p:cNvSpPr/>
          <p:nvPr/>
        </p:nvSpPr>
        <p:spPr>
          <a:xfrm>
            <a:off x="0" y="0"/>
            <a:ext cx="15240000" cy="8572500"/>
          </a:xfrm>
          <a:custGeom>
            <a:avLst/>
            <a:gdLst/>
            <a:ahLst/>
            <a:cxnLst/>
            <a:rect l="l" t="t" r="r" b="b"/>
            <a:pathLst>
              <a:path w="15240000" h="8572500">
                <a:moveTo>
                  <a:pt x="0" y="0"/>
                </a:moveTo>
                <a:lnTo>
                  <a:pt x="15240000" y="0"/>
                </a:lnTo>
                <a:lnTo>
                  <a:pt x="15240000" y="8572500"/>
                </a:lnTo>
                <a:lnTo>
                  <a:pt x="0" y="8572500"/>
                </a:lnTo>
                <a:lnTo>
                  <a:pt x="0" y="0"/>
                </a:lnTo>
                <a:close/>
              </a:path>
            </a:pathLst>
          </a:custGeom>
          <a:blipFill>
            <a:blip r:embed="rId2"/>
            <a:stretch>
              <a:fillRect t="-49813" b="-27964"/>
            </a:stretch>
          </a:blipFill>
        </p:spPr>
        <p:txBody>
          <a:bodyPr/>
          <a:lstStyle/>
          <a:p>
            <a:endParaRPr lang="es-MX" dirty="0"/>
          </a:p>
        </p:txBody>
      </p:sp>
      <p:sp>
        <p:nvSpPr>
          <p:cNvPr id="3" name="Freeform 3">
            <a:extLst>
              <a:ext uri="{FF2B5EF4-FFF2-40B4-BE49-F238E27FC236}">
                <a16:creationId xmlns:a16="http://schemas.microsoft.com/office/drawing/2014/main" id="{9CCFD116-50B8-13FE-7CA0-B20867179257}"/>
              </a:ext>
            </a:extLst>
          </p:cNvPr>
          <p:cNvSpPr/>
          <p:nvPr/>
        </p:nvSpPr>
        <p:spPr>
          <a:xfrm>
            <a:off x="4419746" y="887928"/>
            <a:ext cx="738653" cy="561377"/>
          </a:xfrm>
          <a:custGeom>
            <a:avLst/>
            <a:gdLst/>
            <a:ahLst/>
            <a:cxnLst/>
            <a:rect l="l" t="t" r="r" b="b"/>
            <a:pathLst>
              <a:path w="738653" h="561377">
                <a:moveTo>
                  <a:pt x="0" y="0"/>
                </a:moveTo>
                <a:lnTo>
                  <a:pt x="738653" y="0"/>
                </a:lnTo>
                <a:lnTo>
                  <a:pt x="738653" y="561376"/>
                </a:lnTo>
                <a:lnTo>
                  <a:pt x="0" y="5613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MX"/>
          </a:p>
        </p:txBody>
      </p:sp>
      <p:sp>
        <p:nvSpPr>
          <p:cNvPr id="4" name="Freeform 4">
            <a:extLst>
              <a:ext uri="{FF2B5EF4-FFF2-40B4-BE49-F238E27FC236}">
                <a16:creationId xmlns:a16="http://schemas.microsoft.com/office/drawing/2014/main" id="{DA54279F-6F36-59F6-7044-26F7B68FCB71}"/>
              </a:ext>
            </a:extLst>
          </p:cNvPr>
          <p:cNvSpPr/>
          <p:nvPr/>
        </p:nvSpPr>
        <p:spPr>
          <a:xfrm>
            <a:off x="-3490936" y="2258015"/>
            <a:ext cx="6981872" cy="6314485"/>
          </a:xfrm>
          <a:custGeom>
            <a:avLst/>
            <a:gdLst/>
            <a:ahLst/>
            <a:cxnLst/>
            <a:rect l="l" t="t" r="r" b="b"/>
            <a:pathLst>
              <a:path w="6981872" h="6314485">
                <a:moveTo>
                  <a:pt x="0" y="0"/>
                </a:moveTo>
                <a:lnTo>
                  <a:pt x="6981872" y="0"/>
                </a:lnTo>
                <a:lnTo>
                  <a:pt x="6981872" y="6314485"/>
                </a:lnTo>
                <a:lnTo>
                  <a:pt x="0" y="6314485"/>
                </a:lnTo>
                <a:lnTo>
                  <a:pt x="0" y="0"/>
                </a:lnTo>
                <a:close/>
              </a:path>
            </a:pathLst>
          </a:custGeom>
          <a:blipFill>
            <a:blip r:embed="rId4"/>
            <a:stretch>
              <a:fillRect l="-146" t="-2812" r="-146"/>
            </a:stretch>
          </a:blipFill>
        </p:spPr>
        <p:txBody>
          <a:bodyPr/>
          <a:lstStyle/>
          <a:p>
            <a:endParaRPr lang="es-MX"/>
          </a:p>
        </p:txBody>
      </p:sp>
      <p:sp>
        <p:nvSpPr>
          <p:cNvPr id="6" name="Freeform 6">
            <a:extLst>
              <a:ext uri="{FF2B5EF4-FFF2-40B4-BE49-F238E27FC236}">
                <a16:creationId xmlns:a16="http://schemas.microsoft.com/office/drawing/2014/main" id="{2253AD3D-3031-F519-1569-C3CB5FD0EEFA}"/>
              </a:ext>
            </a:extLst>
          </p:cNvPr>
          <p:cNvSpPr/>
          <p:nvPr/>
        </p:nvSpPr>
        <p:spPr>
          <a:xfrm>
            <a:off x="13872767" y="7144443"/>
            <a:ext cx="1019967" cy="1141614"/>
          </a:xfrm>
          <a:custGeom>
            <a:avLst/>
            <a:gdLst/>
            <a:ahLst/>
            <a:cxnLst/>
            <a:rect l="l" t="t" r="r" b="b"/>
            <a:pathLst>
              <a:path w="1019967" h="1141614">
                <a:moveTo>
                  <a:pt x="0" y="0"/>
                </a:moveTo>
                <a:lnTo>
                  <a:pt x="1019966" y="0"/>
                </a:lnTo>
                <a:lnTo>
                  <a:pt x="1019966" y="1141614"/>
                </a:lnTo>
                <a:lnTo>
                  <a:pt x="0" y="1141614"/>
                </a:lnTo>
                <a:lnTo>
                  <a:pt x="0" y="0"/>
                </a:lnTo>
                <a:close/>
              </a:path>
            </a:pathLst>
          </a:custGeom>
          <a:blipFill>
            <a:blip r:embed="rId5"/>
            <a:stretch>
              <a:fillRect/>
            </a:stretch>
          </a:blipFill>
        </p:spPr>
        <p:txBody>
          <a:bodyPr/>
          <a:lstStyle/>
          <a:p>
            <a:endParaRPr lang="es-MX"/>
          </a:p>
        </p:txBody>
      </p:sp>
      <p:sp>
        <p:nvSpPr>
          <p:cNvPr id="7" name="Freeform 7">
            <a:extLst>
              <a:ext uri="{FF2B5EF4-FFF2-40B4-BE49-F238E27FC236}">
                <a16:creationId xmlns:a16="http://schemas.microsoft.com/office/drawing/2014/main" id="{2724D74E-039D-E28E-99AD-5F1E72D33D39}"/>
              </a:ext>
            </a:extLst>
          </p:cNvPr>
          <p:cNvSpPr/>
          <p:nvPr/>
        </p:nvSpPr>
        <p:spPr>
          <a:xfrm>
            <a:off x="13789690" y="6957071"/>
            <a:ext cx="1186120" cy="1328986"/>
          </a:xfrm>
          <a:custGeom>
            <a:avLst/>
            <a:gdLst/>
            <a:ahLst/>
            <a:cxnLst/>
            <a:rect l="l" t="t" r="r" b="b"/>
            <a:pathLst>
              <a:path w="1186120" h="1328986">
                <a:moveTo>
                  <a:pt x="0" y="0"/>
                </a:moveTo>
                <a:lnTo>
                  <a:pt x="1186120" y="0"/>
                </a:lnTo>
                <a:lnTo>
                  <a:pt x="1186120" y="1328986"/>
                </a:lnTo>
                <a:lnTo>
                  <a:pt x="0" y="1328986"/>
                </a:lnTo>
                <a:lnTo>
                  <a:pt x="0" y="0"/>
                </a:lnTo>
                <a:close/>
              </a:path>
            </a:pathLst>
          </a:custGeom>
          <a:blipFill>
            <a:blip r:embed="rId6"/>
            <a:stretch>
              <a:fillRect/>
            </a:stretch>
          </a:blipFill>
        </p:spPr>
        <p:txBody>
          <a:bodyPr/>
          <a:lstStyle/>
          <a:p>
            <a:endParaRPr lang="es-MX"/>
          </a:p>
        </p:txBody>
      </p:sp>
      <p:sp>
        <p:nvSpPr>
          <p:cNvPr id="8" name="TextBox 8">
            <a:extLst>
              <a:ext uri="{FF2B5EF4-FFF2-40B4-BE49-F238E27FC236}">
                <a16:creationId xmlns:a16="http://schemas.microsoft.com/office/drawing/2014/main" id="{3685BF8F-C9B2-B282-0298-B48F5DE865CE}"/>
              </a:ext>
            </a:extLst>
          </p:cNvPr>
          <p:cNvSpPr txBox="1"/>
          <p:nvPr/>
        </p:nvSpPr>
        <p:spPr>
          <a:xfrm>
            <a:off x="857250" y="2720101"/>
            <a:ext cx="1889232" cy="547375"/>
          </a:xfrm>
          <a:prstGeom prst="rect">
            <a:avLst/>
          </a:prstGeom>
        </p:spPr>
        <p:txBody>
          <a:bodyPr lIns="0" tIns="0" rIns="0" bIns="0" rtlCol="0" anchor="t">
            <a:spAutoFit/>
          </a:bodyPr>
          <a:lstStyle/>
          <a:p>
            <a:pPr algn="l">
              <a:lnSpc>
                <a:spcPts val="4479"/>
              </a:lnSpc>
            </a:pPr>
            <a:r>
              <a:rPr lang="en-US" sz="3199" dirty="0">
                <a:solidFill>
                  <a:srgbClr val="000000"/>
                </a:solidFill>
                <a:latin typeface="BR Omny"/>
                <a:ea typeface="BR Omny"/>
                <a:cs typeface="BR Omny"/>
                <a:sym typeface="BR Omny"/>
              </a:rPr>
              <a:t>2026</a:t>
            </a:r>
          </a:p>
        </p:txBody>
      </p:sp>
      <p:grpSp>
        <p:nvGrpSpPr>
          <p:cNvPr id="9" name="Group 9">
            <a:extLst>
              <a:ext uri="{FF2B5EF4-FFF2-40B4-BE49-F238E27FC236}">
                <a16:creationId xmlns:a16="http://schemas.microsoft.com/office/drawing/2014/main" id="{6612EAE6-61EE-576B-D2C5-B4371AD513C0}"/>
              </a:ext>
            </a:extLst>
          </p:cNvPr>
          <p:cNvGrpSpPr/>
          <p:nvPr/>
        </p:nvGrpSpPr>
        <p:grpSpPr>
          <a:xfrm>
            <a:off x="857250" y="748922"/>
            <a:ext cx="3052175" cy="1400765"/>
            <a:chOff x="0" y="0"/>
            <a:chExt cx="4069566" cy="1867686"/>
          </a:xfrm>
        </p:grpSpPr>
        <p:sp>
          <p:nvSpPr>
            <p:cNvPr id="10" name="TextBox 10">
              <a:extLst>
                <a:ext uri="{FF2B5EF4-FFF2-40B4-BE49-F238E27FC236}">
                  <a16:creationId xmlns:a16="http://schemas.microsoft.com/office/drawing/2014/main" id="{D90FBB04-0B93-4999-EB92-A94B412E19CD}"/>
                </a:ext>
              </a:extLst>
            </p:cNvPr>
            <p:cNvSpPr txBox="1"/>
            <p:nvPr/>
          </p:nvSpPr>
          <p:spPr>
            <a:xfrm>
              <a:off x="0" y="-85725"/>
              <a:ext cx="4069566"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semana de la</a:t>
              </a:r>
            </a:p>
          </p:txBody>
        </p:sp>
        <p:sp>
          <p:nvSpPr>
            <p:cNvPr id="11" name="TextBox 11">
              <a:extLst>
                <a:ext uri="{FF2B5EF4-FFF2-40B4-BE49-F238E27FC236}">
                  <a16:creationId xmlns:a16="http://schemas.microsoft.com/office/drawing/2014/main" id="{6EDE2DBD-6720-B5DA-4356-1498CDE37971}"/>
                </a:ext>
              </a:extLst>
            </p:cNvPr>
            <p:cNvSpPr txBox="1"/>
            <p:nvPr/>
          </p:nvSpPr>
          <p:spPr>
            <a:xfrm>
              <a:off x="0" y="473934"/>
              <a:ext cx="3869647" cy="838630"/>
            </a:xfrm>
            <a:prstGeom prst="rect">
              <a:avLst/>
            </a:prstGeom>
          </p:spPr>
          <p:txBody>
            <a:bodyPr lIns="0" tIns="0" rIns="0" bIns="0" rtlCol="0" anchor="t">
              <a:spAutoFit/>
            </a:bodyPr>
            <a:lstStyle/>
            <a:p>
              <a:pPr algn="l">
                <a:lnSpc>
                  <a:spcPts val="5224"/>
                </a:lnSpc>
              </a:pPr>
              <a:r>
                <a:rPr lang="en-US" sz="3731" b="1">
                  <a:solidFill>
                    <a:srgbClr val="000000"/>
                  </a:solidFill>
                  <a:latin typeface="BR Omny Bold"/>
                  <a:ea typeface="BR Omny Bold"/>
                  <a:cs typeface="BR Omny Bold"/>
                  <a:sym typeface="BR Omny Bold"/>
                </a:rPr>
                <a:t>evaluación</a:t>
              </a:r>
            </a:p>
          </p:txBody>
        </p:sp>
        <p:sp>
          <p:nvSpPr>
            <p:cNvPr id="12" name="TextBox 12">
              <a:extLst>
                <a:ext uri="{FF2B5EF4-FFF2-40B4-BE49-F238E27FC236}">
                  <a16:creationId xmlns:a16="http://schemas.microsoft.com/office/drawing/2014/main" id="{B58D6947-D6B0-4AB9-A37A-1AE37406EBF2}"/>
                </a:ext>
              </a:extLst>
            </p:cNvPr>
            <p:cNvSpPr txBox="1"/>
            <p:nvPr/>
          </p:nvSpPr>
          <p:spPr>
            <a:xfrm>
              <a:off x="0" y="1029117"/>
              <a:ext cx="3405895" cy="838570"/>
            </a:xfrm>
            <a:prstGeom prst="rect">
              <a:avLst/>
            </a:prstGeom>
          </p:spPr>
          <p:txBody>
            <a:bodyPr lIns="0" tIns="0" rIns="0" bIns="0" rtlCol="0" anchor="t">
              <a:spAutoFit/>
            </a:bodyPr>
            <a:lstStyle/>
            <a:p>
              <a:pPr algn="l">
                <a:lnSpc>
                  <a:spcPts val="5224"/>
                </a:lnSpc>
              </a:pPr>
              <a:r>
                <a:rPr lang="en-US" sz="3731">
                  <a:solidFill>
                    <a:srgbClr val="000000"/>
                  </a:solidFill>
                  <a:latin typeface="BR Omny"/>
                  <a:ea typeface="BR Omny"/>
                  <a:cs typeface="BR Omny"/>
                  <a:sym typeface="BR Omny"/>
                </a:rPr>
                <a:t>glocal</a:t>
              </a:r>
            </a:p>
          </p:txBody>
        </p:sp>
      </p:grpSp>
      <p:sp>
        <p:nvSpPr>
          <p:cNvPr id="13" name="TextBox 12">
            <a:extLst>
              <a:ext uri="{FF2B5EF4-FFF2-40B4-BE49-F238E27FC236}">
                <a16:creationId xmlns:a16="http://schemas.microsoft.com/office/drawing/2014/main" id="{A302A774-8949-5863-CF09-EB03CDAAD847}"/>
              </a:ext>
            </a:extLst>
          </p:cNvPr>
          <p:cNvSpPr txBox="1"/>
          <p:nvPr/>
        </p:nvSpPr>
        <p:spPr>
          <a:xfrm>
            <a:off x="5338187" y="840458"/>
            <a:ext cx="9554547" cy="584775"/>
          </a:xfrm>
          <a:prstGeom prst="rect">
            <a:avLst/>
          </a:prstGeom>
          <a:noFill/>
        </p:spPr>
        <p:txBody>
          <a:bodyPr wrap="square" rtlCol="0">
            <a:spAutoFit/>
          </a:bodyPr>
          <a:lstStyle/>
          <a:p>
            <a:r>
              <a:rPr lang="es-ES" sz="3200" b="1" dirty="0"/>
              <a:t>FAST: el estándar de Oxfam para cualquier uso de IA</a:t>
            </a:r>
            <a:endParaRPr lang="en-US" sz="3200" b="1" dirty="0"/>
          </a:p>
        </p:txBody>
      </p:sp>
      <p:sp>
        <p:nvSpPr>
          <p:cNvPr id="14" name="TextBox 13">
            <a:extLst>
              <a:ext uri="{FF2B5EF4-FFF2-40B4-BE49-F238E27FC236}">
                <a16:creationId xmlns:a16="http://schemas.microsoft.com/office/drawing/2014/main" id="{E331882A-B6DF-67C3-37EB-CC98496021A3}"/>
              </a:ext>
            </a:extLst>
          </p:cNvPr>
          <p:cNvSpPr txBox="1"/>
          <p:nvPr/>
        </p:nvSpPr>
        <p:spPr>
          <a:xfrm>
            <a:off x="3171746" y="2330710"/>
            <a:ext cx="10695941" cy="5262979"/>
          </a:xfrm>
          <a:prstGeom prst="rect">
            <a:avLst/>
          </a:prstGeom>
          <a:noFill/>
        </p:spPr>
        <p:txBody>
          <a:bodyPr wrap="square" rtlCol="0">
            <a:spAutoFit/>
          </a:bodyPr>
          <a:lstStyle/>
          <a:p>
            <a:pPr marL="457200" indent="-457200" algn="just">
              <a:buFont typeface="Arial" panose="020B0604020202020204" pitchFamily="34" charset="0"/>
              <a:buChar char="•"/>
            </a:pPr>
            <a:r>
              <a:rPr lang="es-ES" sz="2800" b="1" dirty="0"/>
              <a:t>F — </a:t>
            </a:r>
            <a:r>
              <a:rPr lang="es-ES" sz="2800" b="1" dirty="0" err="1"/>
              <a:t>Fairness</a:t>
            </a:r>
            <a:r>
              <a:rPr lang="es-ES" sz="2800" b="1" dirty="0"/>
              <a:t> (Justicia)</a:t>
            </a:r>
          </a:p>
          <a:p>
            <a:pPr algn="just"/>
            <a:r>
              <a:rPr lang="es-ES" sz="2800" dirty="0"/>
              <a:t>La IA no debe discriminar ni reforzar inequidades. Antes de usarla: ¿qué datos la entrenaron? ¿son representativos de nuestros beneficiarios?  </a:t>
            </a:r>
          </a:p>
          <a:p>
            <a:pPr marL="457200" indent="-457200" algn="just">
              <a:buFont typeface="Arial" panose="020B0604020202020204" pitchFamily="34" charset="0"/>
              <a:buChar char="•"/>
            </a:pPr>
            <a:r>
              <a:rPr lang="es-ES" sz="2800" b="1" dirty="0"/>
              <a:t>A — </a:t>
            </a:r>
            <a:r>
              <a:rPr lang="es-ES" sz="2800" b="1" dirty="0" err="1"/>
              <a:t>Accountability</a:t>
            </a:r>
            <a:r>
              <a:rPr lang="es-ES" sz="2800" b="1" dirty="0"/>
              <a:t> (Responsabilidad)</a:t>
            </a:r>
          </a:p>
          <a:p>
            <a:pPr algn="just"/>
            <a:r>
              <a:rPr lang="es-ES" sz="2800" dirty="0"/>
              <a:t>Supervisión humana obligatoria en todo proceso. La IA asiste; el juicio final es siempre humano.</a:t>
            </a:r>
          </a:p>
          <a:p>
            <a:pPr marL="457200" indent="-457200" algn="just">
              <a:buFont typeface="Arial" panose="020B0604020202020204" pitchFamily="34" charset="0"/>
              <a:buChar char="•"/>
            </a:pPr>
            <a:r>
              <a:rPr lang="es-ES" sz="2800" b="1" dirty="0"/>
              <a:t>S — </a:t>
            </a:r>
            <a:r>
              <a:rPr lang="es-ES" sz="2800" b="1" dirty="0" err="1"/>
              <a:t>Sustainability</a:t>
            </a:r>
            <a:r>
              <a:rPr lang="es-ES" sz="2800" b="1" dirty="0"/>
              <a:t> (Sostenibilidad)</a:t>
            </a:r>
          </a:p>
          <a:p>
            <a:pPr algn="just"/>
            <a:r>
              <a:rPr lang="es-ES" sz="2800" dirty="0"/>
              <a:t>Evaluar el impacto ambiental. Uso de IA = consumo de agua y energía. ¿Es proporcional al beneficio?</a:t>
            </a:r>
          </a:p>
          <a:p>
            <a:pPr marL="457200" indent="-457200" algn="just">
              <a:buFont typeface="Arial" panose="020B0604020202020204" pitchFamily="34" charset="0"/>
              <a:buChar char="•"/>
            </a:pPr>
            <a:r>
              <a:rPr lang="es-ES" sz="2800" b="1" dirty="0"/>
              <a:t>T — </a:t>
            </a:r>
            <a:r>
              <a:rPr lang="es-ES" sz="2800" b="1" dirty="0" err="1"/>
              <a:t>Transparency</a:t>
            </a:r>
            <a:r>
              <a:rPr lang="es-ES" sz="2800" b="1" dirty="0"/>
              <a:t> (Transparencia)</a:t>
            </a:r>
          </a:p>
          <a:p>
            <a:pPr algn="just"/>
            <a:r>
              <a:rPr lang="es-ES" sz="2800" dirty="0"/>
              <a:t>Documentar cuándo y cómo se usó IA en cualquier producto MEL. No ocultar el rol de la IA en un informe o análisis</a:t>
            </a:r>
            <a:endParaRPr lang="en-US" sz="2800" dirty="0"/>
          </a:p>
        </p:txBody>
      </p:sp>
    </p:spTree>
    <p:extLst>
      <p:ext uri="{BB962C8B-B14F-4D97-AF65-F5344CB8AC3E}">
        <p14:creationId xmlns:p14="http://schemas.microsoft.com/office/powerpoint/2010/main" val="20146765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493</TotalTime>
  <Words>3509</Words>
  <Application>Microsoft Office PowerPoint</Application>
  <PresentationFormat>Custom</PresentationFormat>
  <Paragraphs>425</Paragraphs>
  <Slides>31</Slides>
  <Notes>15</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Copia de GLOCAL25 quote cards</dc:title>
  <cp:lastModifiedBy>Martha Hernandez</cp:lastModifiedBy>
  <cp:revision>91</cp:revision>
  <dcterms:created xsi:type="dcterms:W3CDTF">2006-08-16T00:00:00Z</dcterms:created>
  <dcterms:modified xsi:type="dcterms:W3CDTF">2026-06-04T17:13:21Z</dcterms:modified>
  <dc:identifier>DAGoBVAyNuo</dc:identifier>
</cp:coreProperties>
</file>