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6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y="10287000" cx="18288000"/>
  <p:notesSz cx="6858000" cy="9144000"/>
  <p:embeddedFontLst>
    <p:embeddedFont>
      <p:font typeface="Play"/>
      <p:regular r:id="rId36"/>
      <p:bold r:id="rId37"/>
    </p:embeddedFont>
    <p:embeddedFont>
      <p:font typeface="Garamond"/>
      <p:regular r:id="rId38"/>
      <p:bold r:id="rId39"/>
      <p:italic r:id="rId40"/>
      <p:boldItalic r:id="rId41"/>
    </p:embeddedFont>
    <p:embeddedFont>
      <p:font typeface="Poppins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6" roundtripDataSignature="AMtx7mjPue6iUOrtb2/yOC92+PqZ1QB4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Garamond-italic.fntdata"/><Relationship Id="rId20" Type="http://schemas.openxmlformats.org/officeDocument/2006/relationships/slide" Target="slides/slide13.xml"/><Relationship Id="rId42" Type="http://schemas.openxmlformats.org/officeDocument/2006/relationships/font" Target="fonts/Poppins-regular.fntdata"/><Relationship Id="rId41" Type="http://schemas.openxmlformats.org/officeDocument/2006/relationships/font" Target="fonts/Garamond-boldItalic.fntdata"/><Relationship Id="rId22" Type="http://schemas.openxmlformats.org/officeDocument/2006/relationships/slide" Target="slides/slide15.xml"/><Relationship Id="rId44" Type="http://schemas.openxmlformats.org/officeDocument/2006/relationships/font" Target="fonts/Poppins-italic.fntdata"/><Relationship Id="rId21" Type="http://schemas.openxmlformats.org/officeDocument/2006/relationships/slide" Target="slides/slide14.xml"/><Relationship Id="rId43" Type="http://schemas.openxmlformats.org/officeDocument/2006/relationships/font" Target="fonts/Poppins-bold.fntdata"/><Relationship Id="rId24" Type="http://schemas.openxmlformats.org/officeDocument/2006/relationships/slide" Target="slides/slide17.xml"/><Relationship Id="rId46" Type="http://customschemas.google.com/relationships/presentationmetadata" Target="metadata"/><Relationship Id="rId23" Type="http://schemas.openxmlformats.org/officeDocument/2006/relationships/slide" Target="slides/slide16.xml"/><Relationship Id="rId45" Type="http://schemas.openxmlformats.org/officeDocument/2006/relationships/font" Target="fonts/Poppi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font" Target="fonts/Play-bold.fntdata"/><Relationship Id="rId14" Type="http://schemas.openxmlformats.org/officeDocument/2006/relationships/slide" Target="slides/slide7.xml"/><Relationship Id="rId36" Type="http://schemas.openxmlformats.org/officeDocument/2006/relationships/font" Target="fonts/Play-regular.fntdata"/><Relationship Id="rId17" Type="http://schemas.openxmlformats.org/officeDocument/2006/relationships/slide" Target="slides/slide10.xml"/><Relationship Id="rId39" Type="http://schemas.openxmlformats.org/officeDocument/2006/relationships/font" Target="fonts/Garamond-bold.fntdata"/><Relationship Id="rId16" Type="http://schemas.openxmlformats.org/officeDocument/2006/relationships/slide" Target="slides/slide9.xml"/><Relationship Id="rId38" Type="http://schemas.openxmlformats.org/officeDocument/2006/relationships/font" Target="fonts/Garamond-regular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slide es muy fuerte para el caso ecuatoriano. Evitar cifras exactas si no las vas a actualizar; concentrarse en la lógica.</a:t>
            </a:r>
            <a:br>
              <a:rPr lang="en-US"/>
            </a:br>
            <a:br>
              <a:rPr lang="en-US"/>
            </a:br>
            <a:r>
              <a:rPr lang="en-US"/>
              <a:t>Conectar con el Código de Trabajo y con el hecho de que la seguridad social contributiva fue diseñada para una economía formal que no se universalizó.</a:t>
            </a:r>
            <a:endParaRPr/>
          </a:p>
        </p:txBody>
      </p:sp>
      <p:sp>
        <p:nvSpPr>
          <p:cNvPr id="302" name="Google Shape;302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fórmula está en el material base y conviene explicarla pedagógicamente.</a:t>
            </a:r>
            <a:br>
              <a:rPr lang="en-US"/>
            </a:br>
            <a:br>
              <a:rPr lang="en-US"/>
            </a:br>
            <a:r>
              <a:rPr lang="en-US"/>
              <a:t>No competir con el actuario. Usar la ecuación como puente macro: la sostenibilidad depende de empleo, demografía y contribución, no solo de normas previsionales.</a:t>
            </a:r>
            <a:endParaRPr/>
          </a:p>
        </p:txBody>
      </p:sp>
      <p:sp>
        <p:nvSpPr>
          <p:cNvPr id="318" name="Google Shape;318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slide debe ampliar la noción de evaluación de política pública. La evaluación no puede limitarse a si el fondo tiene o no déficit.</a:t>
            </a:r>
            <a:br>
              <a:rPr lang="en-US"/>
            </a:br>
            <a:br>
              <a:rPr lang="en-US"/>
            </a:br>
            <a:r>
              <a:rPr lang="en-US"/>
              <a:t>La clave es que cobertura, suficiencia y sostenibilidad se tensionan entre sí. Un sistema puede ser suficiente pero financieramente inviable, o sostenible pero excluyente.</a:t>
            </a:r>
            <a:endParaRPr/>
          </a:p>
        </p:txBody>
      </p:sp>
      <p:sp>
        <p:nvSpPr>
          <p:cNvPr id="122" name="Google Shape;12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Aquí convendría insertar después un gráfico actualizado de población o dependencia si se tiene a mano.</a:t>
            </a:r>
            <a:br>
              <a:rPr lang="en-US"/>
            </a:br>
            <a:br>
              <a:rPr lang="en-US"/>
            </a:br>
            <a:r>
              <a:rPr lang="en-US"/>
              <a:t>La idea no es dramatizar, sino mostrar que la reforma es una adaptación institucional a una nueva estructura demográfica.</a:t>
            </a:r>
            <a:endParaRPr/>
          </a:p>
        </p:txBody>
      </p:sp>
      <p:sp>
        <p:nvSpPr>
          <p:cNvPr id="338" name="Google Shape;338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Conectar con tus gráficos de cobertura efectiva y afiliación de la PEA.</a:t>
            </a:r>
            <a:br>
              <a:rPr lang="en-US"/>
            </a:br>
            <a:br>
              <a:rPr lang="en-US"/>
            </a:br>
            <a:r>
              <a:rPr lang="en-US"/>
              <a:t>No presentar cobertura como un indicador aislado: baja cobertura hoy es presión fiscal mañana.</a:t>
            </a:r>
            <a:endParaRPr/>
          </a:p>
        </p:txBody>
      </p:sp>
      <p:sp>
        <p:nvSpPr>
          <p:cNvPr id="358" name="Google Shape;358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slide sirve para conectar con justicia social y con la posible intervención de María Victoria.</a:t>
            </a:r>
            <a:br>
              <a:rPr lang="en-US"/>
            </a:br>
            <a:br>
              <a:rPr lang="en-US"/>
            </a:br>
            <a:r>
              <a:rPr lang="en-US"/>
              <a:t>No entrar demasiado en cifras si no están actualizadas. Plantear la pregunta distributiva y de legitimidad.</a:t>
            </a:r>
            <a:endParaRPr/>
          </a:p>
        </p:txBody>
      </p:sp>
      <p:sp>
        <p:nvSpPr>
          <p:cNvPr id="373" name="Google Shape;373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6" name="Google Shape;38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Aquí está el argumento macroeconómico más claro: la reforma de seguridad social debe dialogar con política laboral y productiva.</a:t>
            </a:r>
            <a:br>
              <a:rPr lang="en-US"/>
            </a:br>
            <a:br>
              <a:rPr lang="en-US"/>
            </a:br>
            <a:r>
              <a:rPr lang="en-US"/>
              <a:t>No decir que las reformas paramétricas no sirven; decir que son insuficientes si no se acompañan de reformas estructurales.</a:t>
            </a:r>
            <a:endParaRPr/>
          </a:p>
        </p:txBody>
      </p:sp>
      <p:sp>
        <p:nvSpPr>
          <p:cNvPr id="387" name="Google Shape;38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slide sintetiza material de experiencias internacionales de la segunda PPT.</a:t>
            </a:r>
            <a:br>
              <a:rPr lang="en-US"/>
            </a:br>
            <a:br>
              <a:rPr lang="en-US"/>
            </a:br>
            <a:r>
              <a:rPr lang="en-US"/>
              <a:t>Sirve para legitimar la idea de comisiones técnicas, gradualismo y evaluación de impacto.</a:t>
            </a:r>
            <a:endParaRPr/>
          </a:p>
        </p:txBody>
      </p:sp>
      <p:sp>
        <p:nvSpPr>
          <p:cNvPr id="411" name="Google Shape;411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1" name="Google Shape;43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Aquí puedes usar la cita de Tirole hacia el final.</a:t>
            </a:r>
            <a:br>
              <a:rPr lang="en-US"/>
            </a:br>
            <a:br>
              <a:rPr lang="en-US"/>
            </a:br>
            <a:r>
              <a:rPr lang="en-US"/>
              <a:t>Conectar con la razón por la que Ecuador posterga reformas: el costo político se siente ahora; el costo de no reformar se acumula silenciosamente.</a:t>
            </a:r>
            <a:endParaRPr/>
          </a:p>
        </p:txBody>
      </p:sp>
      <p:sp>
        <p:nvSpPr>
          <p:cNvPr id="432" name="Google Shape;432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Cierre recomendado: una reforma debe mirar no solo a quienes protestan hoy, sino también a quienes asumirán el costo futuro de la inacción.</a:t>
            </a:r>
            <a:br>
              <a:rPr lang="en-US"/>
            </a:br>
            <a:br>
              <a:rPr lang="en-US"/>
            </a:br>
            <a:r>
              <a:rPr lang="en-US"/>
              <a:t>Usar la cita de Tirole sin extenderse.</a:t>
            </a:r>
            <a:endParaRPr/>
          </a:p>
        </p:txBody>
      </p:sp>
      <p:sp>
        <p:nvSpPr>
          <p:cNvPr id="450" name="Google Shape;450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9" name="Google Shape;46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convertir la bibliografía en una lista interminable. Estas referencias bastan para respaldar el argumento general.</a:t>
            </a:r>
            <a:br>
              <a:rPr lang="en-US"/>
            </a:br>
            <a:br>
              <a:rPr lang="en-US"/>
            </a:br>
            <a:r>
              <a:rPr lang="en-US"/>
              <a:t>Si quieres, añadir el capítulo propio como referencia principal de la presentación.</a:t>
            </a:r>
            <a:endParaRPr/>
          </a:p>
        </p:txBody>
      </p:sp>
      <p:sp>
        <p:nvSpPr>
          <p:cNvPr id="470" name="Google Shape;470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slide debe ampliar la noción de evaluación de política pública. La evaluación no puede limitarse a si el fondo tiene o no déficit.</a:t>
            </a:r>
            <a:br>
              <a:rPr lang="en-US"/>
            </a:br>
            <a:br>
              <a:rPr lang="en-US"/>
            </a:br>
            <a:r>
              <a:rPr lang="en-US"/>
              <a:t>La clave es que cobertura, suficiencia y sostenibilidad se tensionan entre sí. Un sistema puede ser suficiente pero financieramente inviable, o sostenible pero excluyente.</a:t>
            </a:r>
            <a:endParaRPr/>
          </a:p>
        </p:txBody>
      </p:sp>
      <p:sp>
        <p:nvSpPr>
          <p:cNvPr id="149" name="Google Shape;14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es la tesis que conviene repetir durante toda la exposición.</a:t>
            </a:r>
            <a:br>
              <a:rPr lang="en-US"/>
            </a:br>
            <a:br>
              <a:rPr lang="en-US"/>
            </a:br>
            <a:r>
              <a:rPr lang="en-US"/>
              <a:t>Evitar que la charla se convierta solo en enumeración de datos. Cada dato debe probar esta tesis: el problema financiero expresa causas estructurales.</a:t>
            </a:r>
            <a:endParaRPr/>
          </a:p>
        </p:txBody>
      </p:sp>
      <p:sp>
        <p:nvSpPr>
          <p:cNvPr id="174" name="Google Shape;17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Esta es una de las slides clave. No se niega el valor actuarial; se ubica dentro de un marco más amplio.</a:t>
            </a:r>
            <a:br>
              <a:rPr lang="en-US"/>
            </a:br>
            <a:br>
              <a:rPr lang="en-US"/>
            </a:br>
            <a:r>
              <a:rPr lang="en-US"/>
              <a:t>Frase sugerida: “Los cálculos actuariales son indispensables, pero el sistema previsional no existe aislado de la economía.”</a:t>
            </a:r>
            <a:endParaRPr/>
          </a:p>
        </p:txBody>
      </p:sp>
      <p:sp>
        <p:nvSpPr>
          <p:cNvPr id="184" name="Google Shape;18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Usar esta slide para cambiar la pregunta: no es solo cuánto falta, sino por qué falta.</a:t>
            </a:r>
            <a:br>
              <a:rPr lang="en-US"/>
            </a:br>
            <a:br>
              <a:rPr lang="en-US"/>
            </a:br>
            <a:r>
              <a:rPr lang="en-US"/>
              <a:t>Para evaluación de políticas públicas, el diagnóstico causal es fundamental. Si tratamos síntomas, la reforma será incompleta.</a:t>
            </a:r>
            <a:endParaRPr/>
          </a:p>
        </p:txBody>
      </p:sp>
      <p:sp>
        <p:nvSpPr>
          <p:cNvPr id="213" name="Google Shape;21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">
  <p:cSld name="MASTER">
    <p:bg>
      <p:bgPr>
        <a:solidFill>
          <a:srgbClr val="F7F8FA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32"/>
          <p:cNvCxnSpPr/>
          <p:nvPr/>
        </p:nvCxnSpPr>
        <p:spPr>
          <a:xfrm>
            <a:off x="822960" y="9669780"/>
            <a:ext cx="16664940" cy="0"/>
          </a:xfrm>
          <a:prstGeom prst="straightConnector1">
            <a:avLst/>
          </a:prstGeom>
          <a:noFill/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" name="Google Shape;88;p32"/>
          <p:cNvSpPr/>
          <p:nvPr/>
        </p:nvSpPr>
        <p:spPr>
          <a:xfrm>
            <a:off x="822960" y="9765792"/>
            <a:ext cx="822960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647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Evaluación de la seguridad social ecuatoriana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2"/>
          <p:cNvSpPr txBox="1"/>
          <p:nvPr>
            <p:ph idx="12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3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Play"/>
              <a:buNone/>
              <a:defRPr b="0" i="0" sz="66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2" name="Google Shape;92;p33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33400" lvl="0" marL="457200" marR="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95300" lvl="1" marL="914400" marR="0" rtl="0" algn="l">
              <a:spcBef>
                <a:spcPts val="84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–"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57200" lvl="2" marL="13716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41910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–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1910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»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1910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1910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1910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19100" lvl="8" marL="4114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3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3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33"/>
          <p:cNvSpPr txBox="1"/>
          <p:nvPr>
            <p:ph idx="12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objetos OP 3 - Rojo" type="obj">
  <p:cSld name="OBJEC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5"/>
          <p:cNvSpPr txBox="1"/>
          <p:nvPr>
            <p:ph type="title"/>
          </p:nvPr>
        </p:nvSpPr>
        <p:spPr>
          <a:xfrm>
            <a:off x="957437" y="178153"/>
            <a:ext cx="16073265" cy="8662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  <a:defRPr sz="3600">
                <a:solidFill>
                  <a:srgbClr val="910048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5"/>
          <p:cNvSpPr txBox="1"/>
          <p:nvPr>
            <p:ph idx="1" type="body"/>
          </p:nvPr>
        </p:nvSpPr>
        <p:spPr>
          <a:xfrm>
            <a:off x="1257302" y="1876931"/>
            <a:ext cx="15773400" cy="7388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74853" lvl="0" marL="457200" algn="l">
              <a:lnSpc>
                <a:spcPct val="90000"/>
              </a:lnSpc>
              <a:spcBef>
                <a:spcPts val="1385"/>
              </a:spcBef>
              <a:spcAft>
                <a:spcPts val="0"/>
              </a:spcAft>
              <a:buClr>
                <a:schemeClr val="dk1"/>
              </a:buClr>
              <a:buSzPts val="3878"/>
              <a:buFont typeface="Calibri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indent="-439674" lvl="1" marL="9144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3324"/>
              <a:buFont typeface="Calibri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indent="-404558" lvl="2" marL="13716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771"/>
              <a:buFont typeface="Calibri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indent="-386842" lvl="3" marL="18288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Calibri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indent="-386842" lvl="4" marL="22860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Calibri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35"/>
          <p:cNvSpPr txBox="1"/>
          <p:nvPr>
            <p:ph idx="10" type="dt"/>
          </p:nvPr>
        </p:nvSpPr>
        <p:spPr>
          <a:xfrm>
            <a:off x="1257302" y="9534533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5"/>
          <p:cNvSpPr txBox="1"/>
          <p:nvPr>
            <p:ph idx="11" type="ftr"/>
          </p:nvPr>
        </p:nvSpPr>
        <p:spPr>
          <a:xfrm>
            <a:off x="6057902" y="9534533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5"/>
          <p:cNvSpPr txBox="1"/>
          <p:nvPr>
            <p:ph idx="12" type="sldNum"/>
          </p:nvPr>
        </p:nvSpPr>
        <p:spPr>
          <a:xfrm>
            <a:off x="12915902" y="9534533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8" name="Google Shape;108;p35"/>
          <p:cNvCxnSpPr/>
          <p:nvPr/>
        </p:nvCxnSpPr>
        <p:spPr>
          <a:xfrm>
            <a:off x="1101724" y="1044423"/>
            <a:ext cx="15629114" cy="5400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3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4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4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4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1"/>
          <p:cNvSpPr txBox="1"/>
          <p:nvPr>
            <p:ph idx="12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4"/>
          <p:cNvSpPr txBox="1"/>
          <p:nvPr>
            <p:ph type="title"/>
          </p:nvPr>
        </p:nvSpPr>
        <p:spPr>
          <a:xfrm>
            <a:off x="1257302" y="547694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93"/>
              <a:buFont typeface="Calibri"/>
              <a:buNone/>
              <a:defRPr b="1" i="0" sz="609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8" name="Google Shape;98;p34"/>
          <p:cNvSpPr txBox="1"/>
          <p:nvPr>
            <p:ph idx="1" type="body"/>
          </p:nvPr>
        </p:nvSpPr>
        <p:spPr>
          <a:xfrm>
            <a:off x="1257302" y="2738438"/>
            <a:ext cx="15773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74853" lvl="0" marL="457200" marR="0" rtl="0" algn="l">
              <a:lnSpc>
                <a:spcPct val="90000"/>
              </a:lnSpc>
              <a:spcBef>
                <a:spcPts val="1385"/>
              </a:spcBef>
              <a:spcAft>
                <a:spcPts val="0"/>
              </a:spcAft>
              <a:buClr>
                <a:schemeClr val="dk1"/>
              </a:buClr>
              <a:buSzPts val="3878"/>
              <a:buFont typeface="Calibri"/>
              <a:buChar char="•"/>
              <a:defRPr b="0" i="0" sz="387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9674" lvl="1" marL="9144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3324"/>
              <a:buFont typeface="Calibri"/>
              <a:buChar char="•"/>
              <a:defRPr b="0" i="0" sz="332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4558" lvl="2" marL="13716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771"/>
              <a:buFont typeface="Calibri"/>
              <a:buChar char="•"/>
              <a:defRPr b="0" i="0" sz="277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86842" lvl="3" marL="18288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Calibri"/>
              <a:buChar char="•"/>
              <a:defRPr b="0" i="0" sz="24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86842" lvl="4" marL="22860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Calibri"/>
              <a:buChar char="•"/>
              <a:defRPr b="0" i="0" sz="24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86842" lvl="5" marL="27432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Arial"/>
              <a:buChar char="•"/>
              <a:defRPr b="0" i="0" sz="24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86842" lvl="6" marL="32004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Arial"/>
              <a:buChar char="•"/>
              <a:defRPr b="0" i="0" sz="24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86842" lvl="7" marL="36576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Arial"/>
              <a:buChar char="•"/>
              <a:defRPr b="0" i="0" sz="24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86842" lvl="8" marL="4114800" marR="0" rtl="0" algn="l">
              <a:lnSpc>
                <a:spcPct val="90000"/>
              </a:lnSpc>
              <a:spcBef>
                <a:spcPts val="692"/>
              </a:spcBef>
              <a:spcAft>
                <a:spcPts val="0"/>
              </a:spcAft>
              <a:buClr>
                <a:schemeClr val="dk1"/>
              </a:buClr>
              <a:buSzPts val="2492"/>
              <a:buFont typeface="Arial"/>
              <a:buChar char="•"/>
              <a:defRPr b="0" i="0" sz="24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34"/>
          <p:cNvSpPr txBox="1"/>
          <p:nvPr>
            <p:ph idx="10" type="dt"/>
          </p:nvPr>
        </p:nvSpPr>
        <p:spPr>
          <a:xfrm>
            <a:off x="1257302" y="9534533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34"/>
          <p:cNvSpPr txBox="1"/>
          <p:nvPr>
            <p:ph idx="11" type="ftr"/>
          </p:nvPr>
        </p:nvSpPr>
        <p:spPr>
          <a:xfrm>
            <a:off x="6057902" y="9534533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p34"/>
          <p:cNvSpPr txBox="1"/>
          <p:nvPr>
            <p:ph idx="12" type="sldNum"/>
          </p:nvPr>
        </p:nvSpPr>
        <p:spPr>
          <a:xfrm>
            <a:off x="12915902" y="9534533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66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Relationship Id="rId4" Type="http://schemas.openxmlformats.org/officeDocument/2006/relationships/image" Target="../media/image14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"/>
          <p:cNvSpPr/>
          <p:nvPr/>
        </p:nvSpPr>
        <p:spPr>
          <a:xfrm rot="6395979">
            <a:off x="3351179" y="-5443156"/>
            <a:ext cx="25306469" cy="23119444"/>
          </a:xfrm>
          <a:custGeom>
            <a:rect b="b" l="l" r="r" t="t"/>
            <a:pathLst>
              <a:path extrusionOk="0" h="23119444" w="25306469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9" l="0" r="0" t="-649"/>
            </a:stretch>
          </a:blipFill>
          <a:ln>
            <a:noFill/>
          </a:ln>
        </p:spPr>
      </p:sp>
      <p:sp>
        <p:nvSpPr>
          <p:cNvPr id="114" name="Google Shape;114;p1"/>
          <p:cNvSpPr txBox="1"/>
          <p:nvPr/>
        </p:nvSpPr>
        <p:spPr>
          <a:xfrm>
            <a:off x="1028700" y="3434150"/>
            <a:ext cx="11544300" cy="14411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8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Seguridad Social: una mirada integral desde la Economía de las Pensiones</a:t>
            </a:r>
            <a:endParaRPr b="1" i="0" sz="4400" u="none" cap="none" strike="noStrike">
              <a:solidFill>
                <a:srgbClr val="FEFEF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 txBox="1"/>
          <p:nvPr/>
        </p:nvSpPr>
        <p:spPr>
          <a:xfrm>
            <a:off x="1028700" y="5946095"/>
            <a:ext cx="6525478" cy="1461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Margarita Velín-Fárez, PhD. </a:t>
            </a:r>
            <a:endParaRPr/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APICE-Laboratorio de Ciencias Actuariales y Política Pública </a:t>
            </a:r>
            <a:endParaRPr/>
          </a:p>
        </p:txBody>
      </p:sp>
      <p:sp>
        <p:nvSpPr>
          <p:cNvPr id="116" name="Google Shape;116;p1"/>
          <p:cNvSpPr txBox="1"/>
          <p:nvPr/>
        </p:nvSpPr>
        <p:spPr>
          <a:xfrm>
            <a:off x="1028700" y="2736893"/>
            <a:ext cx="6525478" cy="42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03-06-2026</a:t>
            </a:r>
            <a:endParaRPr/>
          </a:p>
        </p:txBody>
      </p:sp>
      <p:sp>
        <p:nvSpPr>
          <p:cNvPr id="117" name="Google Shape;117;p1"/>
          <p:cNvSpPr txBox="1"/>
          <p:nvPr/>
        </p:nvSpPr>
        <p:spPr>
          <a:xfrm>
            <a:off x="1028700" y="723900"/>
            <a:ext cx="4060214" cy="2607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42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www.glocalevalweek.org</a:t>
            </a:r>
            <a:endParaRPr/>
          </a:p>
        </p:txBody>
      </p:sp>
      <p:pic>
        <p:nvPicPr>
          <p:cNvPr id="118" name="Google Shape;11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1" y="8039100"/>
            <a:ext cx="7264952" cy="1234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"/>
          <p:cNvSpPr txBox="1"/>
          <p:nvPr>
            <p:ph type="title"/>
          </p:nvPr>
        </p:nvSpPr>
        <p:spPr>
          <a:xfrm>
            <a:off x="957437" y="178153"/>
            <a:ext cx="16073265" cy="8662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Evolución de la tasa de cobertura efectiva (PEA) anual, 1980-2021</a:t>
            </a:r>
            <a:endParaRPr/>
          </a:p>
        </p:txBody>
      </p:sp>
      <p:pic>
        <p:nvPicPr>
          <p:cNvPr id="248" name="Google Shape;2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7437" y="1802352"/>
            <a:ext cx="16073265" cy="6525219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0"/>
          <p:cNvSpPr txBox="1"/>
          <p:nvPr/>
        </p:nvSpPr>
        <p:spPr>
          <a:xfrm>
            <a:off x="4573875" y="8480016"/>
            <a:ext cx="10919607" cy="966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IESS (1980-2021) y CEPAL (s.f)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Nota: SGO: Seguro General Obligatorio. SV: Seguro Voluntario. SSC: Seguro Social Campesino.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"/>
          <p:cNvSpPr txBox="1"/>
          <p:nvPr>
            <p:ph type="title"/>
          </p:nvPr>
        </p:nvSpPr>
        <p:spPr>
          <a:xfrm>
            <a:off x="957437" y="56123"/>
            <a:ext cx="16073265" cy="6895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Porcentaje de ocupados afiliados a un sistema previsional (15 años y más), 2000-2021</a:t>
            </a:r>
            <a:endParaRPr/>
          </a:p>
        </p:txBody>
      </p:sp>
      <p:pic>
        <p:nvPicPr>
          <p:cNvPr id="255" name="Google Shape;25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8041" y="1733955"/>
            <a:ext cx="15632661" cy="595599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1"/>
          <p:cNvSpPr txBox="1"/>
          <p:nvPr/>
        </p:nvSpPr>
        <p:spPr>
          <a:xfrm>
            <a:off x="1398041" y="8017789"/>
            <a:ext cx="1563266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025843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CEPAL (s.f.)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1025843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Nota: Países considerados en función de información disponible: Bolivia (2003 y 2005 no disponibles), Brasil (2000, 2010 y 2006-2021 no disponibles), Chile, Colombia (disponibles desde 2008), Ecuador (2000, 2002 y 2004 no disponibles), El Salvador (2008, 2011 y 20214 no disponibles), Panamá (2000, 2010, 2012 y 2020 no disponibles) y Perú (2000 no disponible). Chile presenta datos trianuales hasta 2010 y luego bianuales, y es el país con mayor cobertura (90% a 2021).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2"/>
          <p:cNvSpPr txBox="1"/>
          <p:nvPr>
            <p:ph type="title"/>
          </p:nvPr>
        </p:nvSpPr>
        <p:spPr>
          <a:xfrm>
            <a:off x="957437" y="56123"/>
            <a:ext cx="16073265" cy="6895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Evolución de la tasa de cobertura de jubilados (%), 1980-2021</a:t>
            </a:r>
            <a:endParaRPr/>
          </a:p>
        </p:txBody>
      </p:sp>
      <p:sp>
        <p:nvSpPr>
          <p:cNvPr id="262" name="Google Shape;262;p12"/>
          <p:cNvSpPr txBox="1"/>
          <p:nvPr/>
        </p:nvSpPr>
        <p:spPr>
          <a:xfrm>
            <a:off x="1398041" y="8984654"/>
            <a:ext cx="1563266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1025843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IESS (1980-2022) y United Nations (2017, 2022).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1025843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7368" y="1528997"/>
            <a:ext cx="16073265" cy="7455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/>
          <p:nvPr>
            <p:ph type="title"/>
          </p:nvPr>
        </p:nvSpPr>
        <p:spPr>
          <a:xfrm>
            <a:off x="494617" y="88371"/>
            <a:ext cx="16536086" cy="692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Evolución de la tasa de reemplazo de la pensión por vejez, 1996-2021</a:t>
            </a:r>
            <a:endParaRPr/>
          </a:p>
        </p:txBody>
      </p:sp>
      <p:sp>
        <p:nvSpPr>
          <p:cNvPr id="269" name="Google Shape;269;p13"/>
          <p:cNvSpPr txBox="1"/>
          <p:nvPr/>
        </p:nvSpPr>
        <p:spPr>
          <a:xfrm>
            <a:off x="1327670" y="9124734"/>
            <a:ext cx="153094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IESS (1996-2022)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Nota: tasa de reemplazo = pensión promedio / base de aportaciones promedio.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0" name="Google Shape;27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1063" y="1267198"/>
            <a:ext cx="15286013" cy="7816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4"/>
          <p:cNvSpPr txBox="1"/>
          <p:nvPr>
            <p:ph type="title"/>
          </p:nvPr>
        </p:nvSpPr>
        <p:spPr>
          <a:xfrm>
            <a:off x="494617" y="88371"/>
            <a:ext cx="16536086" cy="692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Cuánto cobran los jubilados y los asalariados (promedio) vs. SBU y línea de pobreza (USD), 2000-2021</a:t>
            </a:r>
            <a:endParaRPr/>
          </a:p>
        </p:txBody>
      </p:sp>
      <p:sp>
        <p:nvSpPr>
          <p:cNvPr id="276" name="Google Shape;276;p14"/>
          <p:cNvSpPr txBox="1"/>
          <p:nvPr/>
        </p:nvSpPr>
        <p:spPr>
          <a:xfrm>
            <a:off x="1585245" y="9124734"/>
            <a:ext cx="1479425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IESS (2000-2022), BCE (2023), INEC (2021), Superintendencia de Bancos (Balances Generales del IESS por fondos).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Nota: SBU: Salario Básico Unificado, SSC: Seguro Social Campesino, LP: línea de pobreza, LPE: línea de pobreza extrema.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7" name="Google Shape;27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5246" y="1247483"/>
            <a:ext cx="14794253" cy="7792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"/>
          <p:cNvSpPr txBox="1"/>
          <p:nvPr>
            <p:ph type="title"/>
          </p:nvPr>
        </p:nvSpPr>
        <p:spPr>
          <a:xfrm>
            <a:off x="494617" y="88371"/>
            <a:ext cx="16536086" cy="692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Pensión media, salario medio e IPC, 2002-2021</a:t>
            </a:r>
            <a:endParaRPr/>
          </a:p>
        </p:txBody>
      </p:sp>
      <p:sp>
        <p:nvSpPr>
          <p:cNvPr id="283" name="Google Shape;283;p15"/>
          <p:cNvSpPr txBox="1"/>
          <p:nvPr/>
        </p:nvSpPr>
        <p:spPr>
          <a:xfrm>
            <a:off x="1585245" y="9124734"/>
            <a:ext cx="1479425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IESS (2000-2022), BCE (2023), INEC (2021).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propia..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4" name="Google Shape;28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5245" y="1315232"/>
            <a:ext cx="14794254" cy="7643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6"/>
          <p:cNvSpPr txBox="1"/>
          <p:nvPr>
            <p:ph type="title"/>
          </p:nvPr>
        </p:nvSpPr>
        <p:spPr>
          <a:xfrm>
            <a:off x="494617" y="88371"/>
            <a:ext cx="16976420" cy="692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Ingresos por cotizaciones y gasto en pensiones vejez (% PIB), 2012-2022</a:t>
            </a:r>
            <a:endParaRPr/>
          </a:p>
        </p:txBody>
      </p:sp>
      <p:sp>
        <p:nvSpPr>
          <p:cNvPr id="290" name="Google Shape;290;p16"/>
          <p:cNvSpPr txBox="1"/>
          <p:nvPr/>
        </p:nvSpPr>
        <p:spPr>
          <a:xfrm>
            <a:off x="2225556" y="9124735"/>
            <a:ext cx="1479425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Superintendencia de Bancos y Banco Central del Ecuador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Nota: El aporte del gobierno no necesariamente ha sido del 40% y la información disponible está desde 2016 (de 2016 a 2018 son valores muy bajos). </a:t>
            </a:r>
            <a:endParaRPr sz="18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1" name="Google Shape;29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5556" y="1394343"/>
            <a:ext cx="13513632" cy="7498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7"/>
          <p:cNvSpPr txBox="1"/>
          <p:nvPr>
            <p:ph type="title"/>
          </p:nvPr>
        </p:nvSpPr>
        <p:spPr>
          <a:xfrm>
            <a:off x="494617" y="88371"/>
            <a:ext cx="16536086" cy="6924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0048"/>
              </a:buClr>
              <a:buSzPts val="3600"/>
              <a:buFont typeface="Poppins"/>
              <a:buNone/>
            </a:pPr>
            <a:br>
              <a:rPr lang="en-US"/>
            </a:br>
            <a:r>
              <a:rPr lang="en-US"/>
              <a:t>Fondo IVM administrado por el BIESS, 2012-2022</a:t>
            </a:r>
            <a:br>
              <a:rPr lang="en-US" sz="2700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97" name="Google Shape;297;p17"/>
          <p:cNvSpPr txBox="1"/>
          <p:nvPr/>
        </p:nvSpPr>
        <p:spPr>
          <a:xfrm>
            <a:off x="1585245" y="9229133"/>
            <a:ext cx="1479425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Fuente: BIESS y Banco Central del Ecuador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Elaboración propia.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Nota: Eje izquierdo: USD en miles de millones. Eje derecho: % PIB.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5244" y="1974590"/>
            <a:ext cx="14794253" cy="6931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8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ECUADOR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8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Un sistema pensado para empleo formal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8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8"/>
          <p:cNvSpPr/>
          <p:nvPr/>
        </p:nvSpPr>
        <p:spPr>
          <a:xfrm>
            <a:off x="1303020" y="2125980"/>
            <a:ext cx="493776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Diseño contributivo clásico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8"/>
          <p:cNvSpPr/>
          <p:nvPr/>
        </p:nvSpPr>
        <p:spPr>
          <a:xfrm>
            <a:off x="12001500" y="2125980"/>
            <a:ext cx="493776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Mercado laboral real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8"/>
          <p:cNvSpPr/>
          <p:nvPr/>
        </p:nvSpPr>
        <p:spPr>
          <a:xfrm>
            <a:off x="1645920" y="3360420"/>
            <a:ext cx="4114800" cy="2811780"/>
          </a:xfrm>
          <a:prstGeom prst="rect">
            <a:avLst/>
          </a:prstGeom>
          <a:noFill/>
          <a:ln>
            <a:noFill/>
          </a:ln>
        </p:spPr>
        <p:txBody>
          <a:bodyPr anchorCtr="0" anchor="t" bIns="750" lIns="750" spcFirstLastPara="1" rIns="750" wrap="square" tIns="7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Empleo formal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Aportes mensuales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Trayectoria continua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Beneficio al jubilarse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8"/>
          <p:cNvSpPr/>
          <p:nvPr/>
        </p:nvSpPr>
        <p:spPr>
          <a:xfrm>
            <a:off x="12344400" y="3086100"/>
            <a:ext cx="41148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750" lIns="750" spcFirstLastPara="1" rIns="750" wrap="square" tIns="7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Informalidad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Autoempleo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Subempleo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Lagunas de aporte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Nuevas formas de trabajo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1" name="Google Shape;311;p18"/>
          <p:cNvCxnSpPr/>
          <p:nvPr/>
        </p:nvCxnSpPr>
        <p:spPr>
          <a:xfrm>
            <a:off x="6240780" y="4430268"/>
            <a:ext cx="5143500" cy="0"/>
          </a:xfrm>
          <a:prstGeom prst="straightConnector1">
            <a:avLst/>
          </a:prstGeom>
          <a:noFill/>
          <a:ln cap="flat" cmpd="sng" w="26650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12" name="Google Shape;312;p18"/>
          <p:cNvSpPr/>
          <p:nvPr/>
        </p:nvSpPr>
        <p:spPr>
          <a:xfrm>
            <a:off x="6652260" y="3634740"/>
            <a:ext cx="4183380" cy="75438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Contradicción central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8"/>
          <p:cNvSpPr/>
          <p:nvPr/>
        </p:nvSpPr>
        <p:spPr>
          <a:xfrm>
            <a:off x="6103620" y="5280660"/>
            <a:ext cx="562356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El sistema necesita cotizantes estables, pero la economía produce trayectorias laborales inestables.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ECONOMÍA DE LAS PENSIONES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9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La sostenibilidad depende de más que la tasa de aporte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9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9"/>
          <p:cNvSpPr/>
          <p:nvPr/>
        </p:nvSpPr>
        <p:spPr>
          <a:xfrm>
            <a:off x="1645920" y="2194560"/>
            <a:ext cx="603504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b = τ · e / d</a:t>
            </a:r>
            <a:endParaRPr sz="64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9"/>
          <p:cNvSpPr/>
          <p:nvPr/>
        </p:nvSpPr>
        <p:spPr>
          <a:xfrm>
            <a:off x="8503920" y="1988820"/>
            <a:ext cx="7955280" cy="20574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las pensiones dependen de cuánto se aporta, cuántas personas trabajan y cuántas personas reciben pensión.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9"/>
          <p:cNvSpPr/>
          <p:nvPr/>
        </p:nvSpPr>
        <p:spPr>
          <a:xfrm>
            <a:off x="1371600" y="4869180"/>
            <a:ext cx="891540" cy="713232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τ</a:t>
            </a: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9"/>
          <p:cNvSpPr/>
          <p:nvPr/>
        </p:nvSpPr>
        <p:spPr>
          <a:xfrm>
            <a:off x="2468880" y="4732020"/>
            <a:ext cx="27432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tasa efectiva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de contribución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9"/>
          <p:cNvSpPr/>
          <p:nvPr/>
        </p:nvSpPr>
        <p:spPr>
          <a:xfrm>
            <a:off x="5554980" y="4869180"/>
            <a:ext cx="891540" cy="713232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9"/>
          <p:cNvSpPr/>
          <p:nvPr/>
        </p:nvSpPr>
        <p:spPr>
          <a:xfrm>
            <a:off x="6652260" y="4732020"/>
            <a:ext cx="27432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empleo formal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y capacidad contributiva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19"/>
          <p:cNvSpPr/>
          <p:nvPr/>
        </p:nvSpPr>
        <p:spPr>
          <a:xfrm>
            <a:off x="9738360" y="4869180"/>
            <a:ext cx="891540" cy="713232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10835640" y="4732020"/>
            <a:ext cx="27432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dependencia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demográfica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9"/>
          <p:cNvSpPr/>
          <p:nvPr/>
        </p:nvSpPr>
        <p:spPr>
          <a:xfrm>
            <a:off x="13921740" y="4869180"/>
            <a:ext cx="891540" cy="713232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3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9"/>
          <p:cNvSpPr/>
          <p:nvPr/>
        </p:nvSpPr>
        <p:spPr>
          <a:xfrm>
            <a:off x="15019020" y="4732020"/>
            <a:ext cx="27432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tasa de beneficio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o pensión relativa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9"/>
          <p:cNvSpPr/>
          <p:nvPr/>
        </p:nvSpPr>
        <p:spPr>
          <a:xfrm>
            <a:off x="1645920" y="7338060"/>
            <a:ext cx="14950440" cy="123444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Si aumenta la dependencia y no aumenta el empleo formal ni la productividad, el sistema se tensiona aunque se cambien algunos parámetros.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9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50" u="none" cap="none" strike="noStrike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Qué estamos evaluando cuando evaluamos la seguridad social??</a:t>
            </a:r>
            <a:endParaRPr b="0" i="0" sz="3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1097280" y="2125980"/>
            <a:ext cx="1604772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00" lIns="1500" spcFirstLastPara="1" rIns="1500" wrap="square" tIns="1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No evaluamos solo balances financieros. Evaluamos la capacidad del Estado y de la economía para proteger frente a vejez, enfermedad, invalidez y otros riesgos sociales.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/>
          <p:nvPr/>
        </p:nvSpPr>
        <p:spPr>
          <a:xfrm>
            <a:off x="1234440" y="4183380"/>
            <a:ext cx="466344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Cobertura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¿Quién está dentro y quién queda fuera?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"/>
          <p:cNvSpPr/>
          <p:nvPr/>
        </p:nvSpPr>
        <p:spPr>
          <a:xfrm>
            <a:off x="6720840" y="4183380"/>
            <a:ext cx="466344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Suficiencia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¿Las prestaciones protegen de la pobreza?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/>
          <p:nvPr/>
        </p:nvSpPr>
        <p:spPr>
          <a:xfrm>
            <a:off x="12207240" y="4183380"/>
            <a:ext cx="466344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Sostenibilidad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¿Puede financiarse en el tiempo?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1" name="Google Shape;131;p2"/>
          <p:cNvCxnSpPr/>
          <p:nvPr/>
        </p:nvCxnSpPr>
        <p:spPr>
          <a:xfrm>
            <a:off x="3566160" y="6240780"/>
            <a:ext cx="10698480" cy="0"/>
          </a:xfrm>
          <a:prstGeom prst="straightConnector1">
            <a:avLst/>
          </a:prstGeom>
          <a:noFill/>
          <a:ln cap="flat" cmpd="sng" w="254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2"/>
          <p:cNvSpPr/>
          <p:nvPr/>
        </p:nvSpPr>
        <p:spPr>
          <a:xfrm>
            <a:off x="3017520" y="6789420"/>
            <a:ext cx="12207240" cy="157734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Equidad intergeneracional</a:t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¿Cómo se distribuyen los costos entre trabajadores actuales, jubilados, jóvenes, Estado y futuras generaciones?</a:t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50" u="none" cap="none" strike="noStrike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0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PRESIÓN DE LARGO PLAZO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0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Transición demográfica: el reloj estructural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0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-Fárez|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0"/>
          <p:cNvSpPr/>
          <p:nvPr/>
        </p:nvSpPr>
        <p:spPr>
          <a:xfrm>
            <a:off x="1234440" y="2331720"/>
            <a:ext cx="3703320" cy="8915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Menor fecundidad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4" name="Google Shape;344;p20"/>
          <p:cNvCxnSpPr/>
          <p:nvPr/>
        </p:nvCxnSpPr>
        <p:spPr>
          <a:xfrm>
            <a:off x="5143500" y="2770632"/>
            <a:ext cx="1508760" cy="0"/>
          </a:xfrm>
          <a:prstGeom prst="straightConnector1">
            <a:avLst/>
          </a:prstGeom>
          <a:noFill/>
          <a:ln cap="flat" cmpd="sng" w="1777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45" name="Google Shape;345;p20"/>
          <p:cNvSpPr/>
          <p:nvPr/>
        </p:nvSpPr>
        <p:spPr>
          <a:xfrm>
            <a:off x="6858000" y="2331720"/>
            <a:ext cx="3977640" cy="8915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Menos cotizantes futuros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6" name="Google Shape;346;p20"/>
          <p:cNvCxnSpPr/>
          <p:nvPr/>
        </p:nvCxnSpPr>
        <p:spPr>
          <a:xfrm>
            <a:off x="11109960" y="2770632"/>
            <a:ext cx="1508760" cy="0"/>
          </a:xfrm>
          <a:prstGeom prst="straightConnector1">
            <a:avLst/>
          </a:prstGeom>
          <a:noFill/>
          <a:ln cap="flat" cmpd="sng" w="1777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47" name="Google Shape;347;p20"/>
          <p:cNvSpPr/>
          <p:nvPr/>
        </p:nvSpPr>
        <p:spPr>
          <a:xfrm>
            <a:off x="12824460" y="2331720"/>
            <a:ext cx="3977640" cy="8915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Mayor dependencia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0"/>
          <p:cNvSpPr/>
          <p:nvPr/>
        </p:nvSpPr>
        <p:spPr>
          <a:xfrm>
            <a:off x="1234440" y="4457700"/>
            <a:ext cx="3703320" cy="8915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Mayor esperanza de vida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9" name="Google Shape;349;p20"/>
          <p:cNvCxnSpPr/>
          <p:nvPr/>
        </p:nvCxnSpPr>
        <p:spPr>
          <a:xfrm>
            <a:off x="5143500" y="4910328"/>
            <a:ext cx="1508760" cy="0"/>
          </a:xfrm>
          <a:prstGeom prst="straightConnector1">
            <a:avLst/>
          </a:prstGeom>
          <a:noFill/>
          <a:ln cap="flat" cmpd="sng" w="1777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50" name="Google Shape;350;p20"/>
          <p:cNvSpPr/>
          <p:nvPr/>
        </p:nvSpPr>
        <p:spPr>
          <a:xfrm>
            <a:off x="6858000" y="4457700"/>
            <a:ext cx="3977640" cy="8915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Más años pagando pensiones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1" name="Google Shape;351;p20"/>
          <p:cNvCxnSpPr/>
          <p:nvPr/>
        </p:nvCxnSpPr>
        <p:spPr>
          <a:xfrm>
            <a:off x="11109960" y="4910328"/>
            <a:ext cx="1508760" cy="0"/>
          </a:xfrm>
          <a:prstGeom prst="straightConnector1">
            <a:avLst/>
          </a:prstGeom>
          <a:noFill/>
          <a:ln cap="flat" cmpd="sng" w="1777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52" name="Google Shape;352;p20"/>
          <p:cNvSpPr/>
          <p:nvPr/>
        </p:nvSpPr>
        <p:spPr>
          <a:xfrm>
            <a:off x="12824460" y="4457700"/>
            <a:ext cx="3977640" cy="89154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Presión sobre IVM y salud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0"/>
          <p:cNvSpPr/>
          <p:nvPr/>
        </p:nvSpPr>
        <p:spPr>
          <a:xfrm>
            <a:off x="1851660" y="6926580"/>
            <a:ext cx="14538960" cy="116586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 demografía no es una variable secundaria: cambia la base misma del contrato intergeneracional.</a:t>
            </a:r>
            <a:endParaRPr sz="31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0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1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EVALUACIÓN DISTRIBUTIVA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1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Cobertura: el problema de quienes quedan fuera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1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1"/>
          <p:cNvSpPr/>
          <p:nvPr/>
        </p:nvSpPr>
        <p:spPr>
          <a:xfrm>
            <a:off x="1234440" y="2125980"/>
            <a:ext cx="15636240" cy="1303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00" lIns="1500" spcFirstLastPara="1" rIns="1500" wrap="square" tIns="1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Una parte sustantiva de la población ocupada no contribuye regularmente. Eso reduce ingresos presentes y crea obligaciones sociales futuras.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1"/>
          <p:cNvSpPr/>
          <p:nvPr/>
        </p:nvSpPr>
        <p:spPr>
          <a:xfrm>
            <a:off x="1645920" y="4114800"/>
            <a:ext cx="4251960" cy="14401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Trabajadores formales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 aportes regulares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1"/>
          <p:cNvSpPr/>
          <p:nvPr/>
        </p:nvSpPr>
        <p:spPr>
          <a:xfrm>
            <a:off x="6995160" y="4114800"/>
            <a:ext cx="4251960" cy="14401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Trabajadores con trayectorias mixtas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formalidad–informalidad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21"/>
          <p:cNvSpPr/>
          <p:nvPr/>
        </p:nvSpPr>
        <p:spPr>
          <a:xfrm>
            <a:off x="12344400" y="4114800"/>
            <a:ext cx="4251960" cy="1440180"/>
          </a:xfrm>
          <a:prstGeom prst="rect">
            <a:avLst/>
          </a:prstGeom>
          <a:solidFill>
            <a:srgbClr val="9A2F2F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Trabajadores excluidos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 sin aportes suficientes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7" name="Google Shape;367;p21"/>
          <p:cNvCxnSpPr/>
          <p:nvPr/>
        </p:nvCxnSpPr>
        <p:spPr>
          <a:xfrm>
            <a:off x="3771900" y="6062472"/>
            <a:ext cx="10767060" cy="0"/>
          </a:xfrm>
          <a:prstGeom prst="straightConnector1">
            <a:avLst/>
          </a:prstGeom>
          <a:noFill/>
          <a:ln cap="flat" cmpd="sng" w="15225">
            <a:solidFill>
              <a:srgbClr val="5B647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8" name="Google Shape;368;p21"/>
          <p:cNvSpPr/>
          <p:nvPr/>
        </p:nvSpPr>
        <p:spPr>
          <a:xfrm>
            <a:off x="3017520" y="7132320"/>
            <a:ext cx="12207240" cy="96012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Riesgo futuro: mayor presión sobre asistencia social, salud pública y financiamiento fiscal.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1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2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MÁS ALLÁ DE PROMEDIOS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2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Suficiencia: pensiones, pobreza y desigualdad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2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-Fárez|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2"/>
          <p:cNvSpPr/>
          <p:nvPr/>
        </p:nvSpPr>
        <p:spPr>
          <a:xfrm>
            <a:off x="1303020" y="1988820"/>
            <a:ext cx="15636240" cy="130302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La suficiencia no se mide solo con la pensión promedio. Debe preguntarse si la prestación protege de la pobreza y si el subsidio público está distribuido con equidad.</a:t>
            </a:r>
            <a:endParaRPr sz="28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2"/>
          <p:cNvSpPr/>
          <p:nvPr/>
        </p:nvSpPr>
        <p:spPr>
          <a:xfrm>
            <a:off x="1577340" y="4114800"/>
            <a:ext cx="3703320" cy="10972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Pensión contributiva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IVM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2"/>
          <p:cNvSpPr/>
          <p:nvPr/>
        </p:nvSpPr>
        <p:spPr>
          <a:xfrm>
            <a:off x="7200900" y="4114800"/>
            <a:ext cx="3703320" cy="10972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Seguro Social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Campesino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2"/>
          <p:cNvSpPr/>
          <p:nvPr/>
        </p:nvSpPr>
        <p:spPr>
          <a:xfrm>
            <a:off x="12824460" y="4114800"/>
            <a:ext cx="3703320" cy="1097280"/>
          </a:xfrm>
          <a:prstGeom prst="rect">
            <a:avLst/>
          </a:prstGeom>
          <a:solidFill>
            <a:srgbClr val="9A2F2F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Personas sin derecho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pensión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2"/>
          <p:cNvSpPr/>
          <p:nvPr/>
        </p:nvSpPr>
        <p:spPr>
          <a:xfrm>
            <a:off x="1851660" y="6858000"/>
            <a:ext cx="14538960" cy="109728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Pregunta de política pública: ¿quién recibe protección, quién recibe subsidio y quién queda invisible?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2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3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EL DILEMA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23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Reforma previsional o reforma del modelo laboral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3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3"/>
          <p:cNvSpPr/>
          <p:nvPr/>
        </p:nvSpPr>
        <p:spPr>
          <a:xfrm>
            <a:off x="1303020" y="1988820"/>
            <a:ext cx="685800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Reformas paramétricas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3"/>
          <p:cNvSpPr/>
          <p:nvPr/>
        </p:nvSpPr>
        <p:spPr>
          <a:xfrm>
            <a:off x="10081260" y="1988820"/>
            <a:ext cx="685800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Reformas estructurales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3"/>
          <p:cNvSpPr/>
          <p:nvPr/>
        </p:nvSpPr>
        <p:spPr>
          <a:xfrm>
            <a:off x="1508760" y="3086100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Edad de jubilación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3"/>
          <p:cNvSpPr/>
          <p:nvPr/>
        </p:nvSpPr>
        <p:spPr>
          <a:xfrm>
            <a:off x="10287000" y="3086100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Empleo formal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3"/>
          <p:cNvSpPr/>
          <p:nvPr/>
        </p:nvSpPr>
        <p:spPr>
          <a:xfrm>
            <a:off x="1508760" y="3881628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Años de aporte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3"/>
          <p:cNvSpPr/>
          <p:nvPr/>
        </p:nvSpPr>
        <p:spPr>
          <a:xfrm>
            <a:off x="10287000" y="3881628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Productividad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3"/>
          <p:cNvSpPr/>
          <p:nvPr/>
        </p:nvSpPr>
        <p:spPr>
          <a:xfrm>
            <a:off x="1508760" y="4677156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Tasa de contribución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23"/>
          <p:cNvSpPr/>
          <p:nvPr/>
        </p:nvSpPr>
        <p:spPr>
          <a:xfrm>
            <a:off x="10287000" y="4677156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Inclusión de independientes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3"/>
          <p:cNvSpPr/>
          <p:nvPr/>
        </p:nvSpPr>
        <p:spPr>
          <a:xfrm>
            <a:off x="1508760" y="5472684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Fórmula de pensión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23"/>
          <p:cNvSpPr/>
          <p:nvPr/>
        </p:nvSpPr>
        <p:spPr>
          <a:xfrm>
            <a:off x="10287000" y="5472684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Política de cuidados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3"/>
          <p:cNvSpPr/>
          <p:nvPr/>
        </p:nvSpPr>
        <p:spPr>
          <a:xfrm>
            <a:off x="1508760" y="6268212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Reglas de acceso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3"/>
          <p:cNvSpPr/>
          <p:nvPr/>
        </p:nvSpPr>
        <p:spPr>
          <a:xfrm>
            <a:off x="10287000" y="6268212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Educación previsional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3"/>
          <p:cNvSpPr/>
          <p:nvPr/>
        </p:nvSpPr>
        <p:spPr>
          <a:xfrm>
            <a:off x="1508760" y="7063740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Ajustes financieros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3"/>
          <p:cNvSpPr/>
          <p:nvPr/>
        </p:nvSpPr>
        <p:spPr>
          <a:xfrm>
            <a:off x="10287000" y="7063740"/>
            <a:ext cx="6446520" cy="57607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7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Desarrollo productivo</a:t>
            </a:r>
            <a:endParaRPr sz="207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3"/>
          <p:cNvSpPr/>
          <p:nvPr/>
        </p:nvSpPr>
        <p:spPr>
          <a:xfrm>
            <a:off x="1645920" y="8229600"/>
            <a:ext cx="14950440" cy="89154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Las reformas paramétricas pueden ser necesarias, pero no bastan si el mercado laboral sigue excluyendo a gran parte de la población.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3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4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EXPERIENCIAS COMPARADAS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24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Lecciones internacionales: copiar no es reformar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4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4"/>
          <p:cNvSpPr/>
          <p:nvPr/>
        </p:nvSpPr>
        <p:spPr>
          <a:xfrm>
            <a:off x="1234440" y="2263140"/>
            <a:ext cx="301752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Suecia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4"/>
          <p:cNvSpPr/>
          <p:nvPr/>
        </p:nvSpPr>
        <p:spPr>
          <a:xfrm>
            <a:off x="1234440" y="322326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Cuentas nocionales y ajustes graduales con reglas claras.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4"/>
          <p:cNvSpPr/>
          <p:nvPr/>
        </p:nvSpPr>
        <p:spPr>
          <a:xfrm>
            <a:off x="4732020" y="2263140"/>
            <a:ext cx="301752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Chile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24"/>
          <p:cNvSpPr/>
          <p:nvPr/>
        </p:nvSpPr>
        <p:spPr>
          <a:xfrm>
            <a:off x="4732020" y="322326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Comisiones técnicas amplias, debate político y legitimidad social.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4"/>
          <p:cNvSpPr/>
          <p:nvPr/>
        </p:nvSpPr>
        <p:spPr>
          <a:xfrm>
            <a:off x="8229600" y="2263140"/>
            <a:ext cx="301752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España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4"/>
          <p:cNvSpPr/>
          <p:nvPr/>
        </p:nvSpPr>
        <p:spPr>
          <a:xfrm>
            <a:off x="8229600" y="322326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Reformas paramétricas, debate sobre revalorización y sostenibilidad.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24"/>
          <p:cNvSpPr/>
          <p:nvPr/>
        </p:nvSpPr>
        <p:spPr>
          <a:xfrm>
            <a:off x="11727180" y="2263140"/>
            <a:ext cx="301752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Perú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4"/>
          <p:cNvSpPr/>
          <p:nvPr/>
        </p:nvSpPr>
        <p:spPr>
          <a:xfrm>
            <a:off x="11727180" y="3223260"/>
            <a:ext cx="30175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Cambios institucionales lentos; necesidad de consenso y viabilidad jurídica.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4"/>
          <p:cNvSpPr/>
          <p:nvPr/>
        </p:nvSpPr>
        <p:spPr>
          <a:xfrm>
            <a:off x="15224760" y="2263140"/>
            <a:ext cx="212598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Europa del Este</a:t>
            </a:r>
            <a:endParaRPr sz="22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4"/>
          <p:cNvSpPr/>
          <p:nvPr/>
        </p:nvSpPr>
        <p:spPr>
          <a:xfrm>
            <a:off x="15224760" y="3223260"/>
            <a:ext cx="212598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Reformas y contrarreformas frente a costos fiscales y sociales.</a:t>
            </a:r>
            <a:endParaRPr sz="18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4"/>
          <p:cNvSpPr/>
          <p:nvPr/>
        </p:nvSpPr>
        <p:spPr>
          <a:xfrm>
            <a:off x="1508760" y="6858000"/>
            <a:ext cx="15087600" cy="123444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Lección para Ecuador: no buscar “la mejor reforma técnica” en abstracto, sino un segundo mejor viable: serio, gradual y socialmente legítimo.</a:t>
            </a:r>
            <a:endParaRPr sz="28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4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24"/>
          <p:cNvSpPr/>
          <p:nvPr/>
        </p:nvSpPr>
        <p:spPr>
          <a:xfrm>
            <a:off x="1577340" y="8709660"/>
            <a:ext cx="15087600" cy="75438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75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Una reforma popular pero financieramente insostenible fracasa. Una reforma técnicamente correcta pero socialmente ilegítima también fracasa.</a:t>
            </a:r>
            <a:endParaRPr sz="24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5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ECONOMÍA POLÍTICA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25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El dilema político de las reformas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5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25"/>
          <p:cNvSpPr/>
          <p:nvPr/>
        </p:nvSpPr>
        <p:spPr>
          <a:xfrm>
            <a:off x="1371600" y="2125980"/>
            <a:ext cx="15499080" cy="1165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00" lIns="1500" spcFirstLastPara="1" rIns="1500" wrap="square" tIns="1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Todos quieren sostenibilidad. Pocos quieren asumir el costo del ajuste.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25"/>
          <p:cNvSpPr/>
          <p:nvPr/>
        </p:nvSpPr>
        <p:spPr>
          <a:xfrm>
            <a:off x="1508760" y="4046220"/>
            <a:ext cx="6720840" cy="576072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Costos inmediatos</a:t>
            </a:r>
            <a:endParaRPr sz="22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5"/>
          <p:cNvSpPr/>
          <p:nvPr/>
        </p:nvSpPr>
        <p:spPr>
          <a:xfrm>
            <a:off x="1508760" y="4732020"/>
            <a:ext cx="6720840" cy="10698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Subir aportes, cambiar beneficios o ajustar reglas genera resistencia política.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5"/>
          <p:cNvSpPr/>
          <p:nvPr/>
        </p:nvSpPr>
        <p:spPr>
          <a:xfrm>
            <a:off x="1508760" y="6103620"/>
            <a:ext cx="6720840" cy="576072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Beneficios diferidos</a:t>
            </a:r>
            <a:endParaRPr sz="22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5"/>
          <p:cNvSpPr/>
          <p:nvPr/>
        </p:nvSpPr>
        <p:spPr>
          <a:xfrm>
            <a:off x="1508760" y="6789420"/>
            <a:ext cx="6720840" cy="10698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La sostenibilidad se observa a largo plazo, muchas veces fuera del ciclo electoral.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5"/>
          <p:cNvSpPr/>
          <p:nvPr/>
        </p:nvSpPr>
        <p:spPr>
          <a:xfrm>
            <a:off x="9601200" y="4046220"/>
            <a:ext cx="6720840" cy="576072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Víctimas visibles</a:t>
            </a:r>
            <a:endParaRPr sz="22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5"/>
          <p:cNvSpPr/>
          <p:nvPr/>
        </p:nvSpPr>
        <p:spPr>
          <a:xfrm>
            <a:off x="9601200" y="4732020"/>
            <a:ext cx="6720840" cy="10698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Los grupos afectados hoy tienen voz organizada.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5"/>
          <p:cNvSpPr/>
          <p:nvPr/>
        </p:nvSpPr>
        <p:spPr>
          <a:xfrm>
            <a:off x="9601200" y="6103620"/>
            <a:ext cx="6720840" cy="576072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Víctimas invisibles</a:t>
            </a:r>
            <a:endParaRPr sz="22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25"/>
          <p:cNvSpPr/>
          <p:nvPr/>
        </p:nvSpPr>
        <p:spPr>
          <a:xfrm>
            <a:off x="9601200" y="6789420"/>
            <a:ext cx="6720840" cy="106984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Jóvenes y generaciones futuras pagan el costo de la inacción.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5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6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CONCLUSIONES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6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Conclusiones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6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6"/>
          <p:cNvSpPr/>
          <p:nvPr/>
        </p:nvSpPr>
        <p:spPr>
          <a:xfrm>
            <a:off x="1440180" y="1988820"/>
            <a:ext cx="754380" cy="7543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6"/>
          <p:cNvSpPr/>
          <p:nvPr/>
        </p:nvSpPr>
        <p:spPr>
          <a:xfrm>
            <a:off x="2537460" y="1988820"/>
            <a:ext cx="1399032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5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El problema no es solo financiero: es laboral, demográfico, productivo e institucional.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6"/>
          <p:cNvSpPr/>
          <p:nvPr/>
        </p:nvSpPr>
        <p:spPr>
          <a:xfrm>
            <a:off x="1440180" y="3223260"/>
            <a:ext cx="754380" cy="7543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6"/>
          <p:cNvSpPr/>
          <p:nvPr/>
        </p:nvSpPr>
        <p:spPr>
          <a:xfrm>
            <a:off x="2537460" y="3223260"/>
            <a:ext cx="1399032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La informalidad es el núcleo del problema de cobertura y sostenibilidad.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6"/>
          <p:cNvSpPr/>
          <p:nvPr/>
        </p:nvSpPr>
        <p:spPr>
          <a:xfrm>
            <a:off x="1440180" y="4457700"/>
            <a:ext cx="754380" cy="7543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6"/>
          <p:cNvSpPr/>
          <p:nvPr/>
        </p:nvSpPr>
        <p:spPr>
          <a:xfrm>
            <a:off x="2537460" y="4457700"/>
            <a:ext cx="1399032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Las reformas paramétricas pueden ser necesarias, pero son insuficientes por sí solas.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6"/>
          <p:cNvSpPr/>
          <p:nvPr/>
        </p:nvSpPr>
        <p:spPr>
          <a:xfrm>
            <a:off x="1440180" y="5692140"/>
            <a:ext cx="754380" cy="7543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26"/>
          <p:cNvSpPr/>
          <p:nvPr/>
        </p:nvSpPr>
        <p:spPr>
          <a:xfrm>
            <a:off x="2537460" y="5692140"/>
            <a:ext cx="1399032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Toda reforma previsional distribuye costos entre generaciones.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6"/>
          <p:cNvSpPr/>
          <p:nvPr/>
        </p:nvSpPr>
        <p:spPr>
          <a:xfrm>
            <a:off x="1440180" y="6926580"/>
            <a:ext cx="754380" cy="754380"/>
          </a:xfrm>
          <a:prstGeom prst="rect">
            <a:avLst/>
          </a:prstGeom>
          <a:solidFill>
            <a:srgbClr val="D6A500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6"/>
          <p:cNvSpPr/>
          <p:nvPr/>
        </p:nvSpPr>
        <p:spPr>
          <a:xfrm>
            <a:off x="2537460" y="6926580"/>
            <a:ext cx="1399032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Ecuador necesita una reforma gradual, técnicamente seria y socialmente legítima.</a:t>
            </a:r>
            <a:endParaRPr sz="25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6"/>
          <p:cNvSpPr/>
          <p:nvPr/>
        </p:nvSpPr>
        <p:spPr>
          <a:xfrm>
            <a:off x="1920240" y="8572500"/>
            <a:ext cx="14401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25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“El economista está obligado a pensar también en las víctimas invisibles...” — Jean Tirole</a:t>
            </a:r>
            <a:endParaRPr sz="23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26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7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Referencias base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-Fárez|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1371600" y="2125980"/>
            <a:ext cx="15636240" cy="6309360"/>
          </a:xfrm>
          <a:prstGeom prst="rect">
            <a:avLst/>
          </a:prstGeom>
          <a:noFill/>
          <a:ln>
            <a:noFill/>
          </a:ln>
        </p:spPr>
        <p:txBody>
          <a:bodyPr anchorCtr="0" anchor="t" bIns="750" lIns="750" spcFirstLastPara="1" rIns="750" wrap="square" tIns="7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Arenas de Mesa, A. (2019). Los sistemas de pensiones en la encrucijada. CEPAL.</a:t>
            </a:r>
            <a:endParaRPr sz="228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Barr, N., &amp; Diamond, P. (2008). Reforming pensions: Principles and policy choices. Oxford University Press.</a:t>
            </a:r>
            <a:endParaRPr sz="228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OIT. (1952). Convenio sobre la seguridad social (norma mínima), núm. 102.</a:t>
            </a:r>
            <a:endParaRPr sz="228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Ñopo, H., &amp; Peña, A. (2021). Estudios sobre informalidad y protección social en América Latina.</a:t>
            </a:r>
            <a:endParaRPr sz="228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Tirole, J. (2017). La economía del bien común. Taurus.</a:t>
            </a:r>
            <a:endParaRPr sz="228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INEC, BCE, IESS, BIESS, CEPAL y Naciones Unidas: fuentes estadísticas para actualización de datos.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8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Velín-Fárez, M., Landy, W., Palán, D. (2024). Sistema de seguridad social y pensiones en Ecuador: evolución en el período 1980-2021 y análisis de sostenibilidad. En Política social, pobreza y desigualdad en el Ecuador1980-2021.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80">
              <a:solidFill>
                <a:srgbClr val="18202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812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0"/>
              <a:buFont typeface="Arial"/>
              <a:buNone/>
            </a:pPr>
            <a:r>
              <a:t/>
            </a:r>
            <a:endParaRPr sz="228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7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3D5F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8"/>
          <p:cNvSpPr/>
          <p:nvPr/>
        </p:nvSpPr>
        <p:spPr>
          <a:xfrm rot="-9871126">
            <a:off x="4008677" y="-7039991"/>
            <a:ext cx="24807266" cy="25700388"/>
          </a:xfrm>
          <a:custGeom>
            <a:rect b="b" l="l" r="r" t="t"/>
            <a:pathLst>
              <a:path extrusionOk="0" h="25700388" w="24807266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972" r="-5972" t="0"/>
            </a:stretch>
          </a:blipFill>
          <a:ln>
            <a:noFill/>
          </a:ln>
        </p:spPr>
      </p:sp>
      <p:sp>
        <p:nvSpPr>
          <p:cNvPr id="481" name="Google Shape;481;p28"/>
          <p:cNvSpPr/>
          <p:nvPr/>
        </p:nvSpPr>
        <p:spPr>
          <a:xfrm>
            <a:off x="709920" y="789835"/>
            <a:ext cx="1915812" cy="2045654"/>
          </a:xfrm>
          <a:custGeom>
            <a:rect b="b" l="l" r="r" t="t"/>
            <a:pathLst>
              <a:path extrusionOk="0" h="2045654" w="1915812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384426" t="0"/>
            </a:stretch>
          </a:blipFill>
          <a:ln>
            <a:noFill/>
          </a:ln>
        </p:spPr>
      </p:sp>
      <p:sp>
        <p:nvSpPr>
          <p:cNvPr id="482" name="Google Shape;482;p28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global</a:t>
            </a:r>
            <a:endParaRPr/>
          </a:p>
        </p:txBody>
      </p:sp>
      <p:sp>
        <p:nvSpPr>
          <p:cNvPr id="483" name="Google Shape;483;p28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evaluation</a:t>
            </a:r>
            <a:endParaRPr/>
          </a:p>
        </p:txBody>
      </p:sp>
      <p:sp>
        <p:nvSpPr>
          <p:cNvPr id="484" name="Google Shape;484;p28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4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initiative</a:t>
            </a:r>
            <a:endParaRPr/>
          </a:p>
        </p:txBody>
      </p:sp>
      <p:sp>
        <p:nvSpPr>
          <p:cNvPr id="485" name="Google Shape;485;p28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799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¡Gracias!</a:t>
            </a:r>
            <a:endParaRPr/>
          </a:p>
        </p:txBody>
      </p:sp>
      <p:pic>
        <p:nvPicPr>
          <p:cNvPr id="486" name="Google Shape;486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356" y="7723870"/>
            <a:ext cx="3676650" cy="183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964918" y="3860634"/>
            <a:ext cx="4882643" cy="27432"/>
          </a:xfrm>
          <a:custGeom>
            <a:rect b="b" l="l" r="r" t="t"/>
            <a:pathLst>
              <a:path extrusionOk="0" fill="none" h="27432" w="4882643">
                <a:moveTo>
                  <a:pt x="0" y="0"/>
                </a:moveTo>
                <a:cubicBezTo>
                  <a:pt x="283896" y="15806"/>
                  <a:pt x="476914" y="-5705"/>
                  <a:pt x="648694" y="0"/>
                </a:cubicBezTo>
                <a:cubicBezTo>
                  <a:pt x="820474" y="5705"/>
                  <a:pt x="992491" y="-2560"/>
                  <a:pt x="1199735" y="0"/>
                </a:cubicBezTo>
                <a:cubicBezTo>
                  <a:pt x="1406979" y="2560"/>
                  <a:pt x="1528095" y="-12950"/>
                  <a:pt x="1799603" y="0"/>
                </a:cubicBezTo>
                <a:cubicBezTo>
                  <a:pt x="2071111" y="12950"/>
                  <a:pt x="2220858" y="34016"/>
                  <a:pt x="2545950" y="0"/>
                </a:cubicBezTo>
                <a:cubicBezTo>
                  <a:pt x="2871042" y="-34016"/>
                  <a:pt x="2930968" y="-6551"/>
                  <a:pt x="3194644" y="0"/>
                </a:cubicBezTo>
                <a:cubicBezTo>
                  <a:pt x="3458320" y="6551"/>
                  <a:pt x="3590720" y="-27970"/>
                  <a:pt x="3794511" y="0"/>
                </a:cubicBezTo>
                <a:cubicBezTo>
                  <a:pt x="3998302" y="27970"/>
                  <a:pt x="4343091" y="-39667"/>
                  <a:pt x="4882643" y="0"/>
                </a:cubicBezTo>
                <a:cubicBezTo>
                  <a:pt x="4881670" y="8304"/>
                  <a:pt x="4882165" y="21512"/>
                  <a:pt x="4882643" y="27432"/>
                </a:cubicBezTo>
                <a:cubicBezTo>
                  <a:pt x="4608565" y="7308"/>
                  <a:pt x="4394313" y="56256"/>
                  <a:pt x="4185123" y="27432"/>
                </a:cubicBezTo>
                <a:cubicBezTo>
                  <a:pt x="3975933" y="-1392"/>
                  <a:pt x="3827784" y="51583"/>
                  <a:pt x="3585255" y="27432"/>
                </a:cubicBezTo>
                <a:cubicBezTo>
                  <a:pt x="3342726" y="3281"/>
                  <a:pt x="3165016" y="17373"/>
                  <a:pt x="2790082" y="27432"/>
                </a:cubicBezTo>
                <a:cubicBezTo>
                  <a:pt x="2415148" y="37491"/>
                  <a:pt x="2453831" y="6816"/>
                  <a:pt x="2141388" y="27432"/>
                </a:cubicBezTo>
                <a:cubicBezTo>
                  <a:pt x="1828945" y="48048"/>
                  <a:pt x="1774220" y="17790"/>
                  <a:pt x="1590347" y="27432"/>
                </a:cubicBezTo>
                <a:cubicBezTo>
                  <a:pt x="1406474" y="37074"/>
                  <a:pt x="1201052" y="19505"/>
                  <a:pt x="844000" y="27432"/>
                </a:cubicBezTo>
                <a:cubicBezTo>
                  <a:pt x="486948" y="35359"/>
                  <a:pt x="322314" y="2648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extrusionOk="0" h="27432" w="4882643">
                <a:moveTo>
                  <a:pt x="0" y="0"/>
                </a:moveTo>
                <a:cubicBezTo>
                  <a:pt x="238803" y="9040"/>
                  <a:pt x="494861" y="-4831"/>
                  <a:pt x="648694" y="0"/>
                </a:cubicBezTo>
                <a:cubicBezTo>
                  <a:pt x="802527" y="4831"/>
                  <a:pt x="991643" y="12575"/>
                  <a:pt x="1199735" y="0"/>
                </a:cubicBezTo>
                <a:cubicBezTo>
                  <a:pt x="1407827" y="-12575"/>
                  <a:pt x="1757315" y="9056"/>
                  <a:pt x="1994908" y="0"/>
                </a:cubicBezTo>
                <a:cubicBezTo>
                  <a:pt x="2232501" y="-9056"/>
                  <a:pt x="2370188" y="18797"/>
                  <a:pt x="2643602" y="0"/>
                </a:cubicBezTo>
                <a:cubicBezTo>
                  <a:pt x="2917016" y="-18797"/>
                  <a:pt x="3036387" y="10091"/>
                  <a:pt x="3292296" y="0"/>
                </a:cubicBezTo>
                <a:cubicBezTo>
                  <a:pt x="3548205" y="-10091"/>
                  <a:pt x="3888661" y="2834"/>
                  <a:pt x="4087470" y="0"/>
                </a:cubicBezTo>
                <a:cubicBezTo>
                  <a:pt x="4286279" y="-2834"/>
                  <a:pt x="4487998" y="-16222"/>
                  <a:pt x="4882643" y="0"/>
                </a:cubicBezTo>
                <a:cubicBezTo>
                  <a:pt x="4883128" y="9333"/>
                  <a:pt x="4883921" y="19699"/>
                  <a:pt x="4882643" y="27432"/>
                </a:cubicBezTo>
                <a:cubicBezTo>
                  <a:pt x="4667376" y="-2450"/>
                  <a:pt x="4461025" y="35687"/>
                  <a:pt x="4282775" y="27432"/>
                </a:cubicBezTo>
                <a:cubicBezTo>
                  <a:pt x="4104525" y="19177"/>
                  <a:pt x="3780696" y="33566"/>
                  <a:pt x="3585255" y="27432"/>
                </a:cubicBezTo>
                <a:cubicBezTo>
                  <a:pt x="3389814" y="21298"/>
                  <a:pt x="3084642" y="41802"/>
                  <a:pt x="2887735" y="27432"/>
                </a:cubicBezTo>
                <a:cubicBezTo>
                  <a:pt x="2690828" y="13062"/>
                  <a:pt x="2491614" y="5294"/>
                  <a:pt x="2239041" y="27432"/>
                </a:cubicBezTo>
                <a:cubicBezTo>
                  <a:pt x="1986468" y="49570"/>
                  <a:pt x="1797467" y="64547"/>
                  <a:pt x="1443867" y="27432"/>
                </a:cubicBezTo>
                <a:cubicBezTo>
                  <a:pt x="1090267" y="-9683"/>
                  <a:pt x="850619" y="43704"/>
                  <a:pt x="648694" y="27432"/>
                </a:cubicBezTo>
                <a:cubicBezTo>
                  <a:pt x="446769" y="11160"/>
                  <a:pt x="306471" y="26408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"/>
          <p:cNvSpPr txBox="1"/>
          <p:nvPr/>
        </p:nvSpPr>
        <p:spPr>
          <a:xfrm>
            <a:off x="1" y="9872472"/>
            <a:ext cx="4901156" cy="41452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137150" spcFirstLastPara="1" rIns="137150" wrap="square" tIns="685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Fuente: Arenas de Mesa (2019, p. 35)</a:t>
            </a:r>
            <a:endParaRPr/>
          </a:p>
        </p:txBody>
      </p:sp>
      <p:grpSp>
        <p:nvGrpSpPr>
          <p:cNvPr id="142" name="Google Shape;142;p3"/>
          <p:cNvGrpSpPr/>
          <p:nvPr/>
        </p:nvGrpSpPr>
        <p:grpSpPr>
          <a:xfrm>
            <a:off x="5114109" y="959280"/>
            <a:ext cx="11738712" cy="9074904"/>
            <a:chOff x="3331028" y="639520"/>
            <a:chExt cx="7825808" cy="6049936"/>
          </a:xfrm>
        </p:grpSpPr>
        <p:pic>
          <p:nvPicPr>
            <p:cNvPr descr="Diagrama&#10;&#10;Descripción generada automáticamente" id="143" name="Google Shape;143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331028" y="639520"/>
              <a:ext cx="7825808" cy="60499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3"/>
            <p:cNvSpPr/>
            <p:nvPr/>
          </p:nvSpPr>
          <p:spPr>
            <a:xfrm>
              <a:off x="7318102" y="3540034"/>
              <a:ext cx="1239519" cy="770709"/>
            </a:xfrm>
            <a:prstGeom prst="roundRect">
              <a:avLst>
                <a:gd fmla="val 16667" name="adj"/>
              </a:avLst>
            </a:prstGeom>
            <a:noFill/>
            <a:ln cap="flat" cmpd="sng" w="57150">
              <a:solidFill>
                <a:srgbClr val="7030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" name="Google Shape;145;p3"/>
          <p:cNvSpPr txBox="1"/>
          <p:nvPr/>
        </p:nvSpPr>
        <p:spPr>
          <a:xfrm>
            <a:off x="946404" y="959280"/>
            <a:ext cx="5143500" cy="2578608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137150" spcFirstLastPara="1" rIns="137150" wrap="square" tIns="68575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Evaluación integral de un sistema de pensiones</a:t>
            </a:r>
            <a:endParaRPr b="1" i="0" sz="5100" u="none" cap="none" strike="noStrik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50" u="none" cap="none" strike="noStrike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Qué estamos evaluando cuando evaluamos la seguridad social??</a:t>
            </a:r>
            <a:endParaRPr b="0" i="0" sz="3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/>
          <p:nvPr/>
        </p:nvSpPr>
        <p:spPr>
          <a:xfrm>
            <a:off x="1097280" y="2125980"/>
            <a:ext cx="1604772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00" lIns="1500" spcFirstLastPara="1" rIns="1500" wrap="square" tIns="1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No evaluamos solo balances financieros. Evaluamos la capacidad del Estado y de la economía para proteger frente a vejez, enfermedad, invalidez y otros riesgos sociales.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1234440" y="4183380"/>
            <a:ext cx="466344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Cobertura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¿Quién está dentro y quién queda fuera?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4"/>
          <p:cNvSpPr/>
          <p:nvPr/>
        </p:nvSpPr>
        <p:spPr>
          <a:xfrm>
            <a:off x="6720840" y="4183380"/>
            <a:ext cx="466344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Suficiencia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¿Las prestaciones protegen de la pobreza?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4"/>
          <p:cNvSpPr/>
          <p:nvPr/>
        </p:nvSpPr>
        <p:spPr>
          <a:xfrm>
            <a:off x="12207240" y="4183380"/>
            <a:ext cx="4663440" cy="150876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Sostenibilidad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¿Puede financiarse en el tiempo?</a:t>
            </a:r>
            <a:endParaRPr b="0" i="0" sz="25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8" name="Google Shape;158;p4"/>
          <p:cNvCxnSpPr/>
          <p:nvPr/>
        </p:nvCxnSpPr>
        <p:spPr>
          <a:xfrm>
            <a:off x="3566160" y="6240780"/>
            <a:ext cx="10698480" cy="0"/>
          </a:xfrm>
          <a:prstGeom prst="straightConnector1">
            <a:avLst/>
          </a:prstGeom>
          <a:noFill/>
          <a:ln cap="flat" cmpd="sng" w="254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9" name="Google Shape;159;p4"/>
          <p:cNvSpPr/>
          <p:nvPr/>
        </p:nvSpPr>
        <p:spPr>
          <a:xfrm>
            <a:off x="3017520" y="6789420"/>
            <a:ext cx="12207240" cy="1577340"/>
          </a:xfrm>
          <a:prstGeom prst="rect">
            <a:avLst/>
          </a:prstGeom>
          <a:solidFill>
            <a:srgbClr val="FFF8E1"/>
          </a:solidFill>
          <a:ln cap="flat" cmpd="sng" w="12700">
            <a:solidFill>
              <a:srgbClr val="D6A5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Equidad intergeneracional</a:t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¿Cómo se distribuyen los costos entre trabajadores actuales, jubilados, jóvenes, Estado y futuras generaciones?</a:t>
            </a:r>
            <a:endParaRPr b="0" i="0" sz="2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4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50" u="none" cap="none" strike="noStrike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50" u="none" cap="none" strike="noStrike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"/>
          <p:cNvSpPr txBox="1"/>
          <p:nvPr/>
        </p:nvSpPr>
        <p:spPr>
          <a:xfrm>
            <a:off x="3749627" y="551005"/>
            <a:ext cx="1000923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Evaluación integral de un sistema de pensiones</a:t>
            </a:r>
            <a:endParaRPr b="1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5"/>
          <p:cNvSpPr txBox="1"/>
          <p:nvPr/>
        </p:nvSpPr>
        <p:spPr>
          <a:xfrm>
            <a:off x="14630400" y="9814561"/>
            <a:ext cx="3657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Fuente: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Arenas de Mesa (2019, p. 45)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" name="Google Shape;168;p5"/>
          <p:cNvGrpSpPr/>
          <p:nvPr/>
        </p:nvGrpSpPr>
        <p:grpSpPr>
          <a:xfrm>
            <a:off x="4149680" y="1694531"/>
            <a:ext cx="9802059" cy="7487468"/>
            <a:chOff x="2766453" y="1129687"/>
            <a:chExt cx="6534706" cy="4991645"/>
          </a:xfrm>
        </p:grpSpPr>
        <p:pic>
          <p:nvPicPr>
            <p:cNvPr id="169" name="Google Shape;169;p5"/>
            <p:cNvPicPr preferRelativeResize="0"/>
            <p:nvPr/>
          </p:nvPicPr>
          <p:blipFill rotWithShape="1">
            <a:blip r:embed="rId3">
              <a:alphaModFix/>
            </a:blip>
            <a:srcRect b="0" l="0" r="0" t="5705"/>
            <a:stretch/>
          </p:blipFill>
          <p:spPr>
            <a:xfrm>
              <a:off x="2766453" y="1129687"/>
              <a:ext cx="6096000" cy="49916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5"/>
            <p:cNvSpPr txBox="1"/>
            <p:nvPr/>
          </p:nvSpPr>
          <p:spPr>
            <a:xfrm>
              <a:off x="8058147" y="3801549"/>
              <a:ext cx="1243012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(suficiencia)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1234440" y="2125980"/>
            <a:ext cx="15773400" cy="1851660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650" lIns="2650" spcFirstLastPara="1" rIns="2650" wrap="square" tIns="265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 déficit es el síntoma.</a:t>
            </a:r>
            <a:endParaRPr sz="3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Las causas están en la informalidad, la baja productividad, la transición demográfica y la ausencia de reformas sostenidas.</a:t>
            </a:r>
            <a:endParaRPr sz="3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1714500" y="4732020"/>
            <a:ext cx="1467612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750" lIns="750" spcFirstLastPara="1" rIns="750" wrap="square" tIns="7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El sistema contributivo necesita empleo formal y trayectorias de aporte continuas.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La estructura laboral ecuatoriana produce demasiadas trayectorias fragmentadas.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La demografía reduce la relación entre cotizantes y beneficiarios.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• La política pública ha postergado reformas por sus costos políticos inmediatos.</a:t>
            </a:r>
            <a:endParaRPr sz="2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1645920" y="7886700"/>
            <a:ext cx="14950440" cy="960120"/>
          </a:xfrm>
          <a:prstGeom prst="rect">
            <a:avLst/>
          </a:prstGeom>
          <a:solidFill>
            <a:srgbClr val="E9EDF3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062A5B"/>
                </a:solidFill>
                <a:latin typeface="Arial"/>
                <a:ea typeface="Arial"/>
                <a:cs typeface="Arial"/>
                <a:sym typeface="Arial"/>
              </a:rPr>
              <a:t>Evaluar seguridad social = evaluar trabajo + desarrollo + demografía + pacto intergeneracional</a:t>
            </a:r>
            <a:endParaRPr sz="3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6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CONTRASTE ANALÍTICO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La seguridad social no es solo un problema actuarial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Velín-Fárez 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/>
          <p:nvPr/>
        </p:nvSpPr>
        <p:spPr>
          <a:xfrm>
            <a:off x="1440180" y="1988820"/>
            <a:ext cx="6446520" cy="493776"/>
          </a:xfrm>
          <a:prstGeom prst="rect">
            <a:avLst/>
          </a:prstGeom>
          <a:solidFill>
            <a:srgbClr val="9A2F2F"/>
          </a:solidFill>
          <a:ln>
            <a:noFill/>
          </a:ln>
        </p:spPr>
        <p:txBody>
          <a:bodyPr anchorCtr="0" anchor="ctr" bIns="375" lIns="375" spcFirstLastPara="1" rIns="375" wrap="square" tIns="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Enfoque actuarial (limitado)</a:t>
            </a:r>
            <a:endParaRPr sz="16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10424160" y="1988820"/>
            <a:ext cx="6446520" cy="493776"/>
          </a:xfrm>
          <a:prstGeom prst="rect">
            <a:avLst/>
          </a:prstGeom>
          <a:solidFill>
            <a:srgbClr val="2B6E4A"/>
          </a:solidFill>
          <a:ln>
            <a:noFill/>
          </a:ln>
        </p:spPr>
        <p:txBody>
          <a:bodyPr anchorCtr="0" anchor="ctr" bIns="375" lIns="375" spcFirstLastPara="1" rIns="375" wrap="square" tIns="3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Enfoque integral</a:t>
            </a:r>
            <a:endParaRPr sz="16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1440180" y="2811780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Edad de jubilación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" name="Google Shape;192;p7"/>
          <p:cNvCxnSpPr/>
          <p:nvPr/>
        </p:nvCxnSpPr>
        <p:spPr>
          <a:xfrm>
            <a:off x="8202168" y="3127248"/>
            <a:ext cx="171450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3" name="Google Shape;193;p7"/>
          <p:cNvSpPr/>
          <p:nvPr/>
        </p:nvSpPr>
        <p:spPr>
          <a:xfrm>
            <a:off x="10424160" y="2811780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Estructura real del mercado laboral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1440180" y="3744468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Años de aporte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5" name="Google Shape;195;p7"/>
          <p:cNvCxnSpPr/>
          <p:nvPr/>
        </p:nvCxnSpPr>
        <p:spPr>
          <a:xfrm>
            <a:off x="8202168" y="4059936"/>
            <a:ext cx="171450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6" name="Google Shape;196;p7"/>
          <p:cNvSpPr/>
          <p:nvPr/>
        </p:nvSpPr>
        <p:spPr>
          <a:xfrm>
            <a:off x="10424160" y="3744468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Trayectorias laborales y productividad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7"/>
          <p:cNvSpPr/>
          <p:nvPr/>
        </p:nvSpPr>
        <p:spPr>
          <a:xfrm>
            <a:off x="1440180" y="4677156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Tasa de contribución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" name="Google Shape;198;p7"/>
          <p:cNvCxnSpPr/>
          <p:nvPr/>
        </p:nvCxnSpPr>
        <p:spPr>
          <a:xfrm>
            <a:off x="8202168" y="4992624"/>
            <a:ext cx="171450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9" name="Google Shape;199;p7"/>
          <p:cNvSpPr/>
          <p:nvPr/>
        </p:nvSpPr>
        <p:spPr>
          <a:xfrm>
            <a:off x="10424160" y="4677156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Informalidad y base contributiva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1440180" y="5609844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Déficit actuarial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1" name="Google Shape;201;p7"/>
          <p:cNvCxnSpPr/>
          <p:nvPr/>
        </p:nvCxnSpPr>
        <p:spPr>
          <a:xfrm>
            <a:off x="8202168" y="5925312"/>
            <a:ext cx="171450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02" name="Google Shape;202;p7"/>
          <p:cNvSpPr/>
          <p:nvPr/>
        </p:nvSpPr>
        <p:spPr>
          <a:xfrm>
            <a:off x="10424160" y="5609844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Transición demográfica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1440180" y="6542532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Balance financiero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4" name="Google Shape;204;p7"/>
          <p:cNvCxnSpPr/>
          <p:nvPr/>
        </p:nvCxnSpPr>
        <p:spPr>
          <a:xfrm>
            <a:off x="8202168" y="6858000"/>
            <a:ext cx="171450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05" name="Google Shape;205;p7"/>
          <p:cNvSpPr/>
          <p:nvPr/>
        </p:nvSpPr>
        <p:spPr>
          <a:xfrm>
            <a:off x="10424160" y="6542532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Justicia intergeneracional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1440180" y="7475220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Reforma paramétrica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7"/>
          <p:cNvCxnSpPr/>
          <p:nvPr/>
        </p:nvCxnSpPr>
        <p:spPr>
          <a:xfrm>
            <a:off x="8202168" y="7790688"/>
            <a:ext cx="171450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08" name="Google Shape;208;p7"/>
          <p:cNvSpPr/>
          <p:nvPr/>
        </p:nvSpPr>
        <p:spPr>
          <a:xfrm>
            <a:off x="10424160" y="7475220"/>
            <a:ext cx="6446520" cy="644652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5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Reforma institucional y productiva</a:t>
            </a:r>
            <a:endParaRPr sz="217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7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"/>
          <p:cNvSpPr/>
          <p:nvPr/>
        </p:nvSpPr>
        <p:spPr>
          <a:xfrm>
            <a:off x="891540" y="438912"/>
            <a:ext cx="161848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D6A500"/>
                </a:solidFill>
                <a:latin typeface="Arial"/>
                <a:ea typeface="Arial"/>
                <a:cs typeface="Arial"/>
                <a:sym typeface="Arial"/>
              </a:rPr>
              <a:t>PROBLEMA DE EVALUACIÓN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891540" y="795528"/>
            <a:ext cx="16322040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5" lIns="175" spcFirstLastPara="1" rIns="175" wrap="square" tIns="17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50">
                <a:solidFill>
                  <a:srgbClr val="062A5B"/>
                </a:solidFill>
                <a:latin typeface="Play"/>
                <a:ea typeface="Play"/>
                <a:cs typeface="Play"/>
                <a:sym typeface="Play"/>
              </a:rPr>
              <a:t>El diagnóstico incompleto: mirar solo la caja</a:t>
            </a:r>
            <a:endParaRPr sz="37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9121140" y="9765792"/>
            <a:ext cx="761238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Margarita Velín -Fárez| Webinar de evaluación de políticas públicas</a:t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8"/>
          <p:cNvSpPr/>
          <p:nvPr/>
        </p:nvSpPr>
        <p:spPr>
          <a:xfrm>
            <a:off x="1371600" y="2125980"/>
            <a:ext cx="6720840" cy="658368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Síntoma visible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8"/>
          <p:cNvSpPr/>
          <p:nvPr/>
        </p:nvSpPr>
        <p:spPr>
          <a:xfrm>
            <a:off x="10149840" y="2125980"/>
            <a:ext cx="6720840" cy="658368"/>
          </a:xfrm>
          <a:prstGeom prst="rect">
            <a:avLst/>
          </a:prstGeom>
          <a:solidFill>
            <a:srgbClr val="062A5B"/>
          </a:solidFill>
          <a:ln>
            <a:noFill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Causas estructurales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1371600" y="3223260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Déficit del fondo de pensiones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1" name="Google Shape;221;p8"/>
          <p:cNvCxnSpPr/>
          <p:nvPr/>
        </p:nvCxnSpPr>
        <p:spPr>
          <a:xfrm>
            <a:off x="8435340" y="3566160"/>
            <a:ext cx="123444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2" name="Google Shape;222;p8"/>
          <p:cNvSpPr/>
          <p:nvPr/>
        </p:nvSpPr>
        <p:spPr>
          <a:xfrm>
            <a:off x="10149840" y="3223260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Envejecimiento y menor relación cotizante/pensionista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1371600" y="4265676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Presión sobre el fondo de salud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4" name="Google Shape;224;p8"/>
          <p:cNvCxnSpPr/>
          <p:nvPr/>
        </p:nvCxnSpPr>
        <p:spPr>
          <a:xfrm>
            <a:off x="8435340" y="4608576"/>
            <a:ext cx="123444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5" name="Google Shape;225;p8"/>
          <p:cNvSpPr/>
          <p:nvPr/>
        </p:nvSpPr>
        <p:spPr>
          <a:xfrm>
            <a:off x="10149840" y="4265676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Mayor demanda, costos médicos y estructura de financiamiento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1371600" y="5308092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Baja cobertura contributiva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8"/>
          <p:cNvCxnSpPr/>
          <p:nvPr/>
        </p:nvCxnSpPr>
        <p:spPr>
          <a:xfrm>
            <a:off x="8435340" y="5650992"/>
            <a:ext cx="123444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28" name="Google Shape;228;p8"/>
          <p:cNvSpPr/>
          <p:nvPr/>
        </p:nvSpPr>
        <p:spPr>
          <a:xfrm>
            <a:off x="10149840" y="5308092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Informalidad, autoempleo y empleos inestables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1371600" y="6350508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Insuficiencia de ingresos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0" name="Google Shape;230;p8"/>
          <p:cNvCxnSpPr/>
          <p:nvPr/>
        </p:nvCxnSpPr>
        <p:spPr>
          <a:xfrm>
            <a:off x="8435340" y="6693408"/>
            <a:ext cx="123444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1" name="Google Shape;231;p8"/>
          <p:cNvSpPr/>
          <p:nvPr/>
        </p:nvSpPr>
        <p:spPr>
          <a:xfrm>
            <a:off x="10149840" y="6350508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Baja productividad y salarios reducidos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1371600" y="7392924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Tensión fiscal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3" name="Google Shape;233;p8"/>
          <p:cNvCxnSpPr/>
          <p:nvPr/>
        </p:nvCxnSpPr>
        <p:spPr>
          <a:xfrm>
            <a:off x="8435340" y="7735824"/>
            <a:ext cx="1234440" cy="0"/>
          </a:xfrm>
          <a:prstGeom prst="straightConnector1">
            <a:avLst/>
          </a:prstGeom>
          <a:noFill/>
          <a:ln cap="flat" cmpd="sng" w="15225">
            <a:solidFill>
              <a:srgbClr val="D6A5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4" name="Google Shape;234;p8"/>
          <p:cNvSpPr/>
          <p:nvPr/>
        </p:nvSpPr>
        <p:spPr>
          <a:xfrm>
            <a:off x="10149840" y="7392924"/>
            <a:ext cx="6720840" cy="6858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D8DD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75" lIns="2275" spcFirstLastPara="1" rIns="2275" wrap="square" tIns="2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30">
                <a:solidFill>
                  <a:srgbClr val="18202A"/>
                </a:solidFill>
                <a:latin typeface="Arial"/>
                <a:ea typeface="Arial"/>
                <a:cs typeface="Arial"/>
                <a:sym typeface="Arial"/>
              </a:rPr>
              <a:t>Débil pacto de financiamiento y postergación de reformas</a:t>
            </a:r>
            <a:endParaRPr sz="213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"/>
          <p:cNvSpPr txBox="1"/>
          <p:nvPr>
            <p:ph idx="4294967295" type="sldNum"/>
          </p:nvPr>
        </p:nvSpPr>
        <p:spPr>
          <a:xfrm>
            <a:off x="16939260" y="9765792"/>
            <a:ext cx="1200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solidFill>
                  <a:srgbClr val="5B64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50">
              <a:solidFill>
                <a:srgbClr val="5B647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"/>
          <p:cNvSpPr txBox="1"/>
          <p:nvPr>
            <p:ph type="title"/>
          </p:nvPr>
        </p:nvSpPr>
        <p:spPr>
          <a:xfrm>
            <a:off x="1131338" y="2109500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Play"/>
              <a:buNone/>
            </a:pPr>
            <a:r>
              <a:rPr lang="en-US"/>
              <a:t>Evaluación del sistema de pensiones</a:t>
            </a:r>
            <a:endParaRPr/>
          </a:p>
        </p:txBody>
      </p:sp>
      <p:sp>
        <p:nvSpPr>
          <p:cNvPr id="241" name="Google Shape;241;p9"/>
          <p:cNvSpPr txBox="1"/>
          <p:nvPr/>
        </p:nvSpPr>
        <p:spPr>
          <a:xfrm>
            <a:off x="4444872" y="3620006"/>
            <a:ext cx="9146331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28625" lvl="1" marL="111442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Dinámica de la estructura poblacional</a:t>
            </a:r>
            <a:endParaRPr/>
          </a:p>
          <a:p>
            <a:pPr indent="-428625" lvl="1" marL="111442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Dinámica del mercado laboral</a:t>
            </a:r>
            <a:endParaRPr/>
          </a:p>
          <a:p>
            <a:pPr indent="-428625" lvl="1" marL="111442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Dinámica de la seguridad social – sistema de pensiones</a:t>
            </a:r>
            <a:endParaRPr/>
          </a:p>
          <a:p>
            <a:pPr indent="-428625" lvl="1" marL="111442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Evaluación de sostenibilidad del sistema de pensiones – fondo IVM</a:t>
            </a:r>
            <a:endParaRPr/>
          </a:p>
          <a:p>
            <a:pPr indent="-428625" lvl="2" marL="180022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Perspectiva macroeconómica</a:t>
            </a:r>
            <a:endParaRPr/>
          </a:p>
          <a:p>
            <a:pPr indent="-428625" lvl="2" marL="180022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Perspectiva actuarial</a:t>
            </a:r>
            <a:endParaRPr/>
          </a:p>
        </p:txBody>
      </p:sp>
      <p:sp>
        <p:nvSpPr>
          <p:cNvPr id="242" name="Google Shape;242;p9"/>
          <p:cNvSpPr txBox="1"/>
          <p:nvPr/>
        </p:nvSpPr>
        <p:spPr>
          <a:xfrm>
            <a:off x="4444872" y="7112412"/>
            <a:ext cx="9146331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Datos: 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INEC: ENEMDU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NNUU: World Population Prospects 2022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CEPAL: portal estadísticas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IESS: boletines y DAIE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Superintendencia de Bancos: Balances Generales</a:t>
            </a:r>
            <a:endParaRPr b="0" i="0" sz="2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Paleta Combinada - Final">
      <a:dk1>
        <a:srgbClr val="000000"/>
      </a:dk1>
      <a:lt1>
        <a:srgbClr val="FFFFFF"/>
      </a:lt1>
      <a:dk2>
        <a:srgbClr val="002C38"/>
      </a:dk2>
      <a:lt2>
        <a:srgbClr val="E7E6E6"/>
      </a:lt2>
      <a:accent1>
        <a:srgbClr val="EAAA00"/>
      </a:accent1>
      <a:accent2>
        <a:srgbClr val="002C71"/>
      </a:accent2>
      <a:accent3>
        <a:srgbClr val="910048"/>
      </a:accent3>
      <a:accent4>
        <a:srgbClr val="EAAA00"/>
      </a:accent4>
      <a:accent5>
        <a:srgbClr val="002C71"/>
      </a:accent5>
      <a:accent6>
        <a:srgbClr val="EAAA00"/>
      </a:accent6>
      <a:hlink>
        <a:srgbClr val="EAAA00"/>
      </a:hlink>
      <a:folHlink>
        <a:srgbClr val="91004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Mauricio Jesus Mena Flores</dc:creator>
</cp:coreProperties>
</file>