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18288000" cy="10287000"/>
  <p:notesSz cx="6858000" cy="9144000"/>
  <p:embeddedFontLst>
    <p:embeddedFont>
      <p:font typeface="BR Omny Bold" charset="1" panose="00000000000000000000"/>
      <p:regular r:id="rId28"/>
    </p:embeddedFont>
    <p:embeddedFont>
      <p:font typeface="BR Omny" charset="1" panose="00000000000000000000"/>
      <p:regular r:id="rId29"/>
    </p:embeddedFont>
    <p:embeddedFont>
      <p:font typeface="BR Omny Bold Italics" charset="1" panose="00000000000000000000"/>
      <p:regular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3.png" Type="http://schemas.openxmlformats.org/officeDocument/2006/relationships/image"/><Relationship Id="rId4" Target="../media/image1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https://manage.qualiainterviews.com" TargetMode="External" Type="http://schemas.openxmlformats.org/officeDocument/2006/relationships/hyperlink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jpeg" Type="http://schemas.openxmlformats.org/officeDocument/2006/relationships/image"/><Relationship Id="rId5" Target="../media/image5.jpeg" Type="http://schemas.openxmlformats.org/officeDocument/2006/relationships/image"/><Relationship Id="rId6" Target="../media/image6.png" Type="http://schemas.openxmlformats.org/officeDocument/2006/relationships/image"/><Relationship Id="rId7" Target="../media/image7.png" Type="http://schemas.openxmlformats.org/officeDocument/2006/relationships/image"/><Relationship Id="rId8" Target="../media/image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png" Type="http://schemas.openxmlformats.org/officeDocument/2006/relationships/image"/><Relationship Id="rId4" Target="../media/image11.png" Type="http://schemas.openxmlformats.org/officeDocument/2006/relationships/image"/><Relationship Id="rId5" Target="https://qualiainterviews.com" TargetMode="External" Type="http://schemas.openxmlformats.org/officeDocument/2006/relationships/hyperlink"/><Relationship Id="rId6" Target="../media/image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1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3D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6395979">
            <a:off x="3351179" y="-5443156"/>
            <a:ext cx="25306469" cy="23119444"/>
          </a:xfrm>
          <a:custGeom>
            <a:avLst/>
            <a:gdLst/>
            <a:ahLst/>
            <a:cxnLst/>
            <a:rect r="r" b="b" t="t" l="l"/>
            <a:pathLst>
              <a:path h="23119444" w="25306469">
                <a:moveTo>
                  <a:pt x="0" y="0"/>
                </a:moveTo>
                <a:lnTo>
                  <a:pt x="25306469" y="0"/>
                </a:lnTo>
                <a:lnTo>
                  <a:pt x="25306469" y="23119444"/>
                </a:lnTo>
                <a:lnTo>
                  <a:pt x="0" y="2311944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49" r="0" b="-6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1511247"/>
            <a:ext cx="5006575" cy="696748"/>
          </a:xfrm>
          <a:custGeom>
            <a:avLst/>
            <a:gdLst/>
            <a:ahLst/>
            <a:cxnLst/>
            <a:rect r="r" b="b" t="t" l="l"/>
            <a:pathLst>
              <a:path h="696748" w="5006575">
                <a:moveTo>
                  <a:pt x="0" y="0"/>
                </a:moveTo>
                <a:lnTo>
                  <a:pt x="5006575" y="0"/>
                </a:lnTo>
                <a:lnTo>
                  <a:pt x="5006575" y="696749"/>
                </a:lnTo>
                <a:lnTo>
                  <a:pt x="0" y="6967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3434150"/>
            <a:ext cx="6525478" cy="5800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Coleta de Dados Qualitativos com Entrevistas Conduzidas por IA: Uma Introdução Prática ao QualiaInterviews</a:t>
            </a:r>
          </a:p>
          <a:p>
            <a:pPr algn="l">
              <a:lnSpc>
                <a:spcPts val="575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2736893"/>
            <a:ext cx="6525478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799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03-06-2026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3D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60249">
            <a:off x="6657414" y="-5067099"/>
            <a:ext cx="20522451" cy="18748868"/>
          </a:xfrm>
          <a:custGeom>
            <a:avLst/>
            <a:gdLst/>
            <a:ahLst/>
            <a:cxnLst/>
            <a:rect r="r" b="b" t="t" l="l"/>
            <a:pathLst>
              <a:path h="18748868" w="20522451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49" r="0" b="-6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8636740"/>
            <a:ext cx="4466298" cy="621560"/>
          </a:xfrm>
          <a:custGeom>
            <a:avLst/>
            <a:gdLst/>
            <a:ahLst/>
            <a:cxnLst/>
            <a:rect r="r" b="b" t="t" l="l"/>
            <a:pathLst>
              <a:path h="621560" w="4466298">
                <a:moveTo>
                  <a:pt x="0" y="0"/>
                </a:moveTo>
                <a:lnTo>
                  <a:pt x="4466298" y="0"/>
                </a:lnTo>
                <a:lnTo>
                  <a:pt x="4466298" y="621560"/>
                </a:lnTo>
                <a:lnTo>
                  <a:pt x="0" y="621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4772016"/>
            <a:ext cx="6525478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Entrevistas conduzidas por IA?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35474" y="421244"/>
            <a:ext cx="13461984" cy="8094018"/>
          </a:xfrm>
          <a:custGeom>
            <a:avLst/>
            <a:gdLst/>
            <a:ahLst/>
            <a:cxnLst/>
            <a:rect r="r" b="b" t="t" l="l"/>
            <a:pathLst>
              <a:path h="8094018" w="13461984">
                <a:moveTo>
                  <a:pt x="0" y="0"/>
                </a:moveTo>
                <a:lnTo>
                  <a:pt x="13461984" y="0"/>
                </a:lnTo>
                <a:lnTo>
                  <a:pt x="13461984" y="8094018"/>
                </a:lnTo>
                <a:lnTo>
                  <a:pt x="0" y="80940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972" t="0" r="-5972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095295"/>
            <a:ext cx="9972606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Quando </a:t>
            </a:r>
            <a:r>
              <a:rPr lang="en-US" sz="4800" b="true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USAR</a:t>
            </a: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entrevistas com IA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166961"/>
            <a:ext cx="16443129" cy="2680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74" indent="-345437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Situações em que você </a:t>
            </a:r>
            <a:r>
              <a:rPr lang="en-US" b="true" sz="3199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não sabe exatamente o que perguntar </a:t>
            </a:r>
          </a:p>
          <a:p>
            <a:pPr algn="l" marL="690874" indent="-345437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Conversas menos estruturadas e </a:t>
            </a:r>
            <a:r>
              <a:rPr lang="en-US" b="true" sz="3199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exploratórias</a:t>
            </a:r>
          </a:p>
          <a:p>
            <a:pPr algn="l" marL="690874" indent="-345437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Quando os seus participantes podem falar </a:t>
            </a:r>
            <a:r>
              <a:rPr lang="en-US" b="true" sz="3199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idiomas diferentes</a:t>
            </a:r>
          </a:p>
          <a:p>
            <a:pPr algn="l" marL="690874" indent="-345437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Quando você pode</a:t>
            </a:r>
            <a:r>
              <a:rPr lang="en-US" b="true" sz="3199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 escalar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de entrevistas humanas para entrevistas com IA</a:t>
            </a:r>
          </a:p>
          <a:p>
            <a:pPr algn="l">
              <a:lnSpc>
                <a:spcPts val="349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4999482"/>
            <a:ext cx="11693803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Quando</a:t>
            </a:r>
            <a:r>
              <a:rPr lang="en-US" sz="4800" b="true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 NÃO</a:t>
            </a: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usar entrevistas com IA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5827943"/>
            <a:ext cx="12078268" cy="32423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74" indent="-345437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Quando você p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ri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te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r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usad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 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um </a:t>
            </a:r>
            <a:r>
              <a:rPr lang="en-US" b="true" sz="3199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questionário</a:t>
            </a:r>
          </a:p>
          <a:p>
            <a:pPr algn="l" marL="690874" indent="-345437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n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do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você tem muitas </a:t>
            </a:r>
            <a:r>
              <a:rPr lang="en-US" b="true" sz="3199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perguntas específicas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a fazer</a:t>
            </a:r>
          </a:p>
          <a:p>
            <a:pPr algn="l" marL="690874" indent="-345437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Quando você está lidando com</a:t>
            </a:r>
            <a:r>
              <a:rPr lang="en-US" b="true" sz="3199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 informações sensíveis 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 popul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çõe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 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vuln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er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áv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</a:t>
            </a:r>
          </a:p>
          <a:p>
            <a:pPr algn="l" marL="690874" indent="-345437" lvl="1">
              <a:lnSpc>
                <a:spcPts val="4479"/>
              </a:lnSpc>
              <a:buFont typeface="Arial"/>
              <a:buChar char="•"/>
            </a:pP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Quando você r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eal</a:t>
            </a: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mente precisa da </a:t>
            </a:r>
            <a:r>
              <a:rPr lang="en-US" b="true" sz="3199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interação humana</a:t>
            </a:r>
          </a:p>
          <a:p>
            <a:pPr algn="l">
              <a:lnSpc>
                <a:spcPts val="3499"/>
              </a:lnSpc>
            </a:pP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3D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60249">
            <a:off x="6657414" y="-5067099"/>
            <a:ext cx="20522451" cy="18748868"/>
          </a:xfrm>
          <a:custGeom>
            <a:avLst/>
            <a:gdLst/>
            <a:ahLst/>
            <a:cxnLst/>
            <a:rect r="r" b="b" t="t" l="l"/>
            <a:pathLst>
              <a:path h="18748868" w="20522451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49" r="0" b="-6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8636740"/>
            <a:ext cx="4466298" cy="621560"/>
          </a:xfrm>
          <a:custGeom>
            <a:avLst/>
            <a:gdLst/>
            <a:ahLst/>
            <a:cxnLst/>
            <a:rect r="r" b="b" t="t" l="l"/>
            <a:pathLst>
              <a:path h="621560" w="4466298">
                <a:moveTo>
                  <a:pt x="0" y="0"/>
                </a:moveTo>
                <a:lnTo>
                  <a:pt x="4466298" y="0"/>
                </a:lnTo>
                <a:lnTo>
                  <a:pt x="4466298" y="621560"/>
                </a:lnTo>
                <a:lnTo>
                  <a:pt x="0" y="621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2932" y="3836360"/>
            <a:ext cx="6218403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Demo QualiaInterviews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56977" y="5663656"/>
            <a:ext cx="6284357" cy="428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60"/>
              </a:lnSpc>
              <a:spcBef>
                <a:spcPct val="0"/>
              </a:spcBef>
            </a:pPr>
            <a:r>
              <a:rPr lang="en-US" sz="2800" strike="noStrike" u="none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https://manage.qualiainterviews.com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6717813"/>
            <a:ext cx="7325411" cy="84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  <a:spcBef>
                <a:spcPct val="0"/>
              </a:spcBef>
            </a:pPr>
            <a:r>
              <a:rPr lang="en-US" b="true" sz="2800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Guia do usuário</a:t>
            </a:r>
          </a:p>
          <a:p>
            <a:pPr algn="l">
              <a:lnSpc>
                <a:spcPts val="3360"/>
              </a:lnSpc>
              <a:spcBef>
                <a:spcPct val="0"/>
              </a:spcBef>
            </a:pPr>
            <a:r>
              <a:rPr lang="en-US" sz="280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https://manage.qualiainterviews.com/help 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3D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60249">
            <a:off x="6657414" y="-5067099"/>
            <a:ext cx="20522451" cy="18748868"/>
          </a:xfrm>
          <a:custGeom>
            <a:avLst/>
            <a:gdLst/>
            <a:ahLst/>
            <a:cxnLst/>
            <a:rect r="r" b="b" t="t" l="l"/>
            <a:pathLst>
              <a:path h="18748868" w="20522451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49" r="0" b="-6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8636740"/>
            <a:ext cx="4466298" cy="621560"/>
          </a:xfrm>
          <a:custGeom>
            <a:avLst/>
            <a:gdLst/>
            <a:ahLst/>
            <a:cxnLst/>
            <a:rect r="r" b="b" t="t" l="l"/>
            <a:pathLst>
              <a:path h="621560" w="4466298">
                <a:moveTo>
                  <a:pt x="0" y="0"/>
                </a:moveTo>
                <a:lnTo>
                  <a:pt x="4466298" y="0"/>
                </a:lnTo>
                <a:lnTo>
                  <a:pt x="4466298" y="621560"/>
                </a:lnTo>
                <a:lnTo>
                  <a:pt x="0" y="621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4772016"/>
            <a:ext cx="6525478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Escrevendo as instruções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095295"/>
            <a:ext cx="16654032" cy="2181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Dicas para criar entrevistas conduzidas por IA</a:t>
            </a:r>
          </a:p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= Como qualquer outra e</a:t>
            </a: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ntrevista!</a:t>
            </a:r>
          </a:p>
          <a:p>
            <a:pPr algn="l">
              <a:lnSpc>
                <a:spcPts val="575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634986"/>
            <a:ext cx="17013412" cy="4702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Revise o objetivo: </a:t>
            </a: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(objetivos de pesquisa, não perguntas predeterminadas)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Entenda o público-alvo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Ouça ativamente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Investigue para obter insights mais profundos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Abrace a flexibilidade: </a:t>
            </a: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Explore tópicos emergentes que surgirem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Resuma periodicamente: </a:t>
            </a: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para garantir entendimento mútuo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Guie a discussão: p</a:t>
            </a: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ara alinhar com os seus objetivos de pesquisa, permanecendo aberto a insights inesperados.</a:t>
            </a:r>
          </a:p>
          <a:p>
            <a:pPr algn="l">
              <a:lnSpc>
                <a:spcPts val="349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214780" y="7125104"/>
            <a:ext cx="12867630" cy="1895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9"/>
              </a:lnSpc>
              <a:spcBef>
                <a:spcPct val="0"/>
              </a:spcBef>
            </a:pPr>
            <a:r>
              <a:rPr lang="en-US" b="true" sz="3399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Erros comuns a evitar</a:t>
            </a:r>
          </a:p>
          <a:p>
            <a:pPr algn="l" marL="647700" indent="-323850" lvl="1">
              <a:lnSpc>
                <a:spcPts val="36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Evite pressa:</a:t>
            </a: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Respeite o fluxo natural da conversa, que pode levar a insights mais ricos.</a:t>
            </a:r>
          </a:p>
          <a:p>
            <a:pPr algn="l" marL="647700" indent="-323850" lvl="1">
              <a:lnSpc>
                <a:spcPts val="3600"/>
              </a:lnSpc>
              <a:buFont typeface="Arial"/>
              <a:buChar char="•"/>
            </a:pPr>
            <a:r>
              <a:rPr lang="en-US" b="true" sz="3000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Evite perguntas tendenciosas 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3D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60249">
            <a:off x="6657414" y="-5067099"/>
            <a:ext cx="20522451" cy="18748868"/>
          </a:xfrm>
          <a:custGeom>
            <a:avLst/>
            <a:gdLst/>
            <a:ahLst/>
            <a:cxnLst/>
            <a:rect r="r" b="b" t="t" l="l"/>
            <a:pathLst>
              <a:path h="18748868" w="20522451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49" r="0" b="-6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8636740"/>
            <a:ext cx="4466298" cy="621560"/>
          </a:xfrm>
          <a:custGeom>
            <a:avLst/>
            <a:gdLst/>
            <a:ahLst/>
            <a:cxnLst/>
            <a:rect r="r" b="b" t="t" l="l"/>
            <a:pathLst>
              <a:path h="621560" w="4466298">
                <a:moveTo>
                  <a:pt x="0" y="0"/>
                </a:moveTo>
                <a:lnTo>
                  <a:pt x="4466298" y="0"/>
                </a:lnTo>
                <a:lnTo>
                  <a:pt x="4466298" y="621560"/>
                </a:lnTo>
                <a:lnTo>
                  <a:pt x="0" y="621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4772016"/>
            <a:ext cx="6525478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Exercício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 show="false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095295"/>
            <a:ext cx="16654032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Criando uma entrevista no Qualia </a:t>
            </a:r>
          </a:p>
          <a:p>
            <a:pPr algn="l">
              <a:lnSpc>
                <a:spcPts val="575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33976" y="1943170"/>
            <a:ext cx="15223715" cy="10036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Passo 1: Criando uma nova entrevista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Dê um nome à sua entrevista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Passo 2: Escrevendo as instruções da entrevista </a:t>
            </a:r>
          </a:p>
          <a:p>
            <a:pPr algn="l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Você pode editar os textos diretamente e/ou usar o Orientador de Entrevistas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Identifique os objetivos da sua pesquisa → Além disso, há alguma pergunta específica que precise ser respondida? 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Defina seu público-alvo → isso ajuda a IA a identificar o tom correto para se comunicar com os entrevistados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Passo 3: Testando a entrevista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Manualmente</a:t>
            </a:r>
          </a:p>
          <a:p>
            <a:pPr algn="l" marL="647700" indent="-323850" lvl="1">
              <a:lnSpc>
                <a:spcPts val="420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Com o painel de automação (com diferentes personas) </a:t>
            </a: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4200"/>
              </a:lnSpc>
            </a:pPr>
          </a:p>
          <a:p>
            <a:pPr algn="l">
              <a:lnSpc>
                <a:spcPts val="3499"/>
              </a:lnSpc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095295"/>
            <a:ext cx="16654032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Criando uma entrevista no Qualia </a:t>
            </a:r>
          </a:p>
          <a:p>
            <a:pPr algn="l">
              <a:lnSpc>
                <a:spcPts val="575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133976" y="2123643"/>
            <a:ext cx="15223715" cy="7445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Tema da entrevista: Percepções sobre o uso de IA na área de Monitoramento e Avaliação no Brasil </a:t>
            </a:r>
          </a:p>
          <a:p>
            <a:pPr algn="l">
              <a:lnSpc>
                <a:spcPts val="4200"/>
              </a:lnSpc>
            </a:pPr>
            <a:r>
              <a:rPr lang="en-US" sz="3000" b="true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Público-alvo: </a:t>
            </a: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Avaliadores, pesquisadores e servidores públicos </a:t>
            </a:r>
          </a:p>
          <a:p>
            <a:pPr algn="l">
              <a:lnSpc>
                <a:spcPts val="4200"/>
              </a:lnSpc>
            </a:pPr>
          </a:p>
          <a:p>
            <a:pPr algn="l" marL="647700" indent="-323850" lvl="1">
              <a:lnSpc>
                <a:spcPts val="483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Um de vocês (“o editor”), com uma boa conexão Wi-Fi e uma conta do Google: faz o login em </a:t>
            </a:r>
            <a:r>
              <a:rPr lang="en-US" sz="3000" u="sng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  <a:hlinkClick r:id="rId4" tooltip="https://manage.qualiainterviews.com"/>
              </a:rPr>
              <a:t>https://manage.qualiainterviews.com/</a:t>
            </a: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e compartilha a tela</a:t>
            </a:r>
          </a:p>
          <a:p>
            <a:pPr algn="l" marL="647700" indent="-323850" lvl="1">
              <a:lnSpc>
                <a:spcPts val="483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 grupo decide um nome para a entrevista</a:t>
            </a:r>
          </a:p>
          <a:p>
            <a:pPr algn="l" marL="647700" indent="-323850" lvl="1">
              <a:lnSpc>
                <a:spcPts val="483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 editor usa o Interview Advisor (Assistente de Entrevista) e/ou edita os textos da entrevista diretamente. </a:t>
            </a:r>
          </a:p>
          <a:p>
            <a:pPr algn="l" marL="647700" indent="-323850" lvl="1">
              <a:lnSpc>
                <a:spcPts val="483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 editor testa a entrevista dentro do painel de edição</a:t>
            </a:r>
          </a:p>
          <a:p>
            <a:pPr algn="l" marL="647700" indent="-323850" lvl="1">
              <a:lnSpc>
                <a:spcPts val="483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 editor envia o link para os outros testarem</a:t>
            </a:r>
          </a:p>
          <a:p>
            <a:pPr algn="l" marL="647700" indent="-323850" lvl="1">
              <a:lnSpc>
                <a:spcPts val="4830"/>
              </a:lnSpc>
              <a:buFont typeface="Arial"/>
              <a:buChar char="•"/>
            </a:pPr>
            <a:r>
              <a:rPr lang="en-US" sz="30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 editor visualiza as transcrições e a visão geral</a:t>
            </a:r>
          </a:p>
          <a:p>
            <a:pPr algn="l">
              <a:lnSpc>
                <a:spcPts val="3499"/>
              </a:lnSpc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3D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60249">
            <a:off x="6657414" y="-5067099"/>
            <a:ext cx="20522451" cy="18748868"/>
          </a:xfrm>
          <a:custGeom>
            <a:avLst/>
            <a:gdLst/>
            <a:ahLst/>
            <a:cxnLst/>
            <a:rect r="r" b="b" t="t" l="l"/>
            <a:pathLst>
              <a:path h="18748868" w="20522451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49" r="0" b="-6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8636740"/>
            <a:ext cx="4466298" cy="621560"/>
          </a:xfrm>
          <a:custGeom>
            <a:avLst/>
            <a:gdLst/>
            <a:ahLst/>
            <a:cxnLst/>
            <a:rect r="r" b="b" t="t" l="l"/>
            <a:pathLst>
              <a:path h="621560" w="4466298">
                <a:moveTo>
                  <a:pt x="0" y="0"/>
                </a:moveTo>
                <a:lnTo>
                  <a:pt x="4466298" y="0"/>
                </a:lnTo>
                <a:lnTo>
                  <a:pt x="4466298" y="621560"/>
                </a:lnTo>
                <a:lnTo>
                  <a:pt x="0" y="621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4772016"/>
            <a:ext cx="6525478" cy="2181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Qual o papel do pesquisador na era da IA?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1185522" y="5143500"/>
            <a:ext cx="5722834" cy="796428"/>
          </a:xfrm>
          <a:custGeom>
            <a:avLst/>
            <a:gdLst/>
            <a:ahLst/>
            <a:cxnLst/>
            <a:rect r="r" b="b" t="t" l="l"/>
            <a:pathLst>
              <a:path h="796428" w="5722834">
                <a:moveTo>
                  <a:pt x="0" y="0"/>
                </a:moveTo>
                <a:lnTo>
                  <a:pt x="5722834" y="0"/>
                </a:lnTo>
                <a:lnTo>
                  <a:pt x="5722834" y="796428"/>
                </a:lnTo>
                <a:lnTo>
                  <a:pt x="0" y="79642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28700" y="5426657"/>
            <a:ext cx="2362052" cy="2362052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-1271727">
              <a:off x="-109" y="-109"/>
              <a:ext cx="813019" cy="813019"/>
            </a:xfrm>
            <a:custGeom>
              <a:avLst/>
              <a:gdLst/>
              <a:ahLst/>
              <a:cxnLst/>
              <a:rect r="r" b="b" t="t" l="l"/>
              <a:pathLst>
                <a:path h="813019" w="813019">
                  <a:moveTo>
                    <a:pt x="553443" y="27601"/>
                  </a:moveTo>
                  <a:cubicBezTo>
                    <a:pt x="344178" y="-53549"/>
                    <a:pt x="108750" y="50310"/>
                    <a:pt x="27601" y="259575"/>
                  </a:cubicBezTo>
                  <a:cubicBezTo>
                    <a:pt x="-53549" y="468840"/>
                    <a:pt x="50310" y="704268"/>
                    <a:pt x="259575" y="785417"/>
                  </a:cubicBezTo>
                  <a:cubicBezTo>
                    <a:pt x="468840" y="866567"/>
                    <a:pt x="704268" y="762708"/>
                    <a:pt x="785417" y="553443"/>
                  </a:cubicBezTo>
                  <a:cubicBezTo>
                    <a:pt x="866567" y="344178"/>
                    <a:pt x="762708" y="108750"/>
                    <a:pt x="553443" y="27601"/>
                  </a:cubicBezTo>
                  <a:close/>
                </a:path>
              </a:pathLst>
            </a:custGeom>
            <a:blipFill>
              <a:blip r:embed="rId4"/>
              <a:stretch>
                <a:fillRect l="-19276" t="-12780" r="-671" b="-81245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2498291"/>
            <a:ext cx="2362052" cy="2362052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5"/>
              <a:stretch>
                <a:fillRect l="-36172" t="0" r="-13886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2216973" y="2498291"/>
            <a:ext cx="2964424" cy="2196549"/>
          </a:xfrm>
          <a:custGeom>
            <a:avLst/>
            <a:gdLst/>
            <a:ahLst/>
            <a:cxnLst/>
            <a:rect r="r" b="b" t="t" l="l"/>
            <a:pathLst>
              <a:path h="2196549" w="2964424">
                <a:moveTo>
                  <a:pt x="0" y="0"/>
                </a:moveTo>
                <a:lnTo>
                  <a:pt x="2964424" y="0"/>
                </a:lnTo>
                <a:lnTo>
                  <a:pt x="2964424" y="2196549"/>
                </a:lnTo>
                <a:lnTo>
                  <a:pt x="0" y="219654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449620" y="5720893"/>
            <a:ext cx="625814" cy="438070"/>
          </a:xfrm>
          <a:custGeom>
            <a:avLst/>
            <a:gdLst/>
            <a:ahLst/>
            <a:cxnLst/>
            <a:rect r="r" b="b" t="t" l="l"/>
            <a:pathLst>
              <a:path h="438070" w="625814">
                <a:moveTo>
                  <a:pt x="0" y="0"/>
                </a:moveTo>
                <a:lnTo>
                  <a:pt x="625814" y="0"/>
                </a:lnTo>
                <a:lnTo>
                  <a:pt x="625814" y="438070"/>
                </a:lnTo>
                <a:lnTo>
                  <a:pt x="0" y="43807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3726579" y="2804213"/>
            <a:ext cx="6002557" cy="2056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Steve Powell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Co-fundador e Diretor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Causal Map Ltd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steve</a:t>
            </a:r>
            <a:r>
              <a:rPr lang="en-US" sz="21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@causalmap.app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https://www.linkedin.com/in/stevepowell99/ 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5831863" y="2830755"/>
            <a:ext cx="584079" cy="351908"/>
          </a:xfrm>
          <a:custGeom>
            <a:avLst/>
            <a:gdLst/>
            <a:ahLst/>
            <a:cxnLst/>
            <a:rect r="r" b="b" t="t" l="l"/>
            <a:pathLst>
              <a:path h="351908" w="584079">
                <a:moveTo>
                  <a:pt x="0" y="0"/>
                </a:moveTo>
                <a:lnTo>
                  <a:pt x="584079" y="0"/>
                </a:lnTo>
                <a:lnTo>
                  <a:pt x="584079" y="351907"/>
                </a:lnTo>
                <a:lnTo>
                  <a:pt x="0" y="35190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28700" y="1095295"/>
            <a:ext cx="9972606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O time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726579" y="5732579"/>
            <a:ext cx="9972606" cy="20561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Gabriele Caldas Cabral 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Coordenadora de Outreach</a:t>
            </a: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Causal Map Ltd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gabriele@causalmap.app </a:t>
            </a:r>
          </a:p>
          <a:p>
            <a:pPr algn="l">
              <a:lnSpc>
                <a:spcPts val="2940"/>
              </a:lnSpc>
            </a:pPr>
            <a:r>
              <a:rPr lang="en-US" sz="21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https://www.linkedin.com/in/gabrielecaldas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095295"/>
            <a:ext cx="9972606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O papel do(a) pesquisador(a)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398777"/>
            <a:ext cx="16654032" cy="4399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6" indent="-302258" lvl="1">
              <a:lnSpc>
                <a:spcPts val="3919"/>
              </a:lnSpc>
              <a:buFont typeface="Arial"/>
              <a:buChar char="•"/>
            </a:pPr>
            <a:r>
              <a:rPr lang="en-US" b="true" sz="27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Entrevistas com IA como forma de </a:t>
            </a:r>
            <a:r>
              <a:rPr lang="en-US" b="true" sz="2799" i="true">
                <a:solidFill>
                  <a:srgbClr val="000000"/>
                </a:solidFill>
                <a:latin typeface="BR Omny Bold Italics"/>
                <a:ea typeface="BR Omny Bold Italics"/>
                <a:cs typeface="BR Omny Bold Italics"/>
                <a:sym typeface="BR Omny Bold Italics"/>
              </a:rPr>
              <a:t>escalar,</a:t>
            </a:r>
            <a:r>
              <a:rPr lang="en-US" sz="27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não de substituir entrevistas conduzidas por humanos.</a:t>
            </a:r>
          </a:p>
          <a:p>
            <a:pPr algn="l" marL="604516" indent="-302258" lvl="1">
              <a:lnSpc>
                <a:spcPts val="3919"/>
              </a:lnSpc>
              <a:buFont typeface="Arial"/>
              <a:buChar char="•"/>
            </a:pPr>
            <a:r>
              <a:rPr lang="en-US" b="true" sz="27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Design e supervisão: </a:t>
            </a:r>
            <a:r>
              <a:rPr lang="en-US" sz="27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 papel do pesquisador é mais sobre fazer o design e supervisionar a entrevista e menos sobre a interação direta.</a:t>
            </a:r>
          </a:p>
          <a:p>
            <a:pPr algn="l" marL="604516" indent="-302258" lvl="1">
              <a:lnSpc>
                <a:spcPts val="3919"/>
              </a:lnSpc>
              <a:buFont typeface="Arial"/>
              <a:buChar char="•"/>
            </a:pPr>
            <a:r>
              <a:rPr lang="en-US" b="true" sz="27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Considerações éticas: </a:t>
            </a:r>
            <a:r>
              <a:rPr lang="en-US" sz="27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garanta o consentimento informado, levando em consideração a compreensão dos participantes sobre o envolvimento da IA no processo de entrevista.</a:t>
            </a:r>
          </a:p>
          <a:p>
            <a:pPr algn="l" marL="604516" indent="-302258" lvl="1">
              <a:lnSpc>
                <a:spcPts val="3919"/>
              </a:lnSpc>
              <a:buFont typeface="Arial"/>
              <a:buChar char="•"/>
            </a:pPr>
            <a:r>
              <a:rPr lang="en-US" b="true" sz="27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Interpretação de dados:</a:t>
            </a:r>
            <a:r>
              <a:rPr lang="en-US" sz="27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A interpretação e a análise dos dados tornam-se ainda mais importantes, levando em conta a influência da IA na dinâmica da entrevista.</a:t>
            </a:r>
          </a:p>
          <a:p>
            <a:pPr algn="l">
              <a:lnSpc>
                <a:spcPts val="349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6460704"/>
            <a:ext cx="11620072" cy="2524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b="true" sz="27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Controle de qualidade: </a:t>
            </a:r>
            <a:r>
              <a:rPr lang="en-US" sz="27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 monitoramento e ajuste contínuos do desempenho da IA são essenciais para manter a qualidade e integridade dos dados.</a:t>
            </a:r>
          </a:p>
          <a:p>
            <a:pPr algn="l" marL="604518" indent="-302259" lvl="1">
              <a:lnSpc>
                <a:spcPts val="3359"/>
              </a:lnSpc>
              <a:buFont typeface="Arial"/>
              <a:buChar char="•"/>
            </a:pPr>
            <a:r>
              <a:rPr lang="en-US" b="true" sz="27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Responsabilidade:</a:t>
            </a:r>
            <a:r>
              <a:rPr lang="en-US" sz="27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assuma total responsabilidade pelas implicações éticas do uso da IA: a IA é apenas uma ferramenta; cabe ao pesquisador tomar as decisões.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4678216" y="1828720"/>
            <a:ext cx="7569984" cy="7429580"/>
          </a:xfrm>
          <a:custGeom>
            <a:avLst/>
            <a:gdLst/>
            <a:ahLst/>
            <a:cxnLst/>
            <a:rect r="r" b="b" t="t" l="l"/>
            <a:pathLst>
              <a:path h="7429580" w="7569984">
                <a:moveTo>
                  <a:pt x="0" y="0"/>
                </a:moveTo>
                <a:lnTo>
                  <a:pt x="7569983" y="0"/>
                </a:lnTo>
                <a:lnTo>
                  <a:pt x="7569983" y="7429580"/>
                </a:lnTo>
                <a:lnTo>
                  <a:pt x="0" y="74295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508" t="-16465" r="-1508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095295"/>
            <a:ext cx="16654032" cy="2905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Em que situações</a:t>
            </a: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</a:t>
            </a:r>
            <a:r>
              <a:rPr lang="en-US" sz="4800" b="true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você</a:t>
            </a: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 usaria ou não e</a:t>
            </a: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ntrevistas com IA?</a:t>
            </a:r>
          </a:p>
          <a:p>
            <a:pPr algn="l">
              <a:lnSpc>
                <a:spcPts val="5759"/>
              </a:lnSpc>
            </a:pPr>
          </a:p>
          <a:p>
            <a:pPr algn="l">
              <a:lnSpc>
                <a:spcPts val="575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2625461"/>
            <a:ext cx="13679448" cy="7040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Perda de sinais sutis (não verbais!)?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Falta de rapport?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Intervenção em situações de angústia, denúncias,</a:t>
            </a:r>
            <a:r>
              <a:rPr lang="en-US" sz="33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red flags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Natureza </a:t>
            </a:r>
            <a:r>
              <a:rPr lang="en-US" sz="33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estocástica das conversas (podem "divagar"…): teste a sua entrevista!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Inclusividade: acesso à internet e alfabetização vs alcance muito maior 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Viéses (tente mitigar com instruções explícitas para adotar uma posição específica)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Consentimento (ajuste o formulário de pop-up inicial)</a:t>
            </a:r>
          </a:p>
          <a:p>
            <a:pPr algn="l" marL="734058" indent="-367029" lvl="1">
              <a:lnSpc>
                <a:spcPts val="475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Privacidade dos dados (dados não usados para treinamento)</a:t>
            </a:r>
          </a:p>
          <a:p>
            <a:pPr algn="l">
              <a:lnSpc>
                <a:spcPts val="3499"/>
              </a:lnSpc>
            </a:pP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3D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09920" y="789835"/>
            <a:ext cx="1915812" cy="2045654"/>
          </a:xfrm>
          <a:custGeom>
            <a:avLst/>
            <a:gdLst/>
            <a:ahLst/>
            <a:cxnLst/>
            <a:rect r="r" b="b" t="t" l="l"/>
            <a:pathLst>
              <a:path h="2045654" w="1915812">
                <a:moveTo>
                  <a:pt x="0" y="0"/>
                </a:moveTo>
                <a:lnTo>
                  <a:pt x="1915812" y="0"/>
                </a:lnTo>
                <a:lnTo>
                  <a:pt x="1915812" y="2045654"/>
                </a:lnTo>
                <a:lnTo>
                  <a:pt x="0" y="20456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384434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057993" y="6073292"/>
            <a:ext cx="2061842" cy="2061842"/>
          </a:xfrm>
          <a:custGeom>
            <a:avLst/>
            <a:gdLst/>
            <a:ahLst/>
            <a:cxnLst/>
            <a:rect r="r" b="b" t="t" l="l"/>
            <a:pathLst>
              <a:path h="2061842" w="2061842">
                <a:moveTo>
                  <a:pt x="0" y="0"/>
                </a:moveTo>
                <a:lnTo>
                  <a:pt x="2061843" y="0"/>
                </a:lnTo>
                <a:lnTo>
                  <a:pt x="2061843" y="2061842"/>
                </a:lnTo>
                <a:lnTo>
                  <a:pt x="0" y="20618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666543" y="1231828"/>
            <a:ext cx="1706463" cy="460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global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666543" y="1531485"/>
            <a:ext cx="1739714" cy="4602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 b="true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evaluation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2666543" y="1812615"/>
            <a:ext cx="1739714" cy="4602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29"/>
              </a:lnSpc>
            </a:pPr>
            <a:r>
              <a:rPr lang="en-US" sz="2664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initiative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FFFFFF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43517" y="6323163"/>
            <a:ext cx="2392882" cy="1552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79"/>
              </a:lnSpc>
            </a:pPr>
            <a:r>
              <a:rPr lang="en-US" sz="3399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Inscreva-se na nossa newsletter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5403250" y="1431779"/>
            <a:ext cx="5150924" cy="716837"/>
          </a:xfrm>
          <a:custGeom>
            <a:avLst/>
            <a:gdLst/>
            <a:ahLst/>
            <a:cxnLst/>
            <a:rect r="r" b="b" t="t" l="l"/>
            <a:pathLst>
              <a:path h="716837" w="5150924">
                <a:moveTo>
                  <a:pt x="0" y="0"/>
                </a:moveTo>
                <a:lnTo>
                  <a:pt x="5150923" y="0"/>
                </a:lnTo>
                <a:lnTo>
                  <a:pt x="5150923" y="716837"/>
                </a:lnTo>
                <a:lnTo>
                  <a:pt x="0" y="7168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143517" y="4267926"/>
            <a:ext cx="889927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 u="sng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  <a:hlinkClick r:id="rId5" tooltip="https://qualiainterviews.com"/>
              </a:rPr>
              <a:t>https://qualiainterviews.com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43517" y="5068026"/>
            <a:ext cx="889927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80"/>
              </a:lnSpc>
            </a:pPr>
            <a:r>
              <a:rPr lang="en-US" sz="340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gabriele@causalmap.app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143517" y="3267801"/>
            <a:ext cx="6525478" cy="723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640"/>
              </a:lnSpc>
            </a:pPr>
            <a:r>
              <a:rPr lang="en-US" sz="4700">
                <a:solidFill>
                  <a:srgbClr val="FEFEFE"/>
                </a:solidFill>
                <a:latin typeface="BR Omny"/>
                <a:ea typeface="BR Omny"/>
                <a:cs typeface="BR Omny"/>
                <a:sym typeface="BR Omny"/>
              </a:rPr>
              <a:t>Contato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1160249">
            <a:off x="6657414" y="-5067099"/>
            <a:ext cx="20522451" cy="18748868"/>
          </a:xfrm>
          <a:custGeom>
            <a:avLst/>
            <a:gdLst/>
            <a:ahLst/>
            <a:cxnLst/>
            <a:rect r="r" b="b" t="t" l="l"/>
            <a:pathLst>
              <a:path h="18748868" w="20522451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-649" r="0" b="-649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1095295"/>
            <a:ext cx="9972606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Visão Geral</a:t>
            </a:r>
          </a:p>
          <a:p>
            <a:pPr algn="l">
              <a:lnSpc>
                <a:spcPts val="5759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2644511"/>
            <a:ext cx="9972606" cy="453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695" indent="-323848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 que é o QualiaInterviews? </a:t>
            </a:r>
          </a:p>
          <a:p>
            <a:pPr algn="l" marL="647695" indent="-323848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Servidores na UE e fora da UE </a:t>
            </a:r>
          </a:p>
          <a:p>
            <a:pPr algn="l" marL="647695" indent="-323848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Sendo entrevistado pelo Qualia</a:t>
            </a:r>
          </a:p>
          <a:p>
            <a:pPr algn="l" marL="647695" indent="-323848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Por que entrevistas conduzidas por IA? </a:t>
            </a:r>
          </a:p>
          <a:p>
            <a:pPr algn="l" marL="647695" indent="-323848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Demonstração do QualiaInterviews</a:t>
            </a:r>
          </a:p>
          <a:p>
            <a:pPr algn="l" marL="647695" indent="-323848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Exercício</a:t>
            </a:r>
          </a:p>
          <a:p>
            <a:pPr algn="l" marL="647695" indent="-323848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Discussão</a:t>
            </a:r>
          </a:p>
          <a:p>
            <a:pPr algn="l" marL="647695" indent="-323848" lvl="1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Perguntas e Respostas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136407"/>
            <a:ext cx="16662468" cy="3489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Uma plataforma para </a:t>
            </a:r>
            <a:r>
              <a:rPr lang="en-US" sz="2999" b="true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design </a:t>
            </a: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 </a:t>
            </a:r>
            <a:r>
              <a:rPr lang="en-US" sz="2999" b="true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condução de </a:t>
            </a: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entrevistas online conduzidas por IA. 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“SurveyMonkey, mas para histórias”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Você recebe £50 em créditos ao se cadastrar. Depois, uma entrevista custa £1-2. Sem assinatura ⟶ possibilidade de descontos para parceiros do Sul Global</a:t>
            </a:r>
          </a:p>
          <a:p>
            <a:pPr algn="l">
              <a:lnSpc>
                <a:spcPts val="4199"/>
              </a:lnSpc>
            </a:pPr>
            <a:r>
              <a:rPr lang="en-US" sz="29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Usamos o Qualia em nossos serviços de consultoria para coleta de dados.</a:t>
            </a:r>
          </a:p>
          <a:p>
            <a:pPr algn="l">
              <a:lnSpc>
                <a:spcPts val="4199"/>
              </a:lnSpc>
            </a:pPr>
          </a:p>
          <a:p>
            <a:pPr algn="l">
              <a:lnSpc>
                <a:spcPts val="2800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9359934" y="4919378"/>
            <a:ext cx="4641993" cy="3164849"/>
            <a:chOff x="0" y="0"/>
            <a:chExt cx="1222582" cy="833541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222582" cy="833540"/>
            </a:xfrm>
            <a:custGeom>
              <a:avLst/>
              <a:gdLst/>
              <a:ahLst/>
              <a:cxnLst/>
              <a:rect r="r" b="b" t="t" l="l"/>
              <a:pathLst>
                <a:path h="833540" w="1222582">
                  <a:moveTo>
                    <a:pt x="91729" y="0"/>
                  </a:moveTo>
                  <a:lnTo>
                    <a:pt x="1130853" y="0"/>
                  </a:lnTo>
                  <a:cubicBezTo>
                    <a:pt x="1181514" y="0"/>
                    <a:pt x="1222582" y="41068"/>
                    <a:pt x="1222582" y="91729"/>
                  </a:cubicBezTo>
                  <a:lnTo>
                    <a:pt x="1222582" y="741811"/>
                  </a:lnTo>
                  <a:cubicBezTo>
                    <a:pt x="1222582" y="766140"/>
                    <a:pt x="1212918" y="789471"/>
                    <a:pt x="1195716" y="806674"/>
                  </a:cubicBezTo>
                  <a:cubicBezTo>
                    <a:pt x="1178513" y="823876"/>
                    <a:pt x="1155181" y="833540"/>
                    <a:pt x="1130853" y="833540"/>
                  </a:cubicBezTo>
                  <a:lnTo>
                    <a:pt x="91729" y="833540"/>
                  </a:lnTo>
                  <a:cubicBezTo>
                    <a:pt x="67401" y="833540"/>
                    <a:pt x="44069" y="823876"/>
                    <a:pt x="26867" y="806674"/>
                  </a:cubicBezTo>
                  <a:cubicBezTo>
                    <a:pt x="9664" y="789471"/>
                    <a:pt x="0" y="766140"/>
                    <a:pt x="0" y="741811"/>
                  </a:cubicBezTo>
                  <a:lnTo>
                    <a:pt x="0" y="91729"/>
                  </a:lnTo>
                  <a:cubicBezTo>
                    <a:pt x="0" y="67401"/>
                    <a:pt x="9664" y="44069"/>
                    <a:pt x="26867" y="26867"/>
                  </a:cubicBezTo>
                  <a:cubicBezTo>
                    <a:pt x="44069" y="9664"/>
                    <a:pt x="67401" y="0"/>
                    <a:pt x="91729" y="0"/>
                  </a:cubicBezTo>
                  <a:close/>
                </a:path>
              </a:pathLst>
            </a:custGeom>
            <a:solidFill>
              <a:srgbClr val="DD368D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1222582" cy="8335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90"/>
                </a:lnSpc>
              </a:pPr>
              <a:r>
                <a:rPr lang="en-US" sz="2242">
                  <a:solidFill>
                    <a:srgbClr val="FFFFFF"/>
                  </a:solidFill>
                  <a:latin typeface="BR Omny"/>
                  <a:ea typeface="BR Omny"/>
                  <a:cs typeface="BR Omny"/>
                  <a:sym typeface="BR Omny"/>
                </a:rPr>
                <a:t>Somos também os desenvolvedores do Causal Map 4, uma aplicação para análise causal aprofundada dos seus dados, mas hoje o nosso foco é o QualiaInterviews.</a:t>
              </a: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1095295"/>
            <a:ext cx="9972606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O que é o QualiaInterviews.com?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5143500"/>
            <a:ext cx="7699028" cy="419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b="true" sz="2500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O que você pode fazer com o Qualia?</a:t>
            </a:r>
          </a:p>
          <a:p>
            <a:pPr algn="l" marL="539753" indent="-269876" lvl="1">
              <a:lnSpc>
                <a:spcPts val="30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Criar entrevistas de IA</a:t>
            </a:r>
          </a:p>
          <a:p>
            <a:pPr algn="l" marL="539753" indent="-269876" lvl="1">
              <a:lnSpc>
                <a:spcPts val="30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Testar de forma automatizada a sua entrevista </a:t>
            </a:r>
          </a:p>
          <a:p>
            <a:pPr algn="l" marL="539753" indent="-269876" lvl="1">
              <a:lnSpc>
                <a:spcPts val="30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Obter uma análise geral das suas entrevistas </a:t>
            </a:r>
          </a:p>
          <a:p>
            <a:pPr algn="l">
              <a:lnSpc>
                <a:spcPts val="3000"/>
              </a:lnSpc>
            </a:pPr>
          </a:p>
          <a:p>
            <a:pPr algn="l">
              <a:lnSpc>
                <a:spcPts val="3000"/>
              </a:lnSpc>
            </a:pPr>
            <a:r>
              <a:rPr lang="en-US" b="true" sz="2500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O que você não pode fazer com o Qualia?</a:t>
            </a:r>
          </a:p>
          <a:p>
            <a:pPr algn="l" marL="539753" indent="-269876" lvl="1">
              <a:lnSpc>
                <a:spcPts val="30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Usar como assistente de IA geral </a:t>
            </a:r>
          </a:p>
          <a:p>
            <a:pPr algn="l" marL="539753" indent="-269876" lvl="1">
              <a:lnSpc>
                <a:spcPts val="30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Analisar textos ou relatórios aleatórios</a:t>
            </a:r>
          </a:p>
          <a:p>
            <a:pPr algn="l">
              <a:lnSpc>
                <a:spcPts val="3000"/>
              </a:lnSpc>
            </a:pPr>
          </a:p>
          <a:p>
            <a:pPr algn="l">
              <a:lnSpc>
                <a:spcPts val="3000"/>
              </a:lnSpc>
            </a:pPr>
            <a:r>
              <a:rPr lang="en-US" b="true" sz="2500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Alternativas:</a:t>
            </a:r>
          </a:p>
          <a:p>
            <a:pPr algn="l" marL="539753" indent="-269876" lvl="1">
              <a:lnSpc>
                <a:spcPts val="30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Ailyze.com, Yasna.ai, Harmonica, Focaldata </a:t>
            </a:r>
          </a:p>
        </p:txBody>
      </p:sp>
      <p:sp>
        <p:nvSpPr>
          <p:cNvPr name="Freeform 10" id="10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095295"/>
            <a:ext cx="9972606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Projetos recentes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2644511"/>
            <a:ext cx="12012466" cy="648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VIB, Bruxelas </a:t>
            </a: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- 100 entrevistas de RH: trajetórias profissionais, suporte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Sudão - </a:t>
            </a: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60 profissionais de desenvolvimento para avaliação de programa em ambiente desafiador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Lacunas de Gênero em STEM em Universidade Chilena:</a:t>
            </a: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Entrevistas automatizadas com 32 participantes mapearam barreiras de género desde o ensino superior até ao mercado de trabalho.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Feedback de Doutorandos no Reino Unido: </a:t>
            </a: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Profissionais em meio de carreira forneceram feedback sobre motivadores e obstáculos de aprendizagem.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Adaptação Climática na Áustria (KLAR!): </a:t>
            </a: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Entrevistas de Outcome Harvesting, geraram 38 declarações de resultados de 19 respondentes.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Problemas Nacionais nos EUA: </a:t>
            </a: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Repetido em múltiplos momentos, utilizou trabalhadores online para mapear razões percebidas para questões políticas e económicas.</a:t>
            </a: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118095"/>
            <a:ext cx="12670485" cy="8239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Um botão, dois ambientes seguros 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Modo apenas UE (LIGADO)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Is</a:t>
            </a: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olamento total de dados:</a:t>
            </a: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 ao ativar o botão de alternância da UE, você se conecta a bancos de dados e sistemas de IA totalmente separados. Todo o armazenamento e processamento permanece 100% dentro da UE.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Persistência da sessão: </a:t>
            </a: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 configuração desse botão de alternância é mantida entre as sessões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A</a:t>
            </a: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lternância em tempo real: </a:t>
            </a: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a página é recarregada para conectar-se ao banco de dados e aos serviços de IA apropriados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Conformidade</a:t>
            </a: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: desenvolvido para projetos com requisitos rigorosos de LGPD.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  <a:r>
              <a:rPr lang="en-US" sz="2499" b="true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Modo global (DESLIGADO)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Armazenamento Flexível: </a:t>
            </a:r>
            <a:r>
              <a:rPr lang="en-US" sz="24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Os dados estão ligados à nossa base de dados nos EUA.</a:t>
            </a:r>
          </a:p>
          <a:p>
            <a:pPr algn="l" marL="539748" indent="-269874" lvl="1">
              <a:lnSpc>
                <a:spcPts val="3499"/>
              </a:lnSpc>
              <a:buFont typeface="Arial"/>
              <a:buChar char="•"/>
            </a:pPr>
            <a:r>
              <a:rPr lang="en-US" b="true" sz="2499">
                <a:solidFill>
                  <a:srgbClr val="000000"/>
                </a:solidFill>
                <a:latin typeface="BR Omny Bold"/>
                <a:ea typeface="BR Omny Bold"/>
                <a:cs typeface="BR Omny Bold"/>
                <a:sym typeface="BR Omny Bold"/>
              </a:rPr>
              <a:t>Acesso a mais modelos de IA</a:t>
            </a: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3499"/>
              </a:lnSpc>
            </a:pPr>
          </a:p>
          <a:p>
            <a:pPr algn="l">
              <a:lnSpc>
                <a:spcPts val="2800"/>
              </a:lnSpc>
            </a:pP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3699185" y="1466770"/>
            <a:ext cx="3983546" cy="3164849"/>
            <a:chOff x="0" y="0"/>
            <a:chExt cx="1049164" cy="83354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49165" cy="833540"/>
            </a:xfrm>
            <a:custGeom>
              <a:avLst/>
              <a:gdLst/>
              <a:ahLst/>
              <a:cxnLst/>
              <a:rect r="r" b="b" t="t" l="l"/>
              <a:pathLst>
                <a:path h="833540" w="1049165">
                  <a:moveTo>
                    <a:pt x="106891" y="0"/>
                  </a:moveTo>
                  <a:lnTo>
                    <a:pt x="942273" y="0"/>
                  </a:lnTo>
                  <a:cubicBezTo>
                    <a:pt x="970623" y="0"/>
                    <a:pt x="997811" y="11262"/>
                    <a:pt x="1017857" y="31308"/>
                  </a:cubicBezTo>
                  <a:cubicBezTo>
                    <a:pt x="1037903" y="51354"/>
                    <a:pt x="1049165" y="78542"/>
                    <a:pt x="1049165" y="106891"/>
                  </a:cubicBezTo>
                  <a:lnTo>
                    <a:pt x="1049165" y="726649"/>
                  </a:lnTo>
                  <a:cubicBezTo>
                    <a:pt x="1049165" y="754999"/>
                    <a:pt x="1037903" y="782187"/>
                    <a:pt x="1017857" y="802233"/>
                  </a:cubicBezTo>
                  <a:cubicBezTo>
                    <a:pt x="997811" y="822279"/>
                    <a:pt x="970623" y="833540"/>
                    <a:pt x="942273" y="833540"/>
                  </a:cubicBezTo>
                  <a:lnTo>
                    <a:pt x="106891" y="833540"/>
                  </a:lnTo>
                  <a:cubicBezTo>
                    <a:pt x="78542" y="833540"/>
                    <a:pt x="51354" y="822279"/>
                    <a:pt x="31308" y="802233"/>
                  </a:cubicBezTo>
                  <a:cubicBezTo>
                    <a:pt x="11262" y="782187"/>
                    <a:pt x="0" y="754999"/>
                    <a:pt x="0" y="726649"/>
                  </a:cubicBezTo>
                  <a:lnTo>
                    <a:pt x="0" y="106891"/>
                  </a:lnTo>
                  <a:cubicBezTo>
                    <a:pt x="0" y="78542"/>
                    <a:pt x="11262" y="51354"/>
                    <a:pt x="31308" y="31308"/>
                  </a:cubicBezTo>
                  <a:cubicBezTo>
                    <a:pt x="51354" y="11262"/>
                    <a:pt x="78542" y="0"/>
                    <a:pt x="106891" y="0"/>
                  </a:cubicBezTo>
                  <a:close/>
                </a:path>
              </a:pathLst>
            </a:custGeom>
            <a:solidFill>
              <a:srgbClr val="DD368D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1049164" cy="83354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90"/>
                </a:lnSpc>
              </a:pPr>
              <a:r>
                <a:rPr lang="en-US" sz="2242">
                  <a:solidFill>
                    <a:srgbClr val="FFFFFF"/>
                  </a:solidFill>
                  <a:latin typeface="BR Omny"/>
                  <a:ea typeface="BR Omny"/>
                  <a:cs typeface="BR Omny"/>
                  <a:sym typeface="BR Omny"/>
                </a:rPr>
                <a:t>⚠️ Importante saber:</a:t>
              </a:r>
            </a:p>
            <a:p>
              <a:pPr algn="l" marL="484085" indent="-242042" lvl="1">
                <a:lnSpc>
                  <a:spcPts val="2690"/>
                </a:lnSpc>
                <a:buFont typeface="Arial"/>
                <a:buChar char="•"/>
              </a:pPr>
              <a:r>
                <a:rPr lang="en-US" sz="2242">
                  <a:solidFill>
                    <a:srgbClr val="FFFFFF"/>
                  </a:solidFill>
                  <a:latin typeface="BR Omny"/>
                  <a:ea typeface="BR Omny"/>
                  <a:cs typeface="BR Omny"/>
                  <a:sym typeface="BR Omny"/>
                </a:rPr>
                <a:t>São "escritórios" completamente separados.</a:t>
              </a:r>
            </a:p>
            <a:p>
              <a:pPr algn="l" marL="484085" indent="-242042" lvl="1">
                <a:lnSpc>
                  <a:spcPts val="2690"/>
                </a:lnSpc>
                <a:buFont typeface="Arial"/>
                <a:buChar char="•"/>
              </a:pPr>
              <a:r>
                <a:rPr lang="en-US" sz="2242">
                  <a:solidFill>
                    <a:srgbClr val="FFFFFF"/>
                  </a:solidFill>
                  <a:latin typeface="BR Omny"/>
                  <a:ea typeface="BR Omny"/>
                  <a:cs typeface="BR Omny"/>
                  <a:sym typeface="BR Omny"/>
                </a:rPr>
                <a:t>Dados, entrevistas e créditos não se transferem entre modos. Zero mistura de dados.</a:t>
              </a: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5320496" y="2853010"/>
            <a:ext cx="2043446" cy="666341"/>
          </a:xfrm>
          <a:custGeom>
            <a:avLst/>
            <a:gdLst/>
            <a:ahLst/>
            <a:cxnLst/>
            <a:rect r="r" b="b" t="t" l="l"/>
            <a:pathLst>
              <a:path h="666341" w="2043446">
                <a:moveTo>
                  <a:pt x="0" y="0"/>
                </a:moveTo>
                <a:lnTo>
                  <a:pt x="2043447" y="0"/>
                </a:lnTo>
                <a:lnTo>
                  <a:pt x="2043447" y="666341"/>
                </a:lnTo>
                <a:lnTo>
                  <a:pt x="0" y="66634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356538" y="7176843"/>
            <a:ext cx="2007404" cy="654429"/>
          </a:xfrm>
          <a:custGeom>
            <a:avLst/>
            <a:gdLst/>
            <a:ahLst/>
            <a:cxnLst/>
            <a:rect r="r" b="b" t="t" l="l"/>
            <a:pathLst>
              <a:path h="654429" w="2007404">
                <a:moveTo>
                  <a:pt x="0" y="0"/>
                </a:moveTo>
                <a:lnTo>
                  <a:pt x="2007405" y="0"/>
                </a:lnTo>
                <a:lnTo>
                  <a:pt x="2007405" y="654429"/>
                </a:lnTo>
                <a:lnTo>
                  <a:pt x="0" y="65442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28700" y="1095295"/>
            <a:ext cx="9972606" cy="73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Servidores na UE e fora da UE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E3D5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1160249">
            <a:off x="6657414" y="-5067099"/>
            <a:ext cx="20522451" cy="18748868"/>
          </a:xfrm>
          <a:custGeom>
            <a:avLst/>
            <a:gdLst/>
            <a:ahLst/>
            <a:cxnLst/>
            <a:rect r="r" b="b" t="t" l="l"/>
            <a:pathLst>
              <a:path h="18748868" w="20522451">
                <a:moveTo>
                  <a:pt x="0" y="0"/>
                </a:moveTo>
                <a:lnTo>
                  <a:pt x="20522451" y="0"/>
                </a:lnTo>
                <a:lnTo>
                  <a:pt x="20522451" y="18748869"/>
                </a:lnTo>
                <a:lnTo>
                  <a:pt x="0" y="187488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49" r="0" b="-6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8636740"/>
            <a:ext cx="4466298" cy="621560"/>
          </a:xfrm>
          <a:custGeom>
            <a:avLst/>
            <a:gdLst/>
            <a:ahLst/>
            <a:cxnLst/>
            <a:rect r="r" b="b" t="t" l="l"/>
            <a:pathLst>
              <a:path h="621560" w="4466298">
                <a:moveTo>
                  <a:pt x="0" y="0"/>
                </a:moveTo>
                <a:lnTo>
                  <a:pt x="4466298" y="0"/>
                </a:lnTo>
                <a:lnTo>
                  <a:pt x="4466298" y="621560"/>
                </a:lnTo>
                <a:lnTo>
                  <a:pt x="0" y="6215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028700" y="4772016"/>
            <a:ext cx="6525478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FEFEFE"/>
                </a:solidFill>
                <a:latin typeface="BR Omny Bold"/>
                <a:ea typeface="BR Omny Bold"/>
                <a:cs typeface="BR Omny Bold"/>
                <a:sym typeface="BR Omny Bold"/>
              </a:rPr>
              <a:t>Vamos ser entrevistados?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659147" y="3651621"/>
            <a:ext cx="4255832" cy="4255832"/>
          </a:xfrm>
          <a:custGeom>
            <a:avLst/>
            <a:gdLst/>
            <a:ahLst/>
            <a:cxnLst/>
            <a:rect r="r" b="b" t="t" l="l"/>
            <a:pathLst>
              <a:path h="4255832" w="4255832">
                <a:moveTo>
                  <a:pt x="0" y="0"/>
                </a:moveTo>
                <a:lnTo>
                  <a:pt x="4255831" y="0"/>
                </a:lnTo>
                <a:lnTo>
                  <a:pt x="4255831" y="4255832"/>
                </a:lnTo>
                <a:lnTo>
                  <a:pt x="0" y="425583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1095295"/>
            <a:ext cx="15853041" cy="1457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true">
                <a:solidFill>
                  <a:srgbClr val="1C79BE"/>
                </a:solidFill>
                <a:latin typeface="BR Omny Bold"/>
                <a:ea typeface="BR Omny Bold"/>
                <a:cs typeface="BR Omny Bold"/>
                <a:sym typeface="BR Omny Bold"/>
              </a:rPr>
              <a:t>Entrevista sobre o uso de IA em M&amp;A/Pesquisa Qualitativa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4495483"/>
            <a:ext cx="7049440" cy="16713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79"/>
              </a:lnSpc>
            </a:pPr>
            <a:r>
              <a:rPr lang="en-US" sz="3199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https://chat2.qualiainterviews.com/?interview=glocal2026-pt&amp;audio=true&amp;lang=pt  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377480">
            <a:off x="12662332" y="5831602"/>
            <a:ext cx="6920877" cy="7170046"/>
          </a:xfrm>
          <a:custGeom>
            <a:avLst/>
            <a:gdLst/>
            <a:ahLst/>
            <a:cxnLst/>
            <a:rect r="r" b="b" t="t" l="l"/>
            <a:pathLst>
              <a:path h="7170046" w="6920877">
                <a:moveTo>
                  <a:pt x="0" y="0"/>
                </a:moveTo>
                <a:lnTo>
                  <a:pt x="6920877" y="0"/>
                </a:lnTo>
                <a:lnTo>
                  <a:pt x="6920877" y="7170046"/>
                </a:lnTo>
                <a:lnTo>
                  <a:pt x="0" y="7170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972" t="0" r="-5972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562809" y="421244"/>
            <a:ext cx="3119922" cy="434189"/>
          </a:xfrm>
          <a:custGeom>
            <a:avLst/>
            <a:gdLst/>
            <a:ahLst/>
            <a:cxnLst/>
            <a:rect r="r" b="b" t="t" l="l"/>
            <a:pathLst>
              <a:path h="434189" w="3119922">
                <a:moveTo>
                  <a:pt x="0" y="0"/>
                </a:moveTo>
                <a:lnTo>
                  <a:pt x="3119923" y="0"/>
                </a:lnTo>
                <a:lnTo>
                  <a:pt x="3119923" y="434189"/>
                </a:lnTo>
                <a:lnTo>
                  <a:pt x="0" y="43418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565462" y="4572000"/>
            <a:ext cx="9972606" cy="1133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879"/>
              </a:lnSpc>
            </a:pPr>
            <a:r>
              <a:rPr lang="en-US" sz="7399" b="true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Como você se</a:t>
            </a:r>
            <a:r>
              <a:rPr lang="en-US" sz="7399" i="true" b="true">
                <a:solidFill>
                  <a:srgbClr val="DD368D"/>
                </a:solidFill>
                <a:latin typeface="BR Omny Bold Italics"/>
                <a:ea typeface="BR Omny Bold Italics"/>
                <a:cs typeface="BR Omny Bold Italics"/>
                <a:sym typeface="BR Omny Bold Italics"/>
              </a:rPr>
              <a:t> sentiu</a:t>
            </a:r>
            <a:r>
              <a:rPr lang="en-US" sz="7399" b="true">
                <a:solidFill>
                  <a:srgbClr val="DD368D"/>
                </a:solidFill>
                <a:latin typeface="BR Omny Bold"/>
                <a:ea typeface="BR Omny Bold"/>
                <a:cs typeface="BR Omny Bold"/>
                <a:sym typeface="BR Omny Bold"/>
              </a:rPr>
              <a:t>?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28700" y="9416625"/>
            <a:ext cx="4060214" cy="2607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90"/>
              </a:lnSpc>
            </a:pPr>
            <a:r>
              <a:rPr lang="en-US" sz="1742">
                <a:solidFill>
                  <a:srgbClr val="000000"/>
                </a:solidFill>
                <a:latin typeface="BR Omny"/>
                <a:ea typeface="BR Omny"/>
                <a:cs typeface="BR Omny"/>
                <a:sym typeface="BR Omny"/>
              </a:rPr>
              <a:t>www.glocalevalweek.org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DAHKBRdPupE</dc:identifier>
  <dcterms:modified xsi:type="dcterms:W3CDTF">2011-08-01T06:04:30Z</dcterms:modified>
  <cp:revision>1</cp:revision>
  <dc:title>Qualia gLocal slides</dc:title>
</cp:coreProperties>
</file>