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6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4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256" r:id="rId2"/>
    <p:sldId id="261" r:id="rId3"/>
    <p:sldId id="263" r:id="rId4"/>
    <p:sldId id="265" r:id="rId5"/>
    <p:sldId id="1790800042" r:id="rId6"/>
    <p:sldId id="266" r:id="rId7"/>
    <p:sldId id="277" r:id="rId8"/>
    <p:sldId id="268" r:id="rId9"/>
    <p:sldId id="270" r:id="rId10"/>
    <p:sldId id="269" r:id="rId11"/>
    <p:sldId id="272" r:id="rId12"/>
    <p:sldId id="259" r:id="rId13"/>
  </p:sldIdLst>
  <p:sldSz cx="18288000" cy="10287000"/>
  <p:notesSz cx="6858000" cy="9144000"/>
  <p:embeddedFontLst>
    <p:embeddedFont>
      <p:font typeface="BR Omny" panose="020B0604020202020204" charset="0"/>
      <p:regular r:id="rId15"/>
    </p:embeddedFont>
    <p:embeddedFont>
      <p:font typeface="BR Omny Bold" panose="020B0604020202020204" charset="0"/>
      <p:regular r:id="rId16"/>
    </p:embeddedFont>
    <p:embeddedFont>
      <p:font typeface="Trebuchet MS" panose="020B0603020202020204" pitchFamily="3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F6FF"/>
    <a:srgbClr val="FCE4FA"/>
    <a:srgbClr val="AC14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7ECF39-871F-42F8-85BE-22926A85498A}" v="27" dt="2026-06-02T06:44:52.4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1827" autoAdjust="0"/>
  </p:normalViewPr>
  <p:slideViewPr>
    <p:cSldViewPr>
      <p:cViewPr>
        <p:scale>
          <a:sx n="39" d="100"/>
          <a:sy n="39" d="100"/>
        </p:scale>
        <p:origin x="940" y="-1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Relationship Id="rId27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B19FBE-F5E2-4EBD-8960-CEEEBF1DD0E8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204166-BE62-4AEB-AABD-68D4347A7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540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Definition</a:t>
            </a:r>
          </a:p>
          <a:p>
            <a:r>
              <a:rPr lang="en-US" dirty="0"/>
              <a:t>Tool for good governance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04166-BE62-4AEB-AABD-68D4347A7A7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150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04166-BE62-4AEB-AABD-68D4347A7A7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8809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F2207-78D4-C34A-E9DF-5CB86738B7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994C23-9E2D-249B-DCF1-68DCD37171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BBF888-09B3-EEDA-26A3-1EBB536345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Definition</a:t>
            </a:r>
          </a:p>
          <a:p>
            <a:r>
              <a:rPr lang="en-US" dirty="0"/>
              <a:t>Tool for good governance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91FBCB-767B-4925-3CF2-B8D7E716D3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04166-BE62-4AEB-AABD-68D4347A7A7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1314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B7AF2-3C67-F71C-C63A-66C094D16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E8FE83-A7E0-221E-A866-0EF17A7809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7E420D-EEE2-E518-2A79-E8B978F1F6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Definition</a:t>
            </a:r>
          </a:p>
          <a:p>
            <a:r>
              <a:rPr lang="en-US" dirty="0"/>
              <a:t>Tool for good governance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727F27-153E-B9B3-A6FB-228E22E2FB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04166-BE62-4AEB-AABD-68D4347A7A7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25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D28C4-ABC1-1871-7B79-2F02C6D6B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460DB7-86B5-2252-F656-2D23711EDF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6C263B-7927-A083-F98F-DEAD7F845C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Definition</a:t>
            </a:r>
          </a:p>
          <a:p>
            <a:r>
              <a:rPr lang="en-US" dirty="0"/>
              <a:t>Tool for good governance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04168E-2E9A-3A23-FED2-342389B418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04166-BE62-4AEB-AABD-68D4347A7A7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7667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D7E24-C0BD-4C6F-47AB-4E44CCF47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A7C124-F45C-AE43-B66D-13A0530841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AFAF21-824C-B7B3-5AAE-936350FE72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Definition</a:t>
            </a:r>
          </a:p>
          <a:p>
            <a:r>
              <a:rPr lang="en-US" dirty="0"/>
              <a:t>Tool for good governance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F75483-09C9-2615-B61F-ADEBE6049A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04166-BE62-4AEB-AABD-68D4347A7A7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169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AAD48B-F7D5-0216-C919-C721E8367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F9BF2E-A800-B307-A123-A654D7E8E8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4DDBBF-CCD7-67A0-DA34-A0EEB403AD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Definition</a:t>
            </a:r>
          </a:p>
          <a:p>
            <a:r>
              <a:rPr lang="en-US" dirty="0"/>
              <a:t>Tool for good governance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13C9BF-0308-82F3-6EA0-A4E803E7D5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04166-BE62-4AEB-AABD-68D4347A7A7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9430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83AE3-B819-890E-CDF1-43AF666C3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DB0E63-7E48-9E64-34F5-E1CCC26FCB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CBDF7C-3D52-175E-8FF0-C3DC8D77EA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Definition</a:t>
            </a:r>
          </a:p>
          <a:p>
            <a:r>
              <a:rPr lang="en-US" dirty="0"/>
              <a:t>Tool for good governance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BD63D4-2639-8325-DC86-C244A05DD8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04166-BE62-4AEB-AABD-68D4347A7A7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257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93FFD-601E-5960-406B-E83946259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D6FA31-C2E6-8D70-56AA-2881E7DF27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5BCFAE-5D4D-5FD9-9C18-EBE619CD97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Definition</a:t>
            </a:r>
          </a:p>
          <a:p>
            <a:r>
              <a:rPr lang="en-US" dirty="0"/>
              <a:t>Tool for good governance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68C0C3-36BA-BAA2-48B9-AC972E1343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04166-BE62-4AEB-AABD-68D4347A7A7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92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6395979">
            <a:off x="3351179" y="-5443156"/>
            <a:ext cx="25306469" cy="23119444"/>
          </a:xfrm>
          <a:custGeom>
            <a:avLst/>
            <a:gdLst/>
            <a:ahLst/>
            <a:cxnLst/>
            <a:rect l="l" t="t" r="r" b="b"/>
            <a:pathLst>
              <a:path w="25306469" h="23119444">
                <a:moveTo>
                  <a:pt x="0" y="0"/>
                </a:moveTo>
                <a:lnTo>
                  <a:pt x="25306469" y="0"/>
                </a:lnTo>
                <a:lnTo>
                  <a:pt x="25306469" y="23119444"/>
                </a:lnTo>
                <a:lnTo>
                  <a:pt x="0" y="231194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3434150"/>
            <a:ext cx="7658100" cy="21976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Global Crowdsourcing on National Evaluation Capacity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736893"/>
            <a:ext cx="6525478" cy="428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04-06-2026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FF023-5DA7-C79D-0371-5D3FBFFDD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CB799A-4FED-BE2D-6E65-E5CBB839F96B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C09D4B56-56FF-463B-66B9-BA251AED2990}"/>
              </a:ext>
            </a:extLst>
          </p:cNvPr>
          <p:cNvSpPr txBox="1"/>
          <p:nvPr/>
        </p:nvSpPr>
        <p:spPr>
          <a:xfrm>
            <a:off x="1028700" y="1095295"/>
            <a:ext cx="9972606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National Evaluation Capacity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71CDAF0C-476F-FE2B-EE77-56F8EE195295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07EF76-9943-7915-E7EC-D90BD248C388}"/>
              </a:ext>
            </a:extLst>
          </p:cNvPr>
          <p:cNvSpPr txBox="1"/>
          <p:nvPr/>
        </p:nvSpPr>
        <p:spPr>
          <a:xfrm>
            <a:off x="1001486" y="2171700"/>
            <a:ext cx="14821818" cy="9171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b="1" dirty="0"/>
              <a:t>Action 4</a:t>
            </a:r>
            <a:r>
              <a:rPr lang="en-US" sz="3600" dirty="0"/>
              <a:t>: Use new and emerging technologies and capacities</a:t>
            </a:r>
          </a:p>
          <a:p>
            <a:pPr lvl="0"/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Facilitate greater efficiencies in and effectiveness of evaluations by using AI, while balancing the ethical and legal imperatives to safeguard equity, data privacy and inclusivity for all.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Promote equitable access to AI technology to avoid deepening the Digital Divide.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Ensure the use of a people-</a:t>
            </a:r>
            <a:r>
              <a:rPr lang="en-US" sz="3600" dirty="0" err="1"/>
              <a:t>centred</a:t>
            </a:r>
            <a:r>
              <a:rPr lang="en-US" sz="3600" dirty="0"/>
              <a:t> and facts-based approach that embodies the values of equity, openness, responsibility, data security and country ownership.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Involve young evaluators in systems-strengthening efforts through targeted skills development, mentorship and their integration into the production and use of  evaluations.</a:t>
            </a:r>
          </a:p>
          <a:p>
            <a:pPr lvl="0"/>
            <a:endParaRPr lang="en-US" sz="3600" dirty="0"/>
          </a:p>
          <a:p>
            <a:endParaRPr lang="en-US" sz="32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03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8DEF0-D0F3-A039-5E3A-CCE3534F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995F24E-43BE-B053-347B-68462AA3811A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5000"/>
            </a:blip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60140D2D-F4FA-3794-C36E-E37F33B65883}"/>
              </a:ext>
            </a:extLst>
          </p:cNvPr>
          <p:cNvSpPr txBox="1"/>
          <p:nvPr/>
        </p:nvSpPr>
        <p:spPr>
          <a:xfrm>
            <a:off x="1028700" y="1095295"/>
            <a:ext cx="9972606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National Evaluation Capacity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A35F3BDA-8E4F-6B0A-41BA-1FF409C740AC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8A331D-1FBE-DE1C-7238-E990E00BB4B0}"/>
              </a:ext>
            </a:extLst>
          </p:cNvPr>
          <p:cNvSpPr txBox="1"/>
          <p:nvPr/>
        </p:nvSpPr>
        <p:spPr>
          <a:xfrm>
            <a:off x="1027782" y="2558177"/>
            <a:ext cx="14821818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b="1" dirty="0"/>
              <a:t>Action 5</a:t>
            </a:r>
            <a:r>
              <a:rPr lang="en-US" sz="3600" dirty="0"/>
              <a:t>: Integrate resilience into evaluation</a:t>
            </a:r>
          </a:p>
          <a:p>
            <a:pPr lvl="0"/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Strengthen adaptation in evaluation systems for timely crisis responses.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Incorporate inclusiveness and sustainability considerations across economic, social and environmental issues into evaluation evidence in all of its forms</a:t>
            </a:r>
            <a:r>
              <a:rPr lang="en-US" dirty="0"/>
              <a:t>.</a:t>
            </a:r>
          </a:p>
          <a:p>
            <a:pPr lvl="0"/>
            <a:endParaRPr lang="en-US" sz="3600" dirty="0"/>
          </a:p>
          <a:p>
            <a:endParaRPr lang="en-US" sz="32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835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9871126">
            <a:off x="4008677" y="-7039991"/>
            <a:ext cx="24807266" cy="25700388"/>
          </a:xfrm>
          <a:custGeom>
            <a:avLst/>
            <a:gdLst/>
            <a:ahLst/>
            <a:cxnLst/>
            <a:rect l="l" t="t" r="r" b="b"/>
            <a:pathLst>
              <a:path w="24807266" h="25700388">
                <a:moveTo>
                  <a:pt x="0" y="0"/>
                </a:moveTo>
                <a:lnTo>
                  <a:pt x="24807266" y="0"/>
                </a:lnTo>
                <a:lnTo>
                  <a:pt x="24807266" y="25700388"/>
                </a:lnTo>
                <a:lnTo>
                  <a:pt x="0" y="257003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709920" y="789835"/>
            <a:ext cx="1915812" cy="2045654"/>
          </a:xfrm>
          <a:custGeom>
            <a:avLst/>
            <a:gdLst/>
            <a:ahLst/>
            <a:cxnLst/>
            <a:rect l="l" t="t" r="r" b="b"/>
            <a:pathLst>
              <a:path w="1915812" h="2045654">
                <a:moveTo>
                  <a:pt x="0" y="0"/>
                </a:moveTo>
                <a:lnTo>
                  <a:pt x="1915812" y="0"/>
                </a:lnTo>
                <a:lnTo>
                  <a:pt x="1915812" y="2045654"/>
                </a:lnTo>
                <a:lnTo>
                  <a:pt x="0" y="20456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38443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666543" y="1231828"/>
            <a:ext cx="1706463" cy="46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global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666543" y="1531485"/>
            <a:ext cx="1739714" cy="460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 b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evaluation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666543" y="1812615"/>
            <a:ext cx="1739714" cy="46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initiative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4772016"/>
            <a:ext cx="6525478" cy="1038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59"/>
              </a:lnSpc>
            </a:pPr>
            <a:r>
              <a:rPr lang="en-US" sz="6799" b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Thank you!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EDDA2-9900-9EF5-CF80-C82B3CFA1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999D8F9-0411-2E44-D289-BD567B1FBAF9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5000"/>
            </a:blip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84D033F-DD8D-B937-6C5A-35D8A7A2CC8E}"/>
              </a:ext>
            </a:extLst>
          </p:cNvPr>
          <p:cNvSpPr txBox="1"/>
          <p:nvPr/>
        </p:nvSpPr>
        <p:spPr>
          <a:xfrm>
            <a:off x="1028700" y="1095295"/>
            <a:ext cx="9972606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National Evaluation Capacity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DBEB0F0-3F62-E441-3C86-1220D31F7788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6D45AA-1DC7-36BF-573D-A244A9BEF4AF}"/>
              </a:ext>
            </a:extLst>
          </p:cNvPr>
          <p:cNvSpPr txBox="1"/>
          <p:nvPr/>
        </p:nvSpPr>
        <p:spPr>
          <a:xfrm>
            <a:off x="1028700" y="2247900"/>
            <a:ext cx="14821818" cy="830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Defining Evaluation for Today’s Discussion</a:t>
            </a:r>
          </a:p>
          <a:p>
            <a:endParaRPr lang="en-US" sz="3600" b="1" dirty="0"/>
          </a:p>
          <a:p>
            <a:pPr algn="just"/>
            <a:r>
              <a:rPr lang="en-US" sz="3200" dirty="0"/>
              <a:t>Evaluation is the systematic and objective assessment of an ongoing or completed intervention, designed to determine its relevance, effectiveness, efficiency, impact and sustainability, and to inform decision-making, accountability and learning.</a:t>
            </a:r>
          </a:p>
          <a:p>
            <a:pPr algn="r"/>
            <a:r>
              <a:rPr lang="en-US" sz="2800" dirty="0"/>
              <a:t>OECD Development Assistance Committee</a:t>
            </a:r>
          </a:p>
          <a:p>
            <a:pPr algn="r"/>
            <a:endParaRPr lang="en-US" sz="2800" dirty="0"/>
          </a:p>
          <a:p>
            <a:r>
              <a:rPr lang="en-US" sz="3200" b="1" dirty="0"/>
              <a:t>Normative Framework</a:t>
            </a:r>
          </a:p>
          <a:p>
            <a:r>
              <a:rPr lang="en-US" sz="3200" dirty="0"/>
              <a:t>Core evaluation criteria include Relevance, Effectiveness, Efficiency, Impact, Sustainability and Coherence</a:t>
            </a:r>
          </a:p>
          <a:p>
            <a:endParaRPr lang="en-US" sz="3200" dirty="0"/>
          </a:p>
          <a:p>
            <a:r>
              <a:rPr lang="en-US" sz="3200" b="1" dirty="0"/>
              <a:t>While connected, evaluation is NOT</a:t>
            </a:r>
          </a:p>
          <a:p>
            <a:r>
              <a:rPr lang="en-US" sz="3200" dirty="0"/>
              <a:t>Monitoring or audit</a:t>
            </a:r>
          </a:p>
          <a:p>
            <a:r>
              <a:rPr lang="en-US" sz="3200" dirty="0"/>
              <a:t>Neutral but rather assesses merit, worth or value (it is a judgement)</a:t>
            </a:r>
          </a:p>
          <a:p>
            <a:endParaRPr lang="en-US" sz="32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873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A70EA-553E-9FB2-0235-6C690379F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818C9A0-79F2-D417-5ABA-7AB7310A5493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5000"/>
            </a:blip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8DAC13C8-ADE3-0947-B22C-FF2AD3B84151}"/>
              </a:ext>
            </a:extLst>
          </p:cNvPr>
          <p:cNvSpPr txBox="1"/>
          <p:nvPr/>
        </p:nvSpPr>
        <p:spPr>
          <a:xfrm>
            <a:off x="1028700" y="1095295"/>
            <a:ext cx="9972606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The NECD Theory of Change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1565D5B-3CFD-89C9-2D6B-D22001A64867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13C88653-904A-03C0-65C2-127929D603AA}"/>
              </a:ext>
            </a:extLst>
          </p:cNvPr>
          <p:cNvSpPr/>
          <p:nvPr/>
        </p:nvSpPr>
        <p:spPr>
          <a:xfrm>
            <a:off x="685800" y="3328402"/>
            <a:ext cx="16093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AUTONOMOUS NATIONAL EVALUATION SYSTEM  ·  Evaluations produced, demanded, used, and sustained over time</a:t>
            </a:r>
            <a:endParaRPr lang="en-US" sz="1900" dirty="0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DAF8386-5511-9BF0-3201-C362C3F3CB34}"/>
              </a:ext>
            </a:extLst>
          </p:cNvPr>
          <p:cNvGrpSpPr/>
          <p:nvPr/>
        </p:nvGrpSpPr>
        <p:grpSpPr>
          <a:xfrm>
            <a:off x="1028700" y="2169088"/>
            <a:ext cx="16753867" cy="6186568"/>
            <a:chOff x="820901" y="2555096"/>
            <a:chExt cx="16753867" cy="6186568"/>
          </a:xfrm>
        </p:grpSpPr>
        <p:sp>
          <p:nvSpPr>
            <p:cNvPr id="4" name="Shape 4">
              <a:extLst>
                <a:ext uri="{FF2B5EF4-FFF2-40B4-BE49-F238E27FC236}">
                  <a16:creationId xmlns:a16="http://schemas.microsoft.com/office/drawing/2014/main" id="{4D3E391E-E062-AAE6-DE29-437FCBAFB8F7}"/>
                </a:ext>
              </a:extLst>
            </p:cNvPr>
            <p:cNvSpPr/>
            <p:nvPr/>
          </p:nvSpPr>
          <p:spPr>
            <a:xfrm>
              <a:off x="820901" y="2555096"/>
              <a:ext cx="16751808" cy="585216"/>
            </a:xfrm>
            <a:prstGeom prst="rect">
              <a:avLst/>
            </a:prstGeom>
            <a:solidFill>
              <a:srgbClr val="00B0F0"/>
            </a:solidFill>
            <a:ln w="12700">
              <a:noFill/>
              <a:prstDash val="solid"/>
            </a:ln>
          </p:spPr>
          <p:txBody>
            <a:bodyPr/>
            <a:lstStyle/>
            <a:p>
              <a:r>
                <a:rPr lang="en-US" sz="3200" b="1" dirty="0">
                  <a:solidFill>
                    <a:schemeClr val="bg1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IMPACT  ·  Effective government policies to improve citizens' lives </a:t>
              </a:r>
              <a:endParaRPr lang="en-US" sz="3200" dirty="0">
                <a:solidFill>
                  <a:schemeClr val="bg1"/>
                </a:solidFill>
              </a:endParaRPr>
            </a:p>
          </p:txBody>
        </p:sp>
        <p:sp>
          <p:nvSpPr>
            <p:cNvPr id="10" name="Shape 6">
              <a:extLst>
                <a:ext uri="{FF2B5EF4-FFF2-40B4-BE49-F238E27FC236}">
                  <a16:creationId xmlns:a16="http://schemas.microsoft.com/office/drawing/2014/main" id="{894E40E1-76E9-2B36-0601-D8335394938D}"/>
                </a:ext>
              </a:extLst>
            </p:cNvPr>
            <p:cNvSpPr/>
            <p:nvPr/>
          </p:nvSpPr>
          <p:spPr>
            <a:xfrm>
              <a:off x="822960" y="3255264"/>
              <a:ext cx="16751808" cy="548640"/>
            </a:xfrm>
            <a:prstGeom prst="rect">
              <a:avLst/>
            </a:prstGeom>
            <a:solidFill>
              <a:schemeClr val="accent1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11" name="Text 7">
              <a:extLst>
                <a:ext uri="{FF2B5EF4-FFF2-40B4-BE49-F238E27FC236}">
                  <a16:creationId xmlns:a16="http://schemas.microsoft.com/office/drawing/2014/main" id="{7F8ADE65-1FCF-ADD1-31B0-7B6C2579E43A}"/>
                </a:ext>
              </a:extLst>
            </p:cNvPr>
            <p:cNvSpPr/>
            <p:nvPr/>
          </p:nvSpPr>
          <p:spPr>
            <a:xfrm>
              <a:off x="1097280" y="3255264"/>
              <a:ext cx="16093440" cy="5486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9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NATIONAL EVALUATION SYSTEMS  that both produce and use evaluations as a tool for effective and inclusive governance and public administration </a:t>
              </a:r>
              <a:endParaRPr lang="en-US" sz="1900" dirty="0"/>
            </a:p>
          </p:txBody>
        </p:sp>
        <p:sp>
          <p:nvSpPr>
            <p:cNvPr id="12" name="Shape 8">
              <a:extLst>
                <a:ext uri="{FF2B5EF4-FFF2-40B4-BE49-F238E27FC236}">
                  <a16:creationId xmlns:a16="http://schemas.microsoft.com/office/drawing/2014/main" id="{B896AB0D-F768-568A-5879-04208C202E36}"/>
                </a:ext>
              </a:extLst>
            </p:cNvPr>
            <p:cNvSpPr/>
            <p:nvPr/>
          </p:nvSpPr>
          <p:spPr>
            <a:xfrm>
              <a:off x="822960" y="3877056"/>
              <a:ext cx="5340096" cy="69494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12700">
              <a:solidFill>
                <a:srgbClr val="1B3A5C"/>
              </a:solidFill>
              <a:prstDash val="solid"/>
            </a:ln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13" name="Text 9">
              <a:extLst>
                <a:ext uri="{FF2B5EF4-FFF2-40B4-BE49-F238E27FC236}">
                  <a16:creationId xmlns:a16="http://schemas.microsoft.com/office/drawing/2014/main" id="{5AFC2CFA-7D0A-CD4C-4B6F-D1A2A70F0125}"/>
                </a:ext>
              </a:extLst>
            </p:cNvPr>
            <p:cNvSpPr/>
            <p:nvPr/>
          </p:nvSpPr>
          <p:spPr>
            <a:xfrm>
              <a:off x="969264" y="3877056"/>
              <a:ext cx="5047488" cy="6949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Enabling Environment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4" name="Shape 10">
              <a:extLst>
                <a:ext uri="{FF2B5EF4-FFF2-40B4-BE49-F238E27FC236}">
                  <a16:creationId xmlns:a16="http://schemas.microsoft.com/office/drawing/2014/main" id="{D14D994B-BE62-9011-2FF0-D6E62CA39F21}"/>
                </a:ext>
              </a:extLst>
            </p:cNvPr>
            <p:cNvSpPr/>
            <p:nvPr/>
          </p:nvSpPr>
          <p:spPr>
            <a:xfrm>
              <a:off x="822960" y="4645152"/>
              <a:ext cx="5340096" cy="10058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rgbClr val="D6E0EC"/>
              </a:solidFill>
              <a:prstDash val="solid"/>
            </a:ln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15" name="Text 11">
              <a:extLst>
                <a:ext uri="{FF2B5EF4-FFF2-40B4-BE49-F238E27FC236}">
                  <a16:creationId xmlns:a16="http://schemas.microsoft.com/office/drawing/2014/main" id="{95A68CA3-B411-42BD-A6D5-EF39D6205CB5}"/>
                </a:ext>
              </a:extLst>
            </p:cNvPr>
            <p:cNvSpPr/>
            <p:nvPr/>
          </p:nvSpPr>
          <p:spPr>
            <a:xfrm>
              <a:off x="1005840" y="4681728"/>
              <a:ext cx="1280160" cy="32918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1500" b="1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Outcomes</a:t>
              </a:r>
              <a:endParaRPr lang="en-US" sz="1500" dirty="0"/>
            </a:p>
          </p:txBody>
        </p:sp>
        <p:sp>
          <p:nvSpPr>
            <p:cNvPr id="16" name="Text 12">
              <a:extLst>
                <a:ext uri="{FF2B5EF4-FFF2-40B4-BE49-F238E27FC236}">
                  <a16:creationId xmlns:a16="http://schemas.microsoft.com/office/drawing/2014/main" id="{E3355BB2-2909-1808-1D04-A57F4E6F3970}"/>
                </a:ext>
              </a:extLst>
            </p:cNvPr>
            <p:cNvSpPr/>
            <p:nvPr/>
          </p:nvSpPr>
          <p:spPr>
            <a:xfrm>
              <a:off x="1005840" y="5029200"/>
              <a:ext cx="5157216" cy="5486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Evaluation is demanded and legitimized through government organizations and openness to learning</a:t>
              </a:r>
              <a:endParaRPr lang="en-US" dirty="0"/>
            </a:p>
          </p:txBody>
        </p:sp>
        <p:sp>
          <p:nvSpPr>
            <p:cNvPr id="17" name="Shape 13">
              <a:extLst>
                <a:ext uri="{FF2B5EF4-FFF2-40B4-BE49-F238E27FC236}">
                  <a16:creationId xmlns:a16="http://schemas.microsoft.com/office/drawing/2014/main" id="{82327DA0-3BB0-1371-BE7C-94D0CD46D2D1}"/>
                </a:ext>
              </a:extLst>
            </p:cNvPr>
            <p:cNvSpPr/>
            <p:nvPr/>
          </p:nvSpPr>
          <p:spPr>
            <a:xfrm>
              <a:off x="822960" y="5724144"/>
              <a:ext cx="5340096" cy="95097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rgbClr val="D6E0EC"/>
              </a:solidFill>
              <a:prstDash val="solid"/>
            </a:ln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18" name="Text 14">
              <a:extLst>
                <a:ext uri="{FF2B5EF4-FFF2-40B4-BE49-F238E27FC236}">
                  <a16:creationId xmlns:a16="http://schemas.microsoft.com/office/drawing/2014/main" id="{2828D014-932C-4727-4A0A-1425D572B036}"/>
                </a:ext>
              </a:extLst>
            </p:cNvPr>
            <p:cNvSpPr/>
            <p:nvPr/>
          </p:nvSpPr>
          <p:spPr>
            <a:xfrm>
              <a:off x="1005840" y="5760720"/>
              <a:ext cx="1188720" cy="32918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1500" b="1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Outputs</a:t>
              </a:r>
              <a:endParaRPr lang="en-US" sz="1500" dirty="0"/>
            </a:p>
          </p:txBody>
        </p:sp>
        <p:sp>
          <p:nvSpPr>
            <p:cNvPr id="19" name="Text 15">
              <a:extLst>
                <a:ext uri="{FF2B5EF4-FFF2-40B4-BE49-F238E27FC236}">
                  <a16:creationId xmlns:a16="http://schemas.microsoft.com/office/drawing/2014/main" id="{442BA9E2-E0CC-944D-E1A1-F1922F1539DD}"/>
                </a:ext>
              </a:extLst>
            </p:cNvPr>
            <p:cNvSpPr/>
            <p:nvPr/>
          </p:nvSpPr>
          <p:spPr>
            <a:xfrm>
              <a:off x="1005840" y="6089904"/>
              <a:ext cx="4974336" cy="51206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Policies, regulations, dialogue platforms, champions, accessible learning products</a:t>
              </a:r>
              <a:endParaRPr lang="en-US" dirty="0"/>
            </a:p>
          </p:txBody>
        </p:sp>
        <p:sp>
          <p:nvSpPr>
            <p:cNvPr id="20" name="Shape 16">
              <a:extLst>
                <a:ext uri="{FF2B5EF4-FFF2-40B4-BE49-F238E27FC236}">
                  <a16:creationId xmlns:a16="http://schemas.microsoft.com/office/drawing/2014/main" id="{F835D9A2-2CCC-FEA3-C4FB-FEB2EBA4712D}"/>
                </a:ext>
              </a:extLst>
            </p:cNvPr>
            <p:cNvSpPr/>
            <p:nvPr/>
          </p:nvSpPr>
          <p:spPr>
            <a:xfrm>
              <a:off x="822960" y="6748272"/>
              <a:ext cx="5340096" cy="87782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rgbClr val="B0D4CC"/>
              </a:solidFill>
              <a:prstDash val="solid"/>
            </a:ln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21" name="Text 17">
              <a:extLst>
                <a:ext uri="{FF2B5EF4-FFF2-40B4-BE49-F238E27FC236}">
                  <a16:creationId xmlns:a16="http://schemas.microsoft.com/office/drawing/2014/main" id="{EF7DF2CD-E63F-7ED7-79B9-1D4B8A79B6D1}"/>
                </a:ext>
              </a:extLst>
            </p:cNvPr>
            <p:cNvSpPr/>
            <p:nvPr/>
          </p:nvSpPr>
          <p:spPr>
            <a:xfrm>
              <a:off x="1005840" y="6784848"/>
              <a:ext cx="1188720" cy="32918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1500" b="1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Activities</a:t>
              </a:r>
              <a:endParaRPr lang="en-US" sz="1500" dirty="0"/>
            </a:p>
          </p:txBody>
        </p:sp>
        <p:sp>
          <p:nvSpPr>
            <p:cNvPr id="22" name="Text 18">
              <a:extLst>
                <a:ext uri="{FF2B5EF4-FFF2-40B4-BE49-F238E27FC236}">
                  <a16:creationId xmlns:a16="http://schemas.microsoft.com/office/drawing/2014/main" id="{61FAB2D5-974F-1DA1-433D-F2BF7D59689A}"/>
                </a:ext>
              </a:extLst>
            </p:cNvPr>
            <p:cNvSpPr/>
            <p:nvPr/>
          </p:nvSpPr>
          <p:spPr>
            <a:xfrm>
              <a:off x="1005840" y="7114032"/>
              <a:ext cx="4974336" cy="43891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Advocacy, stakeholder dialogue, media coverage and data use by civil society</a:t>
              </a:r>
              <a:endParaRPr lang="en-US" dirty="0"/>
            </a:p>
          </p:txBody>
        </p:sp>
        <p:sp>
          <p:nvSpPr>
            <p:cNvPr id="23" name="Shape 19">
              <a:extLst>
                <a:ext uri="{FF2B5EF4-FFF2-40B4-BE49-F238E27FC236}">
                  <a16:creationId xmlns:a16="http://schemas.microsoft.com/office/drawing/2014/main" id="{CB4E9E28-5B46-089B-E3F1-46ACE08791B6}"/>
                </a:ext>
              </a:extLst>
            </p:cNvPr>
            <p:cNvSpPr/>
            <p:nvPr/>
          </p:nvSpPr>
          <p:spPr>
            <a:xfrm>
              <a:off x="6528816" y="3877056"/>
              <a:ext cx="5340096" cy="694944"/>
            </a:xfrm>
            <a:prstGeom prst="rect">
              <a:avLst/>
            </a:prstGeom>
            <a:solidFill>
              <a:srgbClr val="AC149E"/>
            </a:solidFill>
            <a:ln w="12700">
              <a:solidFill>
                <a:srgbClr val="1A7A6E"/>
              </a:solidFill>
              <a:prstDash val="solid"/>
            </a:ln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24" name="Text 20">
              <a:extLst>
                <a:ext uri="{FF2B5EF4-FFF2-40B4-BE49-F238E27FC236}">
                  <a16:creationId xmlns:a16="http://schemas.microsoft.com/office/drawing/2014/main" id="{3B66F768-772E-7669-1D93-270821B818FA}"/>
                </a:ext>
              </a:extLst>
            </p:cNvPr>
            <p:cNvSpPr/>
            <p:nvPr/>
          </p:nvSpPr>
          <p:spPr>
            <a:xfrm>
              <a:off x="6675120" y="3877056"/>
              <a:ext cx="5047488" cy="6949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Institutional Capacity</a:t>
              </a:r>
              <a:endParaRPr lang="en-US" dirty="0"/>
            </a:p>
          </p:txBody>
        </p:sp>
        <p:sp>
          <p:nvSpPr>
            <p:cNvPr id="25" name="Shape 21">
              <a:extLst>
                <a:ext uri="{FF2B5EF4-FFF2-40B4-BE49-F238E27FC236}">
                  <a16:creationId xmlns:a16="http://schemas.microsoft.com/office/drawing/2014/main" id="{A06C9A32-5D33-1E2C-0BBE-614522CB4958}"/>
                </a:ext>
              </a:extLst>
            </p:cNvPr>
            <p:cNvSpPr/>
            <p:nvPr/>
          </p:nvSpPr>
          <p:spPr>
            <a:xfrm>
              <a:off x="6528816" y="4645152"/>
              <a:ext cx="5340096" cy="1005840"/>
            </a:xfrm>
            <a:prstGeom prst="rect">
              <a:avLst/>
            </a:prstGeom>
            <a:solidFill>
              <a:srgbClr val="FCE4FA"/>
            </a:solidFill>
            <a:ln w="12700">
              <a:solidFill>
                <a:srgbClr val="D6E0EC"/>
              </a:solidFill>
              <a:prstDash val="solid"/>
            </a:ln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26" name="Text 22">
              <a:extLst>
                <a:ext uri="{FF2B5EF4-FFF2-40B4-BE49-F238E27FC236}">
                  <a16:creationId xmlns:a16="http://schemas.microsoft.com/office/drawing/2014/main" id="{5A78AB87-1CB2-DCB9-0519-79BBAF54DA1D}"/>
                </a:ext>
              </a:extLst>
            </p:cNvPr>
            <p:cNvSpPr/>
            <p:nvPr/>
          </p:nvSpPr>
          <p:spPr>
            <a:xfrm>
              <a:off x="6711696" y="4681728"/>
              <a:ext cx="1280160" cy="32918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1500" b="1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Outcomes</a:t>
              </a:r>
              <a:endParaRPr lang="en-US" sz="1500" dirty="0"/>
            </a:p>
          </p:txBody>
        </p:sp>
        <p:sp>
          <p:nvSpPr>
            <p:cNvPr id="27" name="Text 23">
              <a:extLst>
                <a:ext uri="{FF2B5EF4-FFF2-40B4-BE49-F238E27FC236}">
                  <a16:creationId xmlns:a16="http://schemas.microsoft.com/office/drawing/2014/main" id="{7CC91D1B-5EAD-F6E8-BF9D-ECD6F22E97D3}"/>
                </a:ext>
              </a:extLst>
            </p:cNvPr>
            <p:cNvSpPr/>
            <p:nvPr/>
          </p:nvSpPr>
          <p:spPr>
            <a:xfrm>
              <a:off x="6711696" y="5029200"/>
              <a:ext cx="5157216" cy="5486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Quality evaluations produced and used by institutions</a:t>
              </a:r>
              <a:endParaRPr lang="en-US" dirty="0"/>
            </a:p>
          </p:txBody>
        </p:sp>
        <p:sp>
          <p:nvSpPr>
            <p:cNvPr id="28" name="Shape 24">
              <a:extLst>
                <a:ext uri="{FF2B5EF4-FFF2-40B4-BE49-F238E27FC236}">
                  <a16:creationId xmlns:a16="http://schemas.microsoft.com/office/drawing/2014/main" id="{F01866BC-9899-20A3-5137-B87DC3395680}"/>
                </a:ext>
              </a:extLst>
            </p:cNvPr>
            <p:cNvSpPr/>
            <p:nvPr/>
          </p:nvSpPr>
          <p:spPr>
            <a:xfrm>
              <a:off x="6528816" y="5724144"/>
              <a:ext cx="5340096" cy="950976"/>
            </a:xfrm>
            <a:prstGeom prst="rect">
              <a:avLst/>
            </a:prstGeom>
            <a:solidFill>
              <a:srgbClr val="FCE4FA"/>
            </a:solidFill>
            <a:ln w="12700">
              <a:solidFill>
                <a:srgbClr val="D6E0EC"/>
              </a:solidFill>
              <a:prstDash val="solid"/>
            </a:ln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29" name="Text 25">
              <a:extLst>
                <a:ext uri="{FF2B5EF4-FFF2-40B4-BE49-F238E27FC236}">
                  <a16:creationId xmlns:a16="http://schemas.microsoft.com/office/drawing/2014/main" id="{C22FF546-0DA7-C01E-2E66-D48A9DDC7370}"/>
                </a:ext>
              </a:extLst>
            </p:cNvPr>
            <p:cNvSpPr/>
            <p:nvPr/>
          </p:nvSpPr>
          <p:spPr>
            <a:xfrm>
              <a:off x="6711696" y="5760720"/>
              <a:ext cx="1188720" cy="32918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1500" b="1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Outputs</a:t>
              </a:r>
              <a:endParaRPr lang="en-US" sz="1500" dirty="0"/>
            </a:p>
          </p:txBody>
        </p:sp>
        <p:sp>
          <p:nvSpPr>
            <p:cNvPr id="30" name="Text 26">
              <a:extLst>
                <a:ext uri="{FF2B5EF4-FFF2-40B4-BE49-F238E27FC236}">
                  <a16:creationId xmlns:a16="http://schemas.microsoft.com/office/drawing/2014/main" id="{6F227AEC-E1B8-0957-8B51-D970D2D3994C}"/>
                </a:ext>
              </a:extLst>
            </p:cNvPr>
            <p:cNvSpPr/>
            <p:nvPr/>
          </p:nvSpPr>
          <p:spPr>
            <a:xfrm>
              <a:off x="6711696" y="6089904"/>
              <a:ext cx="4974336" cy="51206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Evaluation units, frameworks, budgets, joint or country-led evals</a:t>
              </a:r>
              <a:endParaRPr lang="en-US" dirty="0"/>
            </a:p>
          </p:txBody>
        </p:sp>
        <p:sp>
          <p:nvSpPr>
            <p:cNvPr id="31" name="Shape 27">
              <a:extLst>
                <a:ext uri="{FF2B5EF4-FFF2-40B4-BE49-F238E27FC236}">
                  <a16:creationId xmlns:a16="http://schemas.microsoft.com/office/drawing/2014/main" id="{91889E7C-7AD4-33C1-2A11-EC60B9F3CD74}"/>
                </a:ext>
              </a:extLst>
            </p:cNvPr>
            <p:cNvSpPr/>
            <p:nvPr/>
          </p:nvSpPr>
          <p:spPr>
            <a:xfrm>
              <a:off x="6528816" y="6748272"/>
              <a:ext cx="5340096" cy="877824"/>
            </a:xfrm>
            <a:prstGeom prst="rect">
              <a:avLst/>
            </a:prstGeom>
            <a:solidFill>
              <a:srgbClr val="FCE4FA"/>
            </a:solidFill>
            <a:ln w="12700">
              <a:solidFill>
                <a:srgbClr val="B0D4CC"/>
              </a:solidFill>
              <a:prstDash val="solid"/>
            </a:ln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32" name="Text 28">
              <a:extLst>
                <a:ext uri="{FF2B5EF4-FFF2-40B4-BE49-F238E27FC236}">
                  <a16:creationId xmlns:a16="http://schemas.microsoft.com/office/drawing/2014/main" id="{DFEB5759-490C-5D76-3FCA-FA42E6DF9B8C}"/>
                </a:ext>
              </a:extLst>
            </p:cNvPr>
            <p:cNvSpPr/>
            <p:nvPr/>
          </p:nvSpPr>
          <p:spPr>
            <a:xfrm>
              <a:off x="6711696" y="6784848"/>
              <a:ext cx="1188720" cy="32918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1500" b="1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Activities</a:t>
              </a:r>
              <a:endParaRPr lang="en-US" sz="1500" dirty="0"/>
            </a:p>
          </p:txBody>
        </p:sp>
        <p:sp>
          <p:nvSpPr>
            <p:cNvPr id="33" name="Text 29">
              <a:extLst>
                <a:ext uri="{FF2B5EF4-FFF2-40B4-BE49-F238E27FC236}">
                  <a16:creationId xmlns:a16="http://schemas.microsoft.com/office/drawing/2014/main" id="{36D41E3B-2ECF-E28F-1CFF-B57191CA2393}"/>
                </a:ext>
              </a:extLst>
            </p:cNvPr>
            <p:cNvSpPr/>
            <p:nvPr/>
          </p:nvSpPr>
          <p:spPr>
            <a:xfrm>
              <a:off x="6711696" y="7114032"/>
              <a:ext cx="4974336" cy="43891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Technical assistance, joint evaluations, system design</a:t>
              </a:r>
              <a:endParaRPr lang="en-US" dirty="0"/>
            </a:p>
          </p:txBody>
        </p:sp>
        <p:sp>
          <p:nvSpPr>
            <p:cNvPr id="34" name="Shape 30">
              <a:extLst>
                <a:ext uri="{FF2B5EF4-FFF2-40B4-BE49-F238E27FC236}">
                  <a16:creationId xmlns:a16="http://schemas.microsoft.com/office/drawing/2014/main" id="{854C455C-9D03-D713-6963-0285C42BC753}"/>
                </a:ext>
              </a:extLst>
            </p:cNvPr>
            <p:cNvSpPr/>
            <p:nvPr/>
          </p:nvSpPr>
          <p:spPr>
            <a:xfrm>
              <a:off x="12234672" y="3877056"/>
              <a:ext cx="5340096" cy="694944"/>
            </a:xfrm>
            <a:prstGeom prst="rect">
              <a:avLst/>
            </a:prstGeom>
            <a:solidFill>
              <a:schemeClr val="accent5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35" name="Text 31">
              <a:extLst>
                <a:ext uri="{FF2B5EF4-FFF2-40B4-BE49-F238E27FC236}">
                  <a16:creationId xmlns:a16="http://schemas.microsoft.com/office/drawing/2014/main" id="{999E71B5-D5DA-B06D-38B5-3DA59954463F}"/>
                </a:ext>
              </a:extLst>
            </p:cNvPr>
            <p:cNvSpPr/>
            <p:nvPr/>
          </p:nvSpPr>
          <p:spPr>
            <a:xfrm>
              <a:off x="12380976" y="3877056"/>
              <a:ext cx="5047488" cy="6949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MICRO  ·  Individual Capacity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36" name="Shape 32">
              <a:extLst>
                <a:ext uri="{FF2B5EF4-FFF2-40B4-BE49-F238E27FC236}">
                  <a16:creationId xmlns:a16="http://schemas.microsoft.com/office/drawing/2014/main" id="{203A333B-A5FE-77A6-6659-546AFE9F3BAE}"/>
                </a:ext>
              </a:extLst>
            </p:cNvPr>
            <p:cNvSpPr/>
            <p:nvPr/>
          </p:nvSpPr>
          <p:spPr>
            <a:xfrm>
              <a:off x="12234672" y="4645152"/>
              <a:ext cx="5340096" cy="1005840"/>
            </a:xfrm>
            <a:prstGeom prst="rect">
              <a:avLst/>
            </a:prstGeom>
            <a:solidFill>
              <a:srgbClr val="F8FAFC"/>
            </a:solidFill>
            <a:ln w="12700">
              <a:solidFill>
                <a:srgbClr val="D6E0EC"/>
              </a:solidFill>
              <a:prstDash val="solid"/>
            </a:ln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37" name="Text 33">
              <a:extLst>
                <a:ext uri="{FF2B5EF4-FFF2-40B4-BE49-F238E27FC236}">
                  <a16:creationId xmlns:a16="http://schemas.microsoft.com/office/drawing/2014/main" id="{1D7D153E-6AAA-2464-A684-AC714BEEF4A0}"/>
                </a:ext>
              </a:extLst>
            </p:cNvPr>
            <p:cNvSpPr/>
            <p:nvPr/>
          </p:nvSpPr>
          <p:spPr>
            <a:xfrm>
              <a:off x="12417552" y="4681728"/>
              <a:ext cx="1280160" cy="32918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1500" b="1" dirty="0">
                  <a:solidFill>
                    <a:srgbClr val="4A556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Outcomes</a:t>
              </a:r>
              <a:endParaRPr lang="en-US" sz="1500" dirty="0"/>
            </a:p>
          </p:txBody>
        </p:sp>
        <p:sp>
          <p:nvSpPr>
            <p:cNvPr id="38" name="Text 34">
              <a:extLst>
                <a:ext uri="{FF2B5EF4-FFF2-40B4-BE49-F238E27FC236}">
                  <a16:creationId xmlns:a16="http://schemas.microsoft.com/office/drawing/2014/main" id="{B81321CC-B1E7-3E81-2228-14482F23E1CC}"/>
                </a:ext>
              </a:extLst>
            </p:cNvPr>
            <p:cNvSpPr/>
            <p:nvPr/>
          </p:nvSpPr>
          <p:spPr>
            <a:xfrm>
              <a:off x="12417552" y="5029200"/>
              <a:ext cx="4974336" cy="5486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dirty="0">
                  <a:solidFill>
                    <a:srgbClr val="4A556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Public officials who can demand, commission and use evaluations</a:t>
              </a:r>
              <a:endParaRPr lang="en-US" dirty="0"/>
            </a:p>
          </p:txBody>
        </p:sp>
        <p:sp>
          <p:nvSpPr>
            <p:cNvPr id="39" name="Shape 35">
              <a:extLst>
                <a:ext uri="{FF2B5EF4-FFF2-40B4-BE49-F238E27FC236}">
                  <a16:creationId xmlns:a16="http://schemas.microsoft.com/office/drawing/2014/main" id="{E5125590-8568-E835-9487-3E47D309E38E}"/>
                </a:ext>
              </a:extLst>
            </p:cNvPr>
            <p:cNvSpPr/>
            <p:nvPr/>
          </p:nvSpPr>
          <p:spPr>
            <a:xfrm>
              <a:off x="12234672" y="5724144"/>
              <a:ext cx="5340096" cy="950976"/>
            </a:xfrm>
            <a:prstGeom prst="rect">
              <a:avLst/>
            </a:prstGeom>
            <a:solidFill>
              <a:srgbClr val="EFF6FF"/>
            </a:solidFill>
            <a:ln w="12700">
              <a:solidFill>
                <a:srgbClr val="D6E0EC"/>
              </a:solidFill>
              <a:prstDash val="solid"/>
            </a:ln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40" name="Text 36">
              <a:extLst>
                <a:ext uri="{FF2B5EF4-FFF2-40B4-BE49-F238E27FC236}">
                  <a16:creationId xmlns:a16="http://schemas.microsoft.com/office/drawing/2014/main" id="{CE9383E8-F158-A208-0E8B-7E756022E193}"/>
                </a:ext>
              </a:extLst>
            </p:cNvPr>
            <p:cNvSpPr/>
            <p:nvPr/>
          </p:nvSpPr>
          <p:spPr>
            <a:xfrm>
              <a:off x="12417552" y="5760720"/>
              <a:ext cx="1188720" cy="32918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1500" b="1" dirty="0">
                  <a:solidFill>
                    <a:srgbClr val="1B3A5C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Outputs</a:t>
              </a:r>
              <a:endParaRPr lang="en-US" sz="1500" dirty="0"/>
            </a:p>
          </p:txBody>
        </p:sp>
        <p:sp>
          <p:nvSpPr>
            <p:cNvPr id="41" name="Text 37">
              <a:extLst>
                <a:ext uri="{FF2B5EF4-FFF2-40B4-BE49-F238E27FC236}">
                  <a16:creationId xmlns:a16="http://schemas.microsoft.com/office/drawing/2014/main" id="{2F36BFB5-3D14-E415-57BC-E347EFBB7440}"/>
                </a:ext>
              </a:extLst>
            </p:cNvPr>
            <p:cNvSpPr/>
            <p:nvPr/>
          </p:nvSpPr>
          <p:spPr>
            <a:xfrm>
              <a:off x="12417552" y="6089904"/>
              <a:ext cx="4974336" cy="51206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dirty="0">
                  <a:solidFill>
                    <a:srgbClr val="1B3A5C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Trainings, communities of practice, competency frameworks</a:t>
              </a:r>
              <a:endParaRPr lang="en-US" dirty="0"/>
            </a:p>
          </p:txBody>
        </p:sp>
        <p:sp>
          <p:nvSpPr>
            <p:cNvPr id="42" name="Shape 38">
              <a:extLst>
                <a:ext uri="{FF2B5EF4-FFF2-40B4-BE49-F238E27FC236}">
                  <a16:creationId xmlns:a16="http://schemas.microsoft.com/office/drawing/2014/main" id="{3E71F039-5637-B227-729A-3B783196AA73}"/>
                </a:ext>
              </a:extLst>
            </p:cNvPr>
            <p:cNvSpPr/>
            <p:nvPr/>
          </p:nvSpPr>
          <p:spPr>
            <a:xfrm>
              <a:off x="12234672" y="6748272"/>
              <a:ext cx="5340096" cy="877824"/>
            </a:xfrm>
            <a:prstGeom prst="rect">
              <a:avLst/>
            </a:prstGeom>
            <a:solidFill>
              <a:srgbClr val="EFF6FF"/>
            </a:solidFill>
            <a:ln w="12700">
              <a:solidFill>
                <a:srgbClr val="B0D4CC"/>
              </a:solidFill>
              <a:prstDash val="solid"/>
            </a:ln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43" name="Text 39">
              <a:extLst>
                <a:ext uri="{FF2B5EF4-FFF2-40B4-BE49-F238E27FC236}">
                  <a16:creationId xmlns:a16="http://schemas.microsoft.com/office/drawing/2014/main" id="{1B623AAF-4C03-5BAA-7286-CD713E070723}"/>
                </a:ext>
              </a:extLst>
            </p:cNvPr>
            <p:cNvSpPr/>
            <p:nvPr/>
          </p:nvSpPr>
          <p:spPr>
            <a:xfrm>
              <a:off x="12417552" y="6784848"/>
              <a:ext cx="1188720" cy="32918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1500" b="1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Activities</a:t>
              </a:r>
              <a:endParaRPr lang="en-US" sz="1500" dirty="0"/>
            </a:p>
          </p:txBody>
        </p:sp>
        <p:sp>
          <p:nvSpPr>
            <p:cNvPr id="44" name="Text 40">
              <a:extLst>
                <a:ext uri="{FF2B5EF4-FFF2-40B4-BE49-F238E27FC236}">
                  <a16:creationId xmlns:a16="http://schemas.microsoft.com/office/drawing/2014/main" id="{889EE5D0-B4F8-3708-A2EE-1F4A01530758}"/>
                </a:ext>
              </a:extLst>
            </p:cNvPr>
            <p:cNvSpPr/>
            <p:nvPr/>
          </p:nvSpPr>
          <p:spPr>
            <a:xfrm>
              <a:off x="12417552" y="7114032"/>
              <a:ext cx="4974336" cy="43891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Training delivery, mentoring, learning-by-doing</a:t>
              </a:r>
              <a:endParaRPr lang="en-US" dirty="0"/>
            </a:p>
          </p:txBody>
        </p:sp>
        <p:sp>
          <p:nvSpPr>
            <p:cNvPr id="45" name="Shape 41">
              <a:extLst>
                <a:ext uri="{FF2B5EF4-FFF2-40B4-BE49-F238E27FC236}">
                  <a16:creationId xmlns:a16="http://schemas.microsoft.com/office/drawing/2014/main" id="{D7978853-54D1-F2D2-4FF7-1D6D8AAE8BA2}"/>
                </a:ext>
              </a:extLst>
            </p:cNvPr>
            <p:cNvSpPr/>
            <p:nvPr/>
          </p:nvSpPr>
          <p:spPr>
            <a:xfrm>
              <a:off x="822960" y="7699248"/>
              <a:ext cx="16642080" cy="512064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rgbClr val="2A4A6A"/>
              </a:solidFill>
              <a:prstDash val="solid"/>
            </a:ln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46" name="Text 42">
              <a:extLst>
                <a:ext uri="{FF2B5EF4-FFF2-40B4-BE49-F238E27FC236}">
                  <a16:creationId xmlns:a16="http://schemas.microsoft.com/office/drawing/2014/main" id="{88445AD9-6EF3-01D2-0456-3605DF7DC415}"/>
                </a:ext>
              </a:extLst>
            </p:cNvPr>
            <p:cNvSpPr/>
            <p:nvPr/>
          </p:nvSpPr>
          <p:spPr>
            <a:xfrm>
              <a:off x="1097280" y="7699248"/>
              <a:ext cx="16093440" cy="51206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dirty="0">
                  <a:solidFill>
                    <a:srgbClr val="D6E0EC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Inputs / Resources  ·  Government commitment, capacity diagnostics,  Technical expertise  ·  partnerships and cooperation</a:t>
              </a:r>
              <a:endParaRPr lang="en-US" dirty="0"/>
            </a:p>
          </p:txBody>
        </p:sp>
        <p:sp>
          <p:nvSpPr>
            <p:cNvPr id="47" name="Text 43">
              <a:extLst>
                <a:ext uri="{FF2B5EF4-FFF2-40B4-BE49-F238E27FC236}">
                  <a16:creationId xmlns:a16="http://schemas.microsoft.com/office/drawing/2014/main" id="{350704F9-BDDA-AEA2-F6DA-BE7DD6344FF0}"/>
                </a:ext>
              </a:extLst>
            </p:cNvPr>
            <p:cNvSpPr/>
            <p:nvPr/>
          </p:nvSpPr>
          <p:spPr>
            <a:xfrm>
              <a:off x="822960" y="8339328"/>
              <a:ext cx="8229600" cy="40233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i="1" dirty="0">
                  <a:solidFill>
                    <a:srgbClr val="4A556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Demand-side: Citizens · parliament · civil society · free press · executive</a:t>
              </a:r>
              <a:endParaRPr lang="en-US" dirty="0"/>
            </a:p>
          </p:txBody>
        </p:sp>
        <p:sp>
          <p:nvSpPr>
            <p:cNvPr id="48" name="Text 44">
              <a:extLst>
                <a:ext uri="{FF2B5EF4-FFF2-40B4-BE49-F238E27FC236}">
                  <a16:creationId xmlns:a16="http://schemas.microsoft.com/office/drawing/2014/main" id="{54BC49C0-D39D-192E-8396-AEC88B52ACFA}"/>
                </a:ext>
              </a:extLst>
            </p:cNvPr>
            <p:cNvSpPr/>
            <p:nvPr/>
          </p:nvSpPr>
          <p:spPr>
            <a:xfrm>
              <a:off x="9052560" y="8339328"/>
              <a:ext cx="8412480" cy="40233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algn="r"/>
              <a:r>
                <a:rPr lang="en-US" i="1" dirty="0">
                  <a:solidFill>
                    <a:srgbClr val="4A556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Supply-side: Evaluators · VOPEs · universities · think tanks · international partners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3982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1BF3E-162A-84D7-A182-AEAAB4E64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0121D88-C56F-A96C-EF2F-742E477F9C22}"/>
              </a:ext>
            </a:extLst>
          </p:cNvPr>
          <p:cNvSpPr/>
          <p:nvPr/>
        </p:nvSpPr>
        <p:spPr>
          <a:xfrm rot="-1377480">
            <a:off x="13743366" y="541962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8000"/>
            </a:blip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274D7EAB-A388-5F36-27FC-C56493DE451F}"/>
              </a:ext>
            </a:extLst>
          </p:cNvPr>
          <p:cNvSpPr txBox="1"/>
          <p:nvPr/>
        </p:nvSpPr>
        <p:spPr>
          <a:xfrm>
            <a:off x="1028700" y="1095295"/>
            <a:ext cx="17106900" cy="1453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Evaluation as tool of governance and public administration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E9D0D578-E8BA-71D9-0A10-F3CEE3391BDD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38A5F82-92BF-32E1-64B8-6181924D80A1}"/>
              </a:ext>
            </a:extLst>
          </p:cNvPr>
          <p:cNvGrpSpPr/>
          <p:nvPr/>
        </p:nvGrpSpPr>
        <p:grpSpPr>
          <a:xfrm>
            <a:off x="609601" y="2628900"/>
            <a:ext cx="16840200" cy="7360858"/>
            <a:chOff x="3429000" y="411480"/>
            <a:chExt cx="5394960" cy="4544568"/>
          </a:xfrm>
        </p:grpSpPr>
        <p:sp>
          <p:nvSpPr>
            <p:cNvPr id="6" name="Shape 8">
              <a:extLst>
                <a:ext uri="{FF2B5EF4-FFF2-40B4-BE49-F238E27FC236}">
                  <a16:creationId xmlns:a16="http://schemas.microsoft.com/office/drawing/2014/main" id="{26C743DB-9196-7483-14E7-CEF03C9F6AB5}"/>
                </a:ext>
              </a:extLst>
            </p:cNvPr>
            <p:cNvSpPr/>
            <p:nvPr/>
          </p:nvSpPr>
          <p:spPr>
            <a:xfrm>
              <a:off x="3429000" y="411480"/>
              <a:ext cx="5394960" cy="1280160"/>
            </a:xfrm>
            <a:prstGeom prst="rect">
              <a:avLst/>
            </a:prstGeom>
            <a:solidFill>
              <a:srgbClr val="FFFFFF"/>
            </a:solidFill>
            <a:ln w="12700">
              <a:noFill/>
              <a:prstDash val="solid"/>
            </a:ln>
            <a:effectLst>
              <a:outerShdw blurRad="63500" dist="25400" dir="8100000" algn="bl" rotWithShape="0">
                <a:srgbClr val="000000">
                  <a:alpha val="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 11">
              <a:extLst>
                <a:ext uri="{FF2B5EF4-FFF2-40B4-BE49-F238E27FC236}">
                  <a16:creationId xmlns:a16="http://schemas.microsoft.com/office/drawing/2014/main" id="{94F6A0DE-139C-CB74-A43C-F87C0EA330CF}"/>
                </a:ext>
              </a:extLst>
            </p:cNvPr>
            <p:cNvSpPr/>
            <p:nvPr/>
          </p:nvSpPr>
          <p:spPr>
            <a:xfrm>
              <a:off x="3630168" y="548640"/>
              <a:ext cx="5029200" cy="3840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3600" b="1" dirty="0">
                  <a:solidFill>
                    <a:srgbClr val="0D3349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Accountability</a:t>
              </a:r>
              <a:endParaRPr lang="en-US" sz="3600" dirty="0"/>
            </a:p>
          </p:txBody>
        </p:sp>
        <p:sp>
          <p:nvSpPr>
            <p:cNvPr id="10" name="Text 12">
              <a:extLst>
                <a:ext uri="{FF2B5EF4-FFF2-40B4-BE49-F238E27FC236}">
                  <a16:creationId xmlns:a16="http://schemas.microsoft.com/office/drawing/2014/main" id="{60BB47F9-939D-9F48-5988-1CC79640D143}"/>
                </a:ext>
              </a:extLst>
            </p:cNvPr>
            <p:cNvSpPr/>
            <p:nvPr/>
          </p:nvSpPr>
          <p:spPr>
            <a:xfrm>
              <a:off x="3630168" y="978408"/>
              <a:ext cx="5029200" cy="6217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buNone/>
              </a:pPr>
              <a:r>
                <a:rPr lang="en-US" sz="3200" dirty="0">
                  <a:solidFill>
                    <a:srgbClr val="3D5C6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Being answerable for results which helps build public trust.</a:t>
              </a:r>
              <a:endParaRPr lang="en-US" sz="3200" dirty="0"/>
            </a:p>
          </p:txBody>
        </p:sp>
        <p:sp>
          <p:nvSpPr>
            <p:cNvPr id="11" name="Shape 13">
              <a:extLst>
                <a:ext uri="{FF2B5EF4-FFF2-40B4-BE49-F238E27FC236}">
                  <a16:creationId xmlns:a16="http://schemas.microsoft.com/office/drawing/2014/main" id="{13761861-95DB-77F1-2C09-29AFD090EAAF}"/>
                </a:ext>
              </a:extLst>
            </p:cNvPr>
            <p:cNvSpPr/>
            <p:nvPr/>
          </p:nvSpPr>
          <p:spPr>
            <a:xfrm>
              <a:off x="3429000" y="1874520"/>
              <a:ext cx="5394960" cy="1280160"/>
            </a:xfrm>
            <a:prstGeom prst="rect">
              <a:avLst/>
            </a:prstGeom>
            <a:solidFill>
              <a:srgbClr val="FFFFFF"/>
            </a:solidFill>
            <a:ln w="12700">
              <a:noFill/>
              <a:prstDash val="solid"/>
            </a:ln>
            <a:effectLst>
              <a:outerShdw blurRad="63500" dist="25400" dir="8100000" algn="bl" rotWithShape="0">
                <a:srgbClr val="000000">
                  <a:alpha val="8000"/>
                </a:srgbClr>
              </a:outerShdw>
            </a:effec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" name="Text 16">
              <a:extLst>
                <a:ext uri="{FF2B5EF4-FFF2-40B4-BE49-F238E27FC236}">
                  <a16:creationId xmlns:a16="http://schemas.microsoft.com/office/drawing/2014/main" id="{70515167-F131-AE18-C3C3-3451EEB3DDFB}"/>
                </a:ext>
              </a:extLst>
            </p:cNvPr>
            <p:cNvSpPr/>
            <p:nvPr/>
          </p:nvSpPr>
          <p:spPr>
            <a:xfrm>
              <a:off x="3630168" y="2011680"/>
              <a:ext cx="5029200" cy="30175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3600" b="1" dirty="0">
                  <a:solidFill>
                    <a:srgbClr val="0D3349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Evidence-Based Policy</a:t>
              </a:r>
              <a:endParaRPr lang="en-US" sz="3600" dirty="0"/>
            </a:p>
          </p:txBody>
        </p:sp>
        <p:sp>
          <p:nvSpPr>
            <p:cNvPr id="14" name="Text 17">
              <a:extLst>
                <a:ext uri="{FF2B5EF4-FFF2-40B4-BE49-F238E27FC236}">
                  <a16:creationId xmlns:a16="http://schemas.microsoft.com/office/drawing/2014/main" id="{0BCBDE1F-27EC-34BA-10A0-D9CEF8B87B4B}"/>
                </a:ext>
              </a:extLst>
            </p:cNvPr>
            <p:cNvSpPr/>
            <p:nvPr/>
          </p:nvSpPr>
          <p:spPr>
            <a:xfrm>
              <a:off x="3630168" y="2441448"/>
              <a:ext cx="5029200" cy="6217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buNone/>
              </a:pPr>
              <a:r>
                <a:rPr lang="en-US" sz="3200" dirty="0">
                  <a:solidFill>
                    <a:srgbClr val="3D5C6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Transforms data into actionable insights, reducing guesswork and improving the efficiency of public spending.</a:t>
              </a:r>
              <a:endParaRPr lang="en-US" sz="3200" dirty="0"/>
            </a:p>
          </p:txBody>
        </p:sp>
        <p:sp>
          <p:nvSpPr>
            <p:cNvPr id="15" name="Shape 18">
              <a:extLst>
                <a:ext uri="{FF2B5EF4-FFF2-40B4-BE49-F238E27FC236}">
                  <a16:creationId xmlns:a16="http://schemas.microsoft.com/office/drawing/2014/main" id="{893BA2F6-D755-6758-0140-C3B96B9BC6F2}"/>
                </a:ext>
              </a:extLst>
            </p:cNvPr>
            <p:cNvSpPr/>
            <p:nvPr/>
          </p:nvSpPr>
          <p:spPr>
            <a:xfrm>
              <a:off x="3429000" y="3337560"/>
              <a:ext cx="5394960" cy="1280160"/>
            </a:xfrm>
            <a:prstGeom prst="rect">
              <a:avLst/>
            </a:prstGeom>
            <a:noFill/>
            <a:ln w="12700">
              <a:noFill/>
              <a:prstDash val="solid"/>
            </a:ln>
            <a:effectLst>
              <a:outerShdw blurRad="63500" dist="25400" dir="8100000" algn="bl" rotWithShape="0">
                <a:srgbClr val="000000">
                  <a:alpha val="8000"/>
                </a:srgbClr>
              </a:outerShdw>
            </a:effec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" name="Text 21">
              <a:extLst>
                <a:ext uri="{FF2B5EF4-FFF2-40B4-BE49-F238E27FC236}">
                  <a16:creationId xmlns:a16="http://schemas.microsoft.com/office/drawing/2014/main" id="{49CCDB40-08BD-983A-0FC2-D0237405D13D}"/>
                </a:ext>
              </a:extLst>
            </p:cNvPr>
            <p:cNvSpPr/>
            <p:nvPr/>
          </p:nvSpPr>
          <p:spPr>
            <a:xfrm>
              <a:off x="3640157" y="3396279"/>
              <a:ext cx="4572000" cy="3840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3600" b="1" dirty="0">
                  <a:solidFill>
                    <a:srgbClr val="0D3349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Continuous Improvement</a:t>
              </a:r>
              <a:endParaRPr lang="en-US" sz="3600" dirty="0"/>
            </a:p>
          </p:txBody>
        </p:sp>
        <p:sp>
          <p:nvSpPr>
            <p:cNvPr id="18" name="Text 22">
              <a:extLst>
                <a:ext uri="{FF2B5EF4-FFF2-40B4-BE49-F238E27FC236}">
                  <a16:creationId xmlns:a16="http://schemas.microsoft.com/office/drawing/2014/main" id="{0D629CB2-E60D-A221-FB48-B2C267D0EB5C}"/>
                </a:ext>
              </a:extLst>
            </p:cNvPr>
            <p:cNvSpPr/>
            <p:nvPr/>
          </p:nvSpPr>
          <p:spPr>
            <a:xfrm>
              <a:off x="3630168" y="3904488"/>
              <a:ext cx="5029200" cy="6217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buNone/>
              </a:pPr>
              <a:r>
                <a:rPr lang="en-US" sz="3200" dirty="0">
                  <a:solidFill>
                    <a:srgbClr val="3D5C6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Iterative learning, adapt programs to meet citizens' evolving needs.</a:t>
              </a:r>
              <a:endParaRPr lang="en-US" sz="3200" dirty="0"/>
            </a:p>
          </p:txBody>
        </p:sp>
        <p:sp>
          <p:nvSpPr>
            <p:cNvPr id="19" name="Shape 23">
              <a:extLst>
                <a:ext uri="{FF2B5EF4-FFF2-40B4-BE49-F238E27FC236}">
                  <a16:creationId xmlns:a16="http://schemas.microsoft.com/office/drawing/2014/main" id="{550070CD-FC97-CDBB-C248-24AC4054E2E3}"/>
                </a:ext>
              </a:extLst>
            </p:cNvPr>
            <p:cNvSpPr/>
            <p:nvPr/>
          </p:nvSpPr>
          <p:spPr>
            <a:xfrm>
              <a:off x="3429000" y="4572000"/>
              <a:ext cx="5394960" cy="384048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" name="Text 24">
              <a:extLst>
                <a:ext uri="{FF2B5EF4-FFF2-40B4-BE49-F238E27FC236}">
                  <a16:creationId xmlns:a16="http://schemas.microsoft.com/office/drawing/2014/main" id="{BDDA42F1-228E-67BA-4CCB-45C159B92F85}"/>
                </a:ext>
              </a:extLst>
            </p:cNvPr>
            <p:cNvSpPr/>
            <p:nvPr/>
          </p:nvSpPr>
          <p:spPr>
            <a:xfrm>
              <a:off x="3520440" y="4590288"/>
              <a:ext cx="5212080" cy="3474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800" i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"What gets measured, gets managed — and what gets evaluated, gets improved."</a:t>
              </a:r>
              <a:endParaRPr lang="en-US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59857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1E6F7-4FC2-38F8-EE16-8F22644FB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BF6BF87-10EF-0394-5B0D-0CBF2698638A}"/>
              </a:ext>
            </a:extLst>
          </p:cNvPr>
          <p:cNvSpPr/>
          <p:nvPr/>
        </p:nvSpPr>
        <p:spPr>
          <a:xfrm rot="2022252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CE5651-94BE-B41F-562F-592568024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985" y="1648940"/>
            <a:ext cx="15398416" cy="8638060"/>
          </a:xfrm>
          <a:prstGeom prst="rect">
            <a:avLst/>
          </a:prstGeom>
        </p:spPr>
      </p:pic>
      <p:sp>
        <p:nvSpPr>
          <p:cNvPr id="4" name="TextBox 5">
            <a:extLst>
              <a:ext uri="{FF2B5EF4-FFF2-40B4-BE49-F238E27FC236}">
                <a16:creationId xmlns:a16="http://schemas.microsoft.com/office/drawing/2014/main" id="{7CB8839B-0941-52D1-3CF8-446563FCD9BD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16E05628-5AF5-55CC-7D0F-5AB55230DCA2}"/>
              </a:ext>
            </a:extLst>
          </p:cNvPr>
          <p:cNvSpPr txBox="1"/>
          <p:nvPr/>
        </p:nvSpPr>
        <p:spPr>
          <a:xfrm>
            <a:off x="1371600" y="526927"/>
            <a:ext cx="13449300" cy="710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National Evaluation Capacity Conference</a:t>
            </a:r>
          </a:p>
        </p:txBody>
      </p:sp>
    </p:spTree>
    <p:extLst>
      <p:ext uri="{BB962C8B-B14F-4D97-AF65-F5344CB8AC3E}">
        <p14:creationId xmlns:p14="http://schemas.microsoft.com/office/powerpoint/2010/main" val="148519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A3910-22F6-43E1-3372-FE97AE51A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246943-BF81-E015-7B4D-C696C4373799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0000"/>
            </a:blip>
            <a:stretch>
              <a:fillRect l="-5972" r="-5972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05FDFDB1-1365-11BE-B5D1-8AD23EF3D308}"/>
              </a:ext>
            </a:extLst>
          </p:cNvPr>
          <p:cNvSpPr txBox="1"/>
          <p:nvPr/>
        </p:nvSpPr>
        <p:spPr>
          <a:xfrm>
            <a:off x="1028700" y="1095295"/>
            <a:ext cx="15201900" cy="710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National Evaluation Capacity Conference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2267942-AA97-0999-84C8-A4EDE4A2AB31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E7EF32F4-5720-405F-0D7F-37531FB3A5BB}"/>
              </a:ext>
            </a:extLst>
          </p:cNvPr>
          <p:cNvSpPr/>
          <p:nvPr/>
        </p:nvSpPr>
        <p:spPr>
          <a:xfrm>
            <a:off x="1295783" y="3257721"/>
            <a:ext cx="15696434" cy="45719"/>
          </a:xfrm>
          <a:prstGeom prst="rect">
            <a:avLst/>
          </a:prstGeom>
          <a:solidFill>
            <a:srgbClr val="D1E7F6"/>
          </a:solidFill>
          <a:ln w="12700">
            <a:solidFill>
              <a:srgbClr val="D1E7F6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02B3E7B-27E4-3E01-1A00-18BFB1179FA4}"/>
              </a:ext>
            </a:extLst>
          </p:cNvPr>
          <p:cNvGrpSpPr/>
          <p:nvPr/>
        </p:nvGrpSpPr>
        <p:grpSpPr>
          <a:xfrm>
            <a:off x="1295783" y="2290161"/>
            <a:ext cx="15696434" cy="6725924"/>
            <a:chOff x="1311406" y="2374341"/>
            <a:chExt cx="15696434" cy="6725924"/>
          </a:xfrm>
        </p:grpSpPr>
        <p:sp>
          <p:nvSpPr>
            <p:cNvPr id="9" name="Shape 4"/>
            <p:cNvSpPr/>
            <p:nvPr/>
          </p:nvSpPr>
          <p:spPr>
            <a:xfrm>
              <a:off x="1463040" y="4352544"/>
              <a:ext cx="15544800" cy="91440"/>
            </a:xfrm>
            <a:prstGeom prst="rect">
              <a:avLst/>
            </a:prstGeom>
            <a:solidFill>
              <a:srgbClr val="055FBB"/>
            </a:solidFill>
            <a:ln w="12700">
              <a:solidFill>
                <a:srgbClr val="055FBB"/>
              </a:solidFill>
              <a:prstDash val="solid"/>
            </a:ln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10" name="Text 5"/>
            <p:cNvSpPr/>
            <p:nvPr/>
          </p:nvSpPr>
          <p:spPr>
            <a:xfrm>
              <a:off x="1437434" y="2455817"/>
              <a:ext cx="4846320" cy="9144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4400" b="1" dirty="0">
                  <a:solidFill>
                    <a:srgbClr val="055FBB"/>
                  </a:solidFill>
                  <a:ea typeface="Trebuchet MS" pitchFamily="34" charset="-122"/>
                  <a:cs typeface="Trebuchet MS" pitchFamily="34" charset="-120"/>
                </a:rPr>
                <a:t>2000s</a:t>
              </a:r>
              <a:endParaRPr lang="en-US" sz="4400" dirty="0">
                <a:solidFill>
                  <a:srgbClr val="055FBB"/>
                </a:solidFill>
              </a:endParaRPr>
            </a:p>
          </p:txBody>
        </p:sp>
        <p:sp>
          <p:nvSpPr>
            <p:cNvPr id="11" name="Text 6"/>
            <p:cNvSpPr/>
            <p:nvPr/>
          </p:nvSpPr>
          <p:spPr>
            <a:xfrm>
              <a:off x="1371600" y="3406988"/>
              <a:ext cx="4846320" cy="58521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400" b="1" dirty="0" err="1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Professionalisation</a:t>
              </a:r>
              <a:endParaRPr lang="en-US" sz="2400" b="1" dirty="0"/>
            </a:p>
          </p:txBody>
        </p:sp>
        <p:sp>
          <p:nvSpPr>
            <p:cNvPr id="12" name="Shape 7"/>
            <p:cNvSpPr/>
            <p:nvPr/>
          </p:nvSpPr>
          <p:spPr>
            <a:xfrm>
              <a:off x="3483864" y="4078224"/>
              <a:ext cx="512064" cy="512064"/>
            </a:xfrm>
            <a:prstGeom prst="ellipse">
              <a:avLst/>
            </a:prstGeom>
            <a:solidFill>
              <a:srgbClr val="FFFFFF"/>
            </a:solidFill>
            <a:ln w="31750">
              <a:solidFill>
                <a:srgbClr val="055FBB"/>
              </a:solidFill>
              <a:prstDash val="solid"/>
            </a:ln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14" name="Shape 9"/>
            <p:cNvSpPr/>
            <p:nvPr/>
          </p:nvSpPr>
          <p:spPr>
            <a:xfrm>
              <a:off x="1311406" y="5250602"/>
              <a:ext cx="45719" cy="3714243"/>
            </a:xfrm>
            <a:prstGeom prst="rect">
              <a:avLst/>
            </a:prstGeom>
            <a:solidFill>
              <a:srgbClr val="055FBB"/>
            </a:solidFill>
            <a:ln w="12700">
              <a:solidFill>
                <a:srgbClr val="055FBB"/>
              </a:solidFill>
              <a:prstDash val="solid"/>
            </a:ln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15" name="Shape 10"/>
            <p:cNvSpPr/>
            <p:nvPr/>
          </p:nvSpPr>
          <p:spPr>
            <a:xfrm>
              <a:off x="1705434" y="5559552"/>
              <a:ext cx="182880" cy="182880"/>
            </a:xfrm>
            <a:prstGeom prst="ellipse">
              <a:avLst/>
            </a:prstGeom>
            <a:solidFill>
              <a:srgbClr val="055FBB"/>
            </a:solidFill>
            <a:ln w="12700">
              <a:solidFill>
                <a:srgbClr val="055FBB"/>
              </a:solidFill>
              <a:prstDash val="solid"/>
            </a:ln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16" name="Text 11"/>
            <p:cNvSpPr/>
            <p:nvPr/>
          </p:nvSpPr>
          <p:spPr>
            <a:xfrm>
              <a:off x="2119968" y="5084064"/>
              <a:ext cx="3840480" cy="11338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2501" dirty="0">
                  <a:ea typeface="Calibri" pitchFamily="34" charset="-122"/>
                  <a:cs typeface="Calibri" pitchFamily="34" charset="-120"/>
                </a:rPr>
                <a:t>Small practitioner-led forum focused on capacity-building</a:t>
              </a:r>
            </a:p>
          </p:txBody>
        </p:sp>
        <p:sp>
          <p:nvSpPr>
            <p:cNvPr id="17" name="Shape 12"/>
            <p:cNvSpPr/>
            <p:nvPr/>
          </p:nvSpPr>
          <p:spPr>
            <a:xfrm>
              <a:off x="1712562" y="6844053"/>
              <a:ext cx="182880" cy="182880"/>
            </a:xfrm>
            <a:prstGeom prst="ellipse">
              <a:avLst/>
            </a:prstGeom>
            <a:solidFill>
              <a:srgbClr val="055FBB"/>
            </a:solidFill>
            <a:ln w="12700">
              <a:solidFill>
                <a:srgbClr val="055FBB"/>
              </a:solidFill>
              <a:prstDash val="solid"/>
            </a:ln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18" name="Text 13"/>
            <p:cNvSpPr/>
            <p:nvPr/>
          </p:nvSpPr>
          <p:spPr>
            <a:xfrm>
              <a:off x="2119968" y="6327648"/>
              <a:ext cx="3840480" cy="11338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2501" dirty="0">
                  <a:ea typeface="Calibri" pitchFamily="34" charset="-122"/>
                  <a:cs typeface="Calibri" pitchFamily="34" charset="-120"/>
                </a:rPr>
                <a:t>Focus on methods &amp; </a:t>
              </a:r>
              <a:r>
                <a:rPr lang="en-US" sz="2501" dirty="0" err="1">
                  <a:ea typeface="Calibri" pitchFamily="34" charset="-122"/>
                  <a:cs typeface="Calibri" pitchFamily="34" charset="-120"/>
                </a:rPr>
                <a:t>rigour</a:t>
              </a:r>
              <a:endParaRPr lang="en-US" sz="2501" dirty="0">
                <a:ea typeface="Calibri" pitchFamily="34" charset="-122"/>
                <a:cs typeface="Calibri" pitchFamily="34" charset="-120"/>
              </a:endParaRPr>
            </a:p>
          </p:txBody>
        </p:sp>
        <p:sp>
          <p:nvSpPr>
            <p:cNvPr id="19" name="Shape 14"/>
            <p:cNvSpPr/>
            <p:nvPr/>
          </p:nvSpPr>
          <p:spPr>
            <a:xfrm>
              <a:off x="1700784" y="7991856"/>
              <a:ext cx="182880" cy="182880"/>
            </a:xfrm>
            <a:prstGeom prst="ellipse">
              <a:avLst/>
            </a:prstGeom>
            <a:solidFill>
              <a:srgbClr val="055FBB"/>
            </a:solidFill>
            <a:ln w="12700">
              <a:solidFill>
                <a:srgbClr val="055FBB"/>
              </a:solidFill>
              <a:prstDash val="solid"/>
            </a:ln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20" name="Text 15"/>
            <p:cNvSpPr/>
            <p:nvPr/>
          </p:nvSpPr>
          <p:spPr>
            <a:xfrm>
              <a:off x="2119968" y="7525512"/>
              <a:ext cx="3840480" cy="11338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2501" dirty="0">
                  <a:ea typeface="Calibri" pitchFamily="34" charset="-122"/>
                  <a:cs typeface="Calibri" pitchFamily="34" charset="-120"/>
                </a:rPr>
                <a:t>Growing global participation</a:t>
              </a:r>
            </a:p>
          </p:txBody>
        </p:sp>
        <p:sp>
          <p:nvSpPr>
            <p:cNvPr id="21" name="Text 16"/>
            <p:cNvSpPr/>
            <p:nvPr/>
          </p:nvSpPr>
          <p:spPr>
            <a:xfrm>
              <a:off x="6502690" y="2374341"/>
              <a:ext cx="4846320" cy="9144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4400" b="1" dirty="0">
                  <a:solidFill>
                    <a:srgbClr val="055FBB"/>
                  </a:solidFill>
                  <a:ea typeface="Trebuchet MS" pitchFamily="34" charset="-122"/>
                  <a:cs typeface="Trebuchet MS" pitchFamily="34" charset="-120"/>
                </a:rPr>
                <a:t>2010s</a:t>
              </a:r>
              <a:endParaRPr lang="en-US" sz="4400" dirty="0">
                <a:solidFill>
                  <a:srgbClr val="055FBB"/>
                </a:solidFill>
              </a:endParaRPr>
            </a:p>
          </p:txBody>
        </p:sp>
        <p:sp>
          <p:nvSpPr>
            <p:cNvPr id="22" name="Text 17"/>
            <p:cNvSpPr/>
            <p:nvPr/>
          </p:nvSpPr>
          <p:spPr>
            <a:xfrm>
              <a:off x="6492240" y="3406988"/>
              <a:ext cx="4846320" cy="58521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400" b="1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Use for Better Development</a:t>
              </a:r>
            </a:p>
          </p:txBody>
        </p:sp>
        <p:sp>
          <p:nvSpPr>
            <p:cNvPr id="23" name="Shape 18"/>
            <p:cNvSpPr/>
            <p:nvPr/>
          </p:nvSpPr>
          <p:spPr>
            <a:xfrm>
              <a:off x="8451227" y="4096512"/>
              <a:ext cx="512064" cy="512064"/>
            </a:xfrm>
            <a:prstGeom prst="ellipse">
              <a:avLst/>
            </a:prstGeom>
            <a:solidFill>
              <a:srgbClr val="FFFFFF"/>
            </a:solidFill>
            <a:ln w="31750">
              <a:solidFill>
                <a:srgbClr val="055FBB"/>
              </a:solidFill>
              <a:prstDash val="solid"/>
            </a:ln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25" name="Shape 20"/>
            <p:cNvSpPr/>
            <p:nvPr/>
          </p:nvSpPr>
          <p:spPr>
            <a:xfrm flipH="1">
              <a:off x="6377180" y="5250602"/>
              <a:ext cx="61999" cy="3849663"/>
            </a:xfrm>
            <a:prstGeom prst="rect">
              <a:avLst/>
            </a:prstGeom>
            <a:solidFill>
              <a:srgbClr val="055FBB"/>
            </a:solidFill>
            <a:ln w="12700">
              <a:solidFill>
                <a:srgbClr val="055FBB"/>
              </a:solidFill>
              <a:prstDash val="solid"/>
            </a:ln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26" name="Shape 21"/>
            <p:cNvSpPr/>
            <p:nvPr/>
          </p:nvSpPr>
          <p:spPr>
            <a:xfrm>
              <a:off x="6876288" y="5507787"/>
              <a:ext cx="182880" cy="182880"/>
            </a:xfrm>
            <a:prstGeom prst="ellipse">
              <a:avLst/>
            </a:prstGeom>
            <a:solidFill>
              <a:srgbClr val="055FBB"/>
            </a:solidFill>
            <a:ln w="12700">
              <a:solidFill>
                <a:srgbClr val="055FBB"/>
              </a:solidFill>
              <a:prstDash val="solid"/>
            </a:ln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27" name="Text 22"/>
            <p:cNvSpPr/>
            <p:nvPr/>
          </p:nvSpPr>
          <p:spPr>
            <a:xfrm>
              <a:off x="7296432" y="5065056"/>
              <a:ext cx="3840480" cy="11338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2501" dirty="0">
                  <a:ea typeface="Calibri" pitchFamily="34" charset="-122"/>
                  <a:cs typeface="Calibri" pitchFamily="34" charset="-120"/>
                </a:rPr>
                <a:t>Shift from evaluation technical practice to a tool of governance</a:t>
              </a:r>
            </a:p>
          </p:txBody>
        </p:sp>
        <p:sp>
          <p:nvSpPr>
            <p:cNvPr id="28" name="Shape 23"/>
            <p:cNvSpPr/>
            <p:nvPr/>
          </p:nvSpPr>
          <p:spPr>
            <a:xfrm>
              <a:off x="6888066" y="6844053"/>
              <a:ext cx="182880" cy="182880"/>
            </a:xfrm>
            <a:prstGeom prst="ellipse">
              <a:avLst/>
            </a:prstGeom>
            <a:solidFill>
              <a:srgbClr val="055FBB"/>
            </a:solidFill>
            <a:ln w="12700">
              <a:solidFill>
                <a:srgbClr val="055FBB"/>
              </a:solidFill>
              <a:prstDash val="solid"/>
            </a:ln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29" name="Text 24"/>
            <p:cNvSpPr/>
            <p:nvPr/>
          </p:nvSpPr>
          <p:spPr>
            <a:xfrm>
              <a:off x="7296432" y="6515543"/>
              <a:ext cx="3840480" cy="11338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2501" dirty="0">
                  <a:ea typeface="Calibri" pitchFamily="34" charset="-122"/>
                  <a:cs typeface="Calibri" pitchFamily="34" charset="-120"/>
                </a:rPr>
                <a:t>Ministerial &amp; regional ownership</a:t>
              </a:r>
            </a:p>
          </p:txBody>
        </p:sp>
        <p:sp>
          <p:nvSpPr>
            <p:cNvPr id="30" name="Shape 25"/>
            <p:cNvSpPr/>
            <p:nvPr/>
          </p:nvSpPr>
          <p:spPr>
            <a:xfrm>
              <a:off x="6903720" y="8026185"/>
              <a:ext cx="182880" cy="182880"/>
            </a:xfrm>
            <a:prstGeom prst="ellipse">
              <a:avLst/>
            </a:prstGeom>
            <a:solidFill>
              <a:srgbClr val="055FBB"/>
            </a:solidFill>
            <a:ln w="12700">
              <a:solidFill>
                <a:srgbClr val="055FBB"/>
              </a:solidFill>
              <a:prstDash val="solid"/>
            </a:ln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31" name="Text 26"/>
            <p:cNvSpPr/>
            <p:nvPr/>
          </p:nvSpPr>
          <p:spPr>
            <a:xfrm>
              <a:off x="7296432" y="7698528"/>
              <a:ext cx="3840480" cy="11338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2501" dirty="0">
                  <a:ea typeface="Calibri" pitchFamily="34" charset="-122"/>
                  <a:cs typeface="Calibri" pitchFamily="34" charset="-120"/>
                </a:rPr>
                <a:t>South–South exchange expands</a:t>
              </a:r>
            </a:p>
          </p:txBody>
        </p:sp>
        <p:sp>
          <p:nvSpPr>
            <p:cNvPr id="32" name="Text 27"/>
            <p:cNvSpPr/>
            <p:nvPr/>
          </p:nvSpPr>
          <p:spPr>
            <a:xfrm>
              <a:off x="11604389" y="2443189"/>
              <a:ext cx="4846320" cy="9144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4400" b="1" dirty="0">
                  <a:solidFill>
                    <a:srgbClr val="055FBB"/>
                  </a:solidFill>
                  <a:ea typeface="Trebuchet MS" pitchFamily="34" charset="-122"/>
                  <a:cs typeface="Trebuchet MS" pitchFamily="34" charset="-120"/>
                </a:rPr>
                <a:t>2020–</a:t>
              </a:r>
              <a:endParaRPr lang="en-US" sz="4400" dirty="0">
                <a:solidFill>
                  <a:srgbClr val="055FBB"/>
                </a:solidFill>
              </a:endParaRPr>
            </a:p>
          </p:txBody>
        </p:sp>
        <p:sp>
          <p:nvSpPr>
            <p:cNvPr id="33" name="Text 28"/>
            <p:cNvSpPr/>
            <p:nvPr/>
          </p:nvSpPr>
          <p:spPr>
            <a:xfrm>
              <a:off x="11667744" y="3406988"/>
              <a:ext cx="4846320" cy="58521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400" b="1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Adaptation and Resilience</a:t>
              </a:r>
            </a:p>
          </p:txBody>
        </p:sp>
        <p:sp>
          <p:nvSpPr>
            <p:cNvPr id="34" name="Shape 29"/>
            <p:cNvSpPr/>
            <p:nvPr/>
          </p:nvSpPr>
          <p:spPr>
            <a:xfrm>
              <a:off x="13834872" y="4096512"/>
              <a:ext cx="512064" cy="512064"/>
            </a:xfrm>
            <a:prstGeom prst="ellipse">
              <a:avLst/>
            </a:prstGeom>
            <a:solidFill>
              <a:srgbClr val="FFFFFF"/>
            </a:solidFill>
            <a:ln w="31750">
              <a:solidFill>
                <a:srgbClr val="055FBB"/>
              </a:solidFill>
              <a:prstDash val="solid"/>
            </a:ln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35" name="Shape 32"/>
            <p:cNvSpPr/>
            <p:nvPr/>
          </p:nvSpPr>
          <p:spPr>
            <a:xfrm>
              <a:off x="12070080" y="5413248"/>
              <a:ext cx="182880" cy="182880"/>
            </a:xfrm>
            <a:prstGeom prst="ellipse">
              <a:avLst/>
            </a:prstGeom>
            <a:solidFill>
              <a:srgbClr val="055FBB"/>
            </a:solidFill>
            <a:ln w="12700">
              <a:solidFill>
                <a:srgbClr val="055FBB"/>
              </a:solidFill>
              <a:prstDash val="solid"/>
            </a:ln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36" name="Text 33"/>
            <p:cNvSpPr/>
            <p:nvPr/>
          </p:nvSpPr>
          <p:spPr>
            <a:xfrm>
              <a:off x="12508032" y="5010912"/>
              <a:ext cx="3840480" cy="11338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2501" dirty="0">
                  <a:ea typeface="Calibri" pitchFamily="34" charset="-122"/>
                  <a:cs typeface="Calibri" pitchFamily="34" charset="-120"/>
                </a:rPr>
                <a:t>Inclusion, participation and sustainability </a:t>
              </a:r>
            </a:p>
          </p:txBody>
        </p:sp>
        <p:sp>
          <p:nvSpPr>
            <p:cNvPr id="37" name="Shape 34"/>
            <p:cNvSpPr/>
            <p:nvPr/>
          </p:nvSpPr>
          <p:spPr>
            <a:xfrm>
              <a:off x="12051792" y="6752613"/>
              <a:ext cx="182880" cy="182880"/>
            </a:xfrm>
            <a:prstGeom prst="ellipse">
              <a:avLst/>
            </a:prstGeom>
            <a:solidFill>
              <a:srgbClr val="055FBB"/>
            </a:solidFill>
            <a:ln w="12700">
              <a:solidFill>
                <a:srgbClr val="055FBB"/>
              </a:solidFill>
              <a:prstDash val="solid"/>
            </a:ln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38" name="Text 35"/>
            <p:cNvSpPr/>
            <p:nvPr/>
          </p:nvSpPr>
          <p:spPr>
            <a:xfrm>
              <a:off x="12508032" y="6327648"/>
              <a:ext cx="3840480" cy="11338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2501" dirty="0">
                  <a:ea typeface="Calibri" pitchFamily="34" charset="-122"/>
                  <a:cs typeface="Calibri" pitchFamily="34" charset="-120"/>
                </a:rPr>
                <a:t>Digital tools &amp; complexity approaches </a:t>
              </a:r>
            </a:p>
          </p:txBody>
        </p:sp>
        <p:sp>
          <p:nvSpPr>
            <p:cNvPr id="39" name="Shape 36"/>
            <p:cNvSpPr/>
            <p:nvPr/>
          </p:nvSpPr>
          <p:spPr>
            <a:xfrm>
              <a:off x="12086844" y="8026185"/>
              <a:ext cx="182880" cy="182880"/>
            </a:xfrm>
            <a:prstGeom prst="ellipse">
              <a:avLst/>
            </a:prstGeom>
            <a:solidFill>
              <a:srgbClr val="055FBB"/>
            </a:solidFill>
            <a:ln w="12700">
              <a:solidFill>
                <a:srgbClr val="055FBB"/>
              </a:solidFill>
              <a:prstDash val="solid"/>
            </a:ln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40" name="Text 37"/>
            <p:cNvSpPr/>
            <p:nvPr/>
          </p:nvSpPr>
          <p:spPr>
            <a:xfrm>
              <a:off x="12508032" y="7644384"/>
              <a:ext cx="3840480" cy="11338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2501" dirty="0">
                  <a:ea typeface="Calibri" pitchFamily="34" charset="-122"/>
                  <a:cs typeface="Calibri" pitchFamily="34" charset="-120"/>
                </a:rPr>
                <a:t>Evaluation as a vital part of governance infrastructure</a:t>
              </a:r>
            </a:p>
          </p:txBody>
        </p:sp>
      </p:grpSp>
      <p:sp>
        <p:nvSpPr>
          <p:cNvPr id="42" name="Shape 20">
            <a:extLst>
              <a:ext uri="{FF2B5EF4-FFF2-40B4-BE49-F238E27FC236}">
                <a16:creationId xmlns:a16="http://schemas.microsoft.com/office/drawing/2014/main" id="{2CA4D6C1-6006-C537-66CD-C98D10CC8DC1}"/>
              </a:ext>
            </a:extLst>
          </p:cNvPr>
          <p:cNvSpPr/>
          <p:nvPr/>
        </p:nvSpPr>
        <p:spPr>
          <a:xfrm flipH="1">
            <a:off x="11622024" y="5250602"/>
            <a:ext cx="45719" cy="3849664"/>
          </a:xfrm>
          <a:prstGeom prst="rect">
            <a:avLst/>
          </a:prstGeom>
          <a:solidFill>
            <a:srgbClr val="055FBB"/>
          </a:solidFill>
          <a:ln w="12700">
            <a:solidFill>
              <a:srgbClr val="055FBB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3120877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59F82-1DBD-50D7-8C94-C051B07AD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420933C-7F83-A383-3EFB-2B052A18C1FE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5000"/>
            </a:blip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423C498C-0586-277A-3BD1-F7647C1A6A09}"/>
              </a:ext>
            </a:extLst>
          </p:cNvPr>
          <p:cNvSpPr txBox="1"/>
          <p:nvPr/>
        </p:nvSpPr>
        <p:spPr>
          <a:xfrm>
            <a:off x="1028700" y="1095295"/>
            <a:ext cx="9972606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National Evaluation Capacity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F6126E5A-0F4B-8466-60EA-EB9659608730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FD2BB-C317-D80A-4963-6E6C7E967304}"/>
              </a:ext>
            </a:extLst>
          </p:cNvPr>
          <p:cNvSpPr txBox="1"/>
          <p:nvPr/>
        </p:nvSpPr>
        <p:spPr>
          <a:xfrm>
            <a:off x="891696" y="2095500"/>
            <a:ext cx="16367603" cy="8002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Action Point 1 : </a:t>
            </a:r>
            <a:r>
              <a:rPr lang="en-US" sz="3600" dirty="0"/>
              <a:t>Embed country-led eval into public policy development and public sector management</a:t>
            </a:r>
          </a:p>
          <a:p>
            <a:endParaRPr lang="en-US" sz="3600" b="1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Align national budget planning with evaluation recommendations and evidence-based priorities.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Position evaluation as a key accountability mechanism within government structures, ensuring oversight and aligning public spending with results.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Ensure evaluation tools, guidelines and policies developed to support this integration are aligned with SDG targets and indicators.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Integrate context and diverse perspectives that include women, marginalized populations and young people in evaluation processes </a:t>
            </a:r>
            <a:endParaRPr lang="en-US" sz="3600" b="1" dirty="0"/>
          </a:p>
          <a:p>
            <a:endParaRPr lang="en-US" sz="32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825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9C9DF-A659-1D6F-BE8A-766084A24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5546355-72D2-ABEB-FF37-8B472E2CD5AA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5000"/>
            </a:blip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A7350BE0-1D7A-D5B0-10FF-81A8035507C0}"/>
              </a:ext>
            </a:extLst>
          </p:cNvPr>
          <p:cNvSpPr txBox="1"/>
          <p:nvPr/>
        </p:nvSpPr>
        <p:spPr>
          <a:xfrm>
            <a:off x="1028700" y="1095295"/>
            <a:ext cx="9972606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National Evaluation Capacity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9B3A5A70-B724-6FF7-7700-50B621DB729A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019F6C-A718-4851-2F6F-0AE34CD95E93}"/>
              </a:ext>
            </a:extLst>
          </p:cNvPr>
          <p:cNvSpPr txBox="1"/>
          <p:nvPr/>
        </p:nvSpPr>
        <p:spPr>
          <a:xfrm>
            <a:off x="1028700" y="2247900"/>
            <a:ext cx="14821818" cy="8987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b="1" dirty="0"/>
              <a:t>Action Point 2: </a:t>
            </a:r>
            <a:r>
              <a:rPr lang="en-US" sz="3600" dirty="0"/>
              <a:t>Support a culture of learning and practice</a:t>
            </a:r>
          </a:p>
          <a:p>
            <a:pPr lvl="0"/>
            <a:endParaRPr lang="en-US" sz="32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Ensure evaluation plans and designs are aligned with the information needs of stakeholders.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Engage in capacity-building activities that empower intended users and decision makers throughout the evaluation process to create and use robust and relevant evaluation evidence.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Disseminate findings, encouraging peer learning across sectors and countries.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Ensure the buy-in of political leadership and integration of evaluation within the regular public policy process.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Facilitate formal and informal exchanges between commissioners and users of evaluation evidence at all levels of government.</a:t>
            </a:r>
          </a:p>
          <a:p>
            <a:pPr lvl="0"/>
            <a:endParaRPr lang="en-US" sz="3200" dirty="0"/>
          </a:p>
          <a:p>
            <a:endParaRPr lang="en-US" sz="32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255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D177F0-96FA-47E2-DF5B-B1D1B6A4F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16EC52F-AAD0-F3D3-99A0-B2BE56C29074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5000"/>
            </a:blip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2C3FEF08-E876-8E40-F6D5-A5ADE9F068A2}"/>
              </a:ext>
            </a:extLst>
          </p:cNvPr>
          <p:cNvSpPr txBox="1"/>
          <p:nvPr/>
        </p:nvSpPr>
        <p:spPr>
          <a:xfrm>
            <a:off x="1028700" y="1095295"/>
            <a:ext cx="9972606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National Evaluation Capacity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612909D6-60EC-8C8D-812F-CA9C6098CA05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C37C53-AA7E-6BA3-8544-957C6860D2FA}"/>
              </a:ext>
            </a:extLst>
          </p:cNvPr>
          <p:cNvSpPr txBox="1"/>
          <p:nvPr/>
        </p:nvSpPr>
        <p:spPr>
          <a:xfrm>
            <a:off x="1027782" y="2558177"/>
            <a:ext cx="14821818" cy="7509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b="1" dirty="0"/>
              <a:t>Action 3</a:t>
            </a:r>
            <a:r>
              <a:rPr lang="en-US" sz="3600" dirty="0"/>
              <a:t>: Share best practices and knowledge-sharing</a:t>
            </a:r>
          </a:p>
          <a:p>
            <a:pPr lvl="0"/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Systematize the generation, application and exchange of insights from evaluation and other forms of evidence about how to accelerate the achievement of the SDGs, across governments.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Leverage syntheses of evaluations and other forms of evidence that promote learning from others around the world and an understanding of how these learnings vary by groups and contexts.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Ensure</a:t>
            </a:r>
            <a:r>
              <a:rPr lang="en-US" sz="3600" b="1" dirty="0"/>
              <a:t> </a:t>
            </a:r>
            <a:r>
              <a:rPr lang="en-US" sz="3600" dirty="0"/>
              <a:t>equal access to evaluation evidence and tools to support evidence production at country and regional levels.</a:t>
            </a:r>
          </a:p>
          <a:p>
            <a:pPr lvl="0"/>
            <a:endParaRPr lang="en-US" sz="3600" dirty="0"/>
          </a:p>
          <a:p>
            <a:endParaRPr lang="en-US" sz="32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2519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248610437EC24CBE2E71E6FF7ED22E" ma:contentTypeVersion="11" ma:contentTypeDescription="Create a new document." ma:contentTypeScope="" ma:versionID="938558222fc6548d08360174fc1a9901">
  <xsd:schema xmlns:xsd="http://www.w3.org/2001/XMLSchema" xmlns:xs="http://www.w3.org/2001/XMLSchema" xmlns:p="http://schemas.microsoft.com/office/2006/metadata/properties" xmlns:ns2="ca129282-66dc-400e-9723-a466620450bc" xmlns:ns3="9d5e6f84-5843-49cc-89a8-d7ee1a915182" targetNamespace="http://schemas.microsoft.com/office/2006/metadata/properties" ma:root="true" ma:fieldsID="23ade89cfb64d588e8af3e73ecb26adf" ns2:_="" ns3:_="">
    <xsd:import namespace="ca129282-66dc-400e-9723-a466620450bc"/>
    <xsd:import namespace="9d5e6f84-5843-49cc-89a8-d7ee1a91518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129282-66dc-400e-9723-a466620450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f8ebb0a5-c57d-4c3a-bec7-8a38252dd05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5e6f84-5843-49cc-89a8-d7ee1a915182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56228fd1-6eef-40f4-b049-6e671a314f8d}" ma:internalName="TaxCatchAll" ma:showField="CatchAllData" ma:web="9d5e6f84-5843-49cc-89a8-d7ee1a9151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a129282-66dc-400e-9723-a466620450bc">
      <Terms xmlns="http://schemas.microsoft.com/office/infopath/2007/PartnerControls"/>
    </lcf76f155ced4ddcb4097134ff3c332f>
    <TaxCatchAll xmlns="9d5e6f84-5843-49cc-89a8-d7ee1a915182" xsi:nil="true"/>
  </documentManagement>
</p:properties>
</file>

<file path=customXml/itemProps1.xml><?xml version="1.0" encoding="utf-8"?>
<ds:datastoreItem xmlns:ds="http://schemas.openxmlformats.org/officeDocument/2006/customXml" ds:itemID="{234D0800-B379-4FA1-9AD5-5FDB5CE9727D}"/>
</file>

<file path=customXml/itemProps2.xml><?xml version="1.0" encoding="utf-8"?>
<ds:datastoreItem xmlns:ds="http://schemas.openxmlformats.org/officeDocument/2006/customXml" ds:itemID="{E67F47A7-EFE1-4892-BB9D-C806BF43F516}"/>
</file>

<file path=customXml/itemProps3.xml><?xml version="1.0" encoding="utf-8"?>
<ds:datastoreItem xmlns:ds="http://schemas.openxmlformats.org/officeDocument/2006/customXml" ds:itemID="{E95F0993-6D02-4CDC-A7A7-6623C8D2F3FD}"/>
</file>

<file path=docProps/app.xml><?xml version="1.0" encoding="utf-8"?>
<Properties xmlns="http://schemas.openxmlformats.org/officeDocument/2006/extended-properties" xmlns:vt="http://schemas.openxmlformats.org/officeDocument/2006/docPropsVTypes">
  <TotalTime>5082</TotalTime>
  <Words>966</Words>
  <Application>Microsoft Office PowerPoint</Application>
  <PresentationFormat>Custom</PresentationFormat>
  <Paragraphs>157</Paragraphs>
  <Slides>12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Glocal 2026 slide deck</dc:title>
  <dc:creator>Janis Grychowski</dc:creator>
  <cp:lastModifiedBy>Janis Grychowski</cp:lastModifiedBy>
  <cp:revision>2</cp:revision>
  <dcterms:created xsi:type="dcterms:W3CDTF">2006-08-16T00:00:00Z</dcterms:created>
  <dcterms:modified xsi:type="dcterms:W3CDTF">2026-06-03T20:34:45Z</dcterms:modified>
  <dc:identifier>DAHKUO8TMu0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0x01010022248610437EC24CBE2E71E6FF7ED22E</vt:lpwstr>
  </property>
</Properties>
</file>